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66" r:id="rId5"/>
    <p:sldId id="260" r:id="rId6"/>
    <p:sldId id="261" r:id="rId7"/>
    <p:sldId id="262"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5D3E07"/>
    <a:srgbClr val="98660C"/>
    <a:srgbClr val="F1B445"/>
    <a:srgbClr val="351B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51258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2854495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3680047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27517239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819385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092308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3986925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3620028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782263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4001445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FE9BD6-361E-4842-BDD5-7B362783CAF9}" type="datetimeFigureOut">
              <a:rPr lang="es-ES" smtClean="0"/>
              <a:pPr/>
              <a:t>19/12/2014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885218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E9BD6-361E-4842-BDD5-7B362783CAF9}" type="datetimeFigureOut">
              <a:rPr lang="es-ES" smtClean="0"/>
              <a:pPr/>
              <a:t>19/12/2014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4A5A5-269B-441E-A8B5-A6B6E3D19DE7}" type="slidenum">
              <a:rPr lang="es-ES" smtClean="0"/>
              <a:pPr/>
              <a:t>‹#›</a:t>
            </a:fld>
            <a:endParaRPr lang="es-ES"/>
          </a:p>
        </p:txBody>
      </p:sp>
    </p:spTree>
    <p:extLst>
      <p:ext uri="{BB962C8B-B14F-4D97-AF65-F5344CB8AC3E}">
        <p14:creationId xmlns:p14="http://schemas.microsoft.com/office/powerpoint/2010/main" xmlns="" val="142398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9144000" cy="1446550"/>
          </a:xfrm>
          <a:prstGeom prst="rect">
            <a:avLst/>
          </a:prstGeom>
          <a:noFill/>
        </p:spPr>
        <p:txBody>
          <a:bodyPr wrap="square" rIns="180000" rtlCol="0">
            <a:spAutoFit/>
            <a:scene3d>
              <a:camera prst="orthographicFront"/>
              <a:lightRig rig="brightRoom" dir="t"/>
            </a:scene3d>
            <a:sp3d contourW="6350" prstMaterial="plastic">
              <a:bevelT w="20320" h="20320" prst="angle"/>
              <a:contourClr>
                <a:schemeClr val="accent2">
                  <a:lumMod val="50000"/>
                </a:schemeClr>
              </a:contourClr>
            </a:sp3d>
          </a:bodyPr>
          <a:lstStyle/>
          <a:p>
            <a:pPr algn="r"/>
            <a:r>
              <a:rPr lang="ro-RO" sz="4400" b="1" cap="all" dirty="0" smtClean="0">
                <a:ln/>
                <a:solidFill>
                  <a:schemeClr val="accent2">
                    <a:lumMod val="75000"/>
                  </a:schemeClr>
                </a:solidFill>
                <a:effectLst>
                  <a:outerShdw blurRad="19685" dist="12700" dir="5400000" algn="tl" rotWithShape="0">
                    <a:schemeClr val="accent2">
                      <a:lumMod val="50000"/>
                      <a:alpha val="60000"/>
                    </a:schemeClr>
                  </a:outerShdw>
                  <a:reflection blurRad="10000" stA="55000" endPos="48000" dist="500" dir="5400000" sy="-100000" algn="bl" rotWithShape="0"/>
                </a:effectLst>
              </a:rPr>
              <a:t>RUGĂCIUNEA, </a:t>
            </a:r>
            <a:r>
              <a:rPr lang="ro-RO" sz="4400" b="1" cap="all" dirty="0" smtClean="0">
                <a:ln/>
                <a:solidFill>
                  <a:schemeClr val="accent2">
                    <a:lumMod val="75000"/>
                  </a:schemeClr>
                </a:solidFill>
                <a:effectLst>
                  <a:outerShdw blurRad="19685" dist="12700" dir="5400000" algn="tl" rotWithShape="0">
                    <a:schemeClr val="accent2">
                      <a:lumMod val="50000"/>
                      <a:alpha val="60000"/>
                    </a:schemeClr>
                  </a:outerShdw>
                  <a:reflection blurRad="10000" stA="55000" endPos="48000" dist="500" dir="5400000" sy="-100000" algn="bl" rotWithShape="0"/>
                </a:effectLst>
              </a:rPr>
              <a:t>VINDECAREA ȘI </a:t>
            </a:r>
            <a:r>
              <a:rPr lang="ro-RO" sz="4400" b="1" cap="all" dirty="0" smtClean="0">
                <a:ln/>
                <a:solidFill>
                  <a:schemeClr val="accent2">
                    <a:lumMod val="75000"/>
                  </a:schemeClr>
                </a:solidFill>
                <a:effectLst>
                  <a:outerShdw blurRad="19685" dist="12700" dir="5400000" algn="tl" rotWithShape="0">
                    <a:schemeClr val="accent2">
                      <a:lumMod val="50000"/>
                      <a:alpha val="60000"/>
                    </a:schemeClr>
                  </a:outerShdw>
                  <a:reflection blurRad="10000" stA="55000" endPos="48000" dist="500" dir="5400000" sy="-100000" algn="bl" rotWithShape="0"/>
                </a:effectLst>
              </a:rPr>
              <a:t>RESTAURAREA</a:t>
            </a:r>
            <a:endParaRPr lang="ro-RO" sz="4400" b="1" cap="all" dirty="0">
              <a:ln/>
              <a:solidFill>
                <a:schemeClr val="accent2">
                  <a:lumMod val="75000"/>
                </a:schemeClr>
              </a:solidFill>
              <a:effectLst>
                <a:outerShdw blurRad="19685" dist="12700" dir="5400000" algn="tl" rotWithShape="0">
                  <a:schemeClr val="accent2">
                    <a:lumMod val="50000"/>
                    <a:alpha val="60000"/>
                  </a:schemeClr>
                </a:outerShdw>
                <a:reflection blurRad="10000" stA="55000" endPos="48000" dist="500" dir="5400000" sy="-100000" algn="bl" rotWithShape="0"/>
              </a:effectLst>
            </a:endParaRPr>
          </a:p>
        </p:txBody>
      </p:sp>
      <p:sp>
        <p:nvSpPr>
          <p:cNvPr id="5" name="4 CuadroTexto"/>
          <p:cNvSpPr txBox="1"/>
          <p:nvPr/>
        </p:nvSpPr>
        <p:spPr>
          <a:xfrm>
            <a:off x="-33592" y="6461658"/>
            <a:ext cx="3967336" cy="369332"/>
          </a:xfrm>
          <a:prstGeom prst="rect">
            <a:avLst/>
          </a:prstGeom>
          <a:noFill/>
        </p:spPr>
        <p:txBody>
          <a:bodyPr wrap="square" rtlCol="0">
            <a:spAutoFit/>
          </a:bodyPr>
          <a:lstStyle/>
          <a:p>
            <a:r>
              <a:rPr lang="ro-RO" b="1" smtClean="0"/>
              <a:t>Studiul</a:t>
            </a:r>
            <a:r>
              <a:rPr lang="ro-RO" b="1" smtClean="0"/>
              <a:t> 12 pentru 20 decembrie </a:t>
            </a:r>
            <a:r>
              <a:rPr lang="ro-RO" b="1" smtClean="0"/>
              <a:t>2014</a:t>
            </a:r>
            <a:endParaRPr lang="ro-RO" b="1"/>
          </a:p>
        </p:txBody>
      </p:sp>
    </p:spTree>
    <p:extLst>
      <p:ext uri="{BB962C8B-B14F-4D97-AF65-F5344CB8AC3E}">
        <p14:creationId xmlns:p14="http://schemas.microsoft.com/office/powerpoint/2010/main" xmlns="" val="3892007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992922"/>
            <a:ext cx="7776864" cy="707886"/>
          </a:xfrm>
          <a:prstGeom prst="rect">
            <a:avLst/>
          </a:prstGeom>
        </p:spPr>
        <p:txBody>
          <a:bodyPr wrap="square">
            <a:spAutoFit/>
          </a:bodyPr>
          <a:lstStyle/>
          <a:p>
            <a:r>
              <a:rPr lang="ro-RO" sz="2000" b="1" smtClean="0">
                <a:solidFill>
                  <a:schemeClr val="accent5">
                    <a:lumMod val="40000"/>
                    <a:lumOff val="60000"/>
                  </a:schemeClr>
                </a:solidFill>
                <a:latin typeface="Comic Sans MS" pitchFamily="66" charset="0"/>
              </a:rPr>
              <a:t>«</a:t>
            </a:r>
            <a:r>
              <a:rPr lang="ro-RO" sz="2000" b="1" smtClean="0">
                <a:solidFill>
                  <a:schemeClr val="accent5">
                    <a:lumMod val="40000"/>
                    <a:lumOff val="60000"/>
                  </a:schemeClr>
                </a:solidFill>
                <a:latin typeface="Comic Sans MS" pitchFamily="66" charset="0"/>
              </a:rPr>
              <a:t>Este vreunul printre voi în </a:t>
            </a:r>
            <a:r>
              <a:rPr lang="ro-RO" sz="2000" b="1" smtClean="0">
                <a:solidFill>
                  <a:schemeClr val="accent5">
                    <a:lumMod val="40000"/>
                    <a:lumOff val="60000"/>
                  </a:schemeClr>
                </a:solidFill>
                <a:latin typeface="Comic Sans MS" pitchFamily="66" charset="0"/>
              </a:rPr>
              <a:t>suferinţă</a:t>
            </a:r>
            <a:r>
              <a:rPr lang="ro-RO" sz="2000" b="1" smtClean="0">
                <a:solidFill>
                  <a:schemeClr val="accent5">
                    <a:lumMod val="40000"/>
                    <a:lumOff val="60000"/>
                  </a:schemeClr>
                </a:solidFill>
                <a:latin typeface="Comic Sans MS" pitchFamily="66" charset="0"/>
              </a:rPr>
              <a:t>? Să se </a:t>
            </a:r>
            <a:r>
              <a:rPr lang="ro-RO" sz="2000" b="1" smtClean="0">
                <a:solidFill>
                  <a:schemeClr val="accent5">
                    <a:lumMod val="40000"/>
                    <a:lumOff val="60000"/>
                  </a:schemeClr>
                </a:solidFill>
                <a:latin typeface="Comic Sans MS" pitchFamily="66" charset="0"/>
              </a:rPr>
              <a:t>roage</a:t>
            </a:r>
            <a:r>
              <a:rPr lang="ro-RO" sz="2000" b="1" smtClean="0">
                <a:solidFill>
                  <a:schemeClr val="accent5">
                    <a:lumMod val="40000"/>
                    <a:lumOff val="60000"/>
                  </a:schemeClr>
                </a:solidFill>
                <a:latin typeface="Comic Sans MS" pitchFamily="66" charset="0"/>
              </a:rPr>
              <a:t>! Este vreunul cu inimă </a:t>
            </a:r>
            <a:r>
              <a:rPr lang="ro-RO" sz="2000" b="1" smtClean="0">
                <a:solidFill>
                  <a:schemeClr val="accent5">
                    <a:lumMod val="40000"/>
                    <a:lumOff val="60000"/>
                  </a:schemeClr>
                </a:solidFill>
                <a:latin typeface="Comic Sans MS" pitchFamily="66" charset="0"/>
              </a:rPr>
              <a:t>bună</a:t>
            </a:r>
            <a:r>
              <a:rPr lang="ro-RO" sz="2000" b="1" smtClean="0">
                <a:solidFill>
                  <a:schemeClr val="accent5">
                    <a:lumMod val="40000"/>
                    <a:lumOff val="60000"/>
                  </a:schemeClr>
                </a:solidFill>
                <a:latin typeface="Comic Sans MS" pitchFamily="66" charset="0"/>
              </a:rPr>
              <a:t>? Să cânte cântări de </a:t>
            </a:r>
            <a:r>
              <a:rPr lang="ro-RO" sz="2000" b="1" smtClean="0">
                <a:solidFill>
                  <a:schemeClr val="accent5">
                    <a:lumMod val="40000"/>
                    <a:lumOff val="60000"/>
                  </a:schemeClr>
                </a:solidFill>
                <a:latin typeface="Comic Sans MS" pitchFamily="66" charset="0"/>
              </a:rPr>
              <a:t>laudă!</a:t>
            </a:r>
            <a:r>
              <a:rPr lang="ro-RO" sz="2000" b="1" smtClean="0">
                <a:solidFill>
                  <a:schemeClr val="accent5">
                    <a:lumMod val="40000"/>
                    <a:lumOff val="60000"/>
                  </a:schemeClr>
                </a:solidFill>
                <a:latin typeface="Comic Sans MS" pitchFamily="66" charset="0"/>
              </a:rPr>
              <a:t>» </a:t>
            </a:r>
            <a:r>
              <a:rPr lang="ro-RO" sz="1200" b="1" smtClean="0">
                <a:solidFill>
                  <a:schemeClr val="accent5">
                    <a:lumMod val="40000"/>
                    <a:lumOff val="60000"/>
                  </a:schemeClr>
                </a:solidFill>
                <a:latin typeface="Comic Sans MS" pitchFamily="66" charset="0"/>
              </a:rPr>
              <a:t>(</a:t>
            </a:r>
            <a:r>
              <a:rPr lang="ro-RO" sz="1200" b="1" smtClean="0">
                <a:solidFill>
                  <a:schemeClr val="accent5">
                    <a:lumMod val="40000"/>
                    <a:lumOff val="60000"/>
                  </a:schemeClr>
                </a:solidFill>
                <a:latin typeface="Comic Sans MS" pitchFamily="66" charset="0"/>
              </a:rPr>
              <a:t>Iacov </a:t>
            </a:r>
            <a:r>
              <a:rPr lang="ro-RO" sz="1200" b="1" smtClean="0">
                <a:solidFill>
                  <a:schemeClr val="accent5">
                    <a:lumMod val="40000"/>
                    <a:lumOff val="60000"/>
                  </a:schemeClr>
                </a:solidFill>
                <a:latin typeface="Comic Sans MS" pitchFamily="66" charset="0"/>
              </a:rPr>
              <a:t>5:13)</a:t>
            </a:r>
            <a:endParaRPr lang="ro-RO" sz="1200" b="1">
              <a:solidFill>
                <a:schemeClr val="accent5">
                  <a:lumMod val="40000"/>
                  <a:lumOff val="60000"/>
                </a:schemeClr>
              </a:solidFill>
              <a:latin typeface="Comic Sans MS" pitchFamily="66" charset="0"/>
            </a:endParaRPr>
          </a:p>
        </p:txBody>
      </p:sp>
      <p:sp>
        <p:nvSpPr>
          <p:cNvPr id="3" name="2 CuadroTexto"/>
          <p:cNvSpPr txBox="1"/>
          <p:nvPr/>
        </p:nvSpPr>
        <p:spPr>
          <a:xfrm>
            <a:off x="-13002" y="190381"/>
            <a:ext cx="9157002" cy="646331"/>
          </a:xfrm>
          <a:prstGeom prst="rect">
            <a:avLst/>
          </a:prstGeom>
          <a:noFill/>
        </p:spPr>
        <p:txBody>
          <a:bodyPr wrap="square" rtlCol="0">
            <a:spAutoFit/>
            <a:scene3d>
              <a:camera prst="orthographicFront"/>
              <a:lightRig rig="threePt" dir="t">
                <a:rot lat="0" lon="0" rev="2400000"/>
              </a:lightRig>
            </a:scene3d>
            <a:sp3d extrusionH="57150" contourW="38100">
              <a:bevelT h="25400" prst="softRound"/>
              <a:contourClr>
                <a:schemeClr val="accent5">
                  <a:lumMod val="50000"/>
                </a:schemeClr>
              </a:contourClr>
            </a:sp3d>
          </a:bodyPr>
          <a:lstStyle/>
          <a:p>
            <a:pPr algn="ctr"/>
            <a:r>
              <a:rPr lang="ro-RO" sz="3600" b="1" smtClean="0">
                <a:ln w="12700">
                  <a:noFill/>
                  <a:prstDash val="solid"/>
                </a:ln>
                <a:solidFill>
                  <a:schemeClr val="accent5">
                    <a:lumMod val="40000"/>
                    <a:lumOff val="60000"/>
                  </a:schemeClr>
                </a:solidFill>
                <a:effectLst>
                  <a:outerShdw blurRad="41275" dist="20320" dir="1800000" algn="tl" rotWithShape="0">
                    <a:srgbClr val="000000">
                      <a:alpha val="40000"/>
                    </a:srgbClr>
                  </a:outerShdw>
                </a:effectLst>
              </a:rPr>
              <a:t>SFINȚIRE ÎN ÎNCERCARE ȘI </a:t>
            </a:r>
            <a:r>
              <a:rPr lang="ro-RO" sz="3600" b="1" smtClean="0">
                <a:ln w="12700">
                  <a:noFill/>
                  <a:prstDash val="solid"/>
                </a:ln>
                <a:solidFill>
                  <a:schemeClr val="accent5">
                    <a:lumMod val="40000"/>
                    <a:lumOff val="60000"/>
                  </a:schemeClr>
                </a:solidFill>
                <a:effectLst>
                  <a:outerShdw blurRad="41275" dist="20320" dir="1800000" algn="tl" rotWithShape="0">
                    <a:srgbClr val="000000">
                      <a:alpha val="40000"/>
                    </a:srgbClr>
                  </a:outerShdw>
                </a:effectLst>
              </a:rPr>
              <a:t>ÎN </a:t>
            </a:r>
            <a:r>
              <a:rPr lang="ro-RO" sz="3600" b="1" smtClean="0">
                <a:ln w="12700">
                  <a:noFill/>
                  <a:prstDash val="solid"/>
                </a:ln>
                <a:solidFill>
                  <a:schemeClr val="accent5">
                    <a:lumMod val="40000"/>
                    <a:lumOff val="60000"/>
                  </a:schemeClr>
                </a:solidFill>
                <a:effectLst>
                  <a:outerShdw blurRad="41275" dist="20320" dir="1800000" algn="tl" rotWithShape="0">
                    <a:srgbClr val="000000">
                      <a:alpha val="40000"/>
                    </a:srgbClr>
                  </a:outerShdw>
                </a:effectLst>
              </a:rPr>
              <a:t>BUCURIE</a:t>
            </a:r>
            <a:endParaRPr lang="ro-RO" sz="3600" b="1">
              <a:ln w="12700">
                <a:noFill/>
                <a:prstDash val="solid"/>
              </a:ln>
              <a:solidFill>
                <a:schemeClr val="accent5">
                  <a:lumMod val="40000"/>
                  <a:lumOff val="60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8372" y="2258283"/>
            <a:ext cx="3822124" cy="4247317"/>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Oamenii își schimbă </a:t>
            </a:r>
            <a:r>
              <a:rPr lang="ro-RO" sz="2000" b="1" dirty="0" smtClean="0">
                <a:solidFill>
                  <a:schemeClr val="bg1"/>
                </a:solidFill>
                <a:effectLst>
                  <a:outerShdw blurRad="50800" dist="50800" dir="5400000" algn="ctr" rotWithShape="0">
                    <a:schemeClr val="tx1"/>
                  </a:outerShdw>
                </a:effectLst>
              </a:rPr>
              <a:t>foarte </a:t>
            </a:r>
            <a:r>
              <a:rPr lang="ro-RO" sz="2000" b="1" dirty="0" smtClean="0">
                <a:solidFill>
                  <a:schemeClr val="bg1"/>
                </a:solidFill>
                <a:effectLst>
                  <a:outerShdw blurRad="50800" dist="50800" dir="5400000" algn="ctr" rotWithShape="0">
                    <a:schemeClr val="tx1"/>
                  </a:outerShdw>
                </a:effectLst>
              </a:rPr>
              <a:t>ușor starea de spirit. Iacov vrea ca, indiferent care este starea noastră de spirit, să simțim totdeauna prezența divină alături de noi.</a:t>
            </a:r>
          </a:p>
          <a:p>
            <a:pPr>
              <a:spcBef>
                <a:spcPts val="600"/>
              </a:spcBef>
            </a:pPr>
            <a:r>
              <a:rPr lang="ro-RO" sz="2000" b="1" dirty="0" smtClean="0">
                <a:solidFill>
                  <a:schemeClr val="bg1"/>
                </a:solidFill>
                <a:effectLst>
                  <a:outerShdw blurRad="50800" dist="50800" dir="5400000" algn="ctr" rotWithShape="0">
                    <a:schemeClr val="tx1"/>
                  </a:outerShdw>
                </a:effectLst>
              </a:rPr>
              <a:t>Suntem încercați? Să vorbim cu Dumnezeu în rugăciune. Suntem bucuroși? Să vorbim cu Dumnezeu prin cântec.</a:t>
            </a:r>
          </a:p>
          <a:p>
            <a:pPr>
              <a:spcBef>
                <a:spcPts val="600"/>
              </a:spcBef>
            </a:pPr>
            <a:r>
              <a:rPr lang="ro-RO" sz="2000" b="1" dirty="0" smtClean="0">
                <a:solidFill>
                  <a:schemeClr val="bg1"/>
                </a:solidFill>
                <a:effectLst>
                  <a:outerShdw blurRad="50800" dist="50800" dir="5400000" algn="ctr" rotWithShape="0">
                    <a:schemeClr val="tx1"/>
                  </a:outerShdw>
                </a:effectLst>
              </a:rPr>
              <a:t>Și, în plus, de câte ori nu s-a transformat tristețea noastră în bucurie și fericire când am început să cântăm un </a:t>
            </a:r>
            <a:r>
              <a:rPr lang="ro-RO" sz="2000" b="1" dirty="0" smtClean="0">
                <a:solidFill>
                  <a:schemeClr val="bg1"/>
                </a:solidFill>
                <a:effectLst>
                  <a:outerShdw blurRad="50800" dist="50800" dir="5400000" algn="ctr" rotWithShape="0">
                    <a:schemeClr val="tx1"/>
                  </a:outerShdw>
                </a:effectLst>
              </a:rPr>
              <a:t>imn?</a:t>
            </a:r>
            <a:endParaRPr lang="ro-RO" sz="2000" b="1" dirty="0">
              <a:solidFill>
                <a:schemeClr val="bg1"/>
              </a:solidFill>
              <a:effectLst>
                <a:outerShdw blurRad="50800" dist="50800" dir="5400000" algn="ctr" rotWithShape="0">
                  <a:schemeClr val="tx1"/>
                </a:outerShdw>
              </a:effectLs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139952" y="4797152"/>
            <a:ext cx="1725234" cy="1797118"/>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9957" y="2420888"/>
            <a:ext cx="1869240" cy="186924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54825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par>
                                <p:cTn id="29" presetID="53" presetClass="entr" presetSubtype="52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anim calcmode="lin" valueType="num">
                                      <p:cBhvr>
                                        <p:cTn id="34" dur="500" fill="hold"/>
                                        <p:tgtEl>
                                          <p:spTgt spid="6"/>
                                        </p:tgtEl>
                                        <p:attrNameLst>
                                          <p:attrName>ppt_x</p:attrName>
                                        </p:attrNameLst>
                                      </p:cBhvr>
                                      <p:tavLst>
                                        <p:tav tm="0">
                                          <p:val>
                                            <p:fltVal val="0.5"/>
                                          </p:val>
                                        </p:tav>
                                        <p:tav tm="100000">
                                          <p:val>
                                            <p:strVal val="#ppt_x"/>
                                          </p:val>
                                        </p:tav>
                                      </p:tavLst>
                                    </p:anim>
                                    <p:anim calcmode="lin" valueType="num">
                                      <p:cBhvr>
                                        <p:cTn id="35" dur="500" fill="hold"/>
                                        <p:tgtEl>
                                          <p:spTgt spid="6"/>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
        <p:nvSpPr>
          <p:cNvPr id="2" name="1 Rectángulo"/>
          <p:cNvSpPr/>
          <p:nvPr/>
        </p:nvSpPr>
        <p:spPr>
          <a:xfrm>
            <a:off x="3203848" y="548680"/>
            <a:ext cx="5940152" cy="1754326"/>
          </a:xfrm>
          <a:prstGeom prst="rect">
            <a:avLst/>
          </a:prstGeom>
        </p:spPr>
        <p:txBody>
          <a:bodyPr wrap="square">
            <a:spAutoFit/>
          </a:bodyPr>
          <a:lstStyle/>
          <a:p>
            <a:r>
              <a:rPr lang="ro-RO" b="1" dirty="0" smtClean="0">
                <a:solidFill>
                  <a:schemeClr val="accent4">
                    <a:lumMod val="50000"/>
                  </a:schemeClr>
                </a:solidFill>
                <a:latin typeface="Comic Sans MS" pitchFamily="66" charset="0"/>
              </a:rPr>
              <a:t>«Este vreunul printre voi bolnav? Să cheme pe prezbiterii bisericii; şi să se roage pentru el, după ce-l vor unge cu untdelemn în Numele Domnului.</a:t>
            </a:r>
          </a:p>
          <a:p>
            <a:r>
              <a:rPr lang="ro-RO" b="1" dirty="0" smtClean="0">
                <a:solidFill>
                  <a:schemeClr val="accent4">
                    <a:lumMod val="50000"/>
                  </a:schemeClr>
                </a:solidFill>
                <a:latin typeface="Comic Sans MS" pitchFamily="66" charset="0"/>
              </a:rPr>
              <a:t>Rugăciunea făcută cu credinţă va mântui pe cel bolnav, şi Domnul îl va însănătoşi; şi, dacă a făcut păcate, îi vor fi iertate.» </a:t>
            </a:r>
            <a:r>
              <a:rPr lang="ro-RO" sz="1100" b="1" dirty="0" smtClean="0">
                <a:solidFill>
                  <a:schemeClr val="accent4">
                    <a:lumMod val="50000"/>
                  </a:schemeClr>
                </a:solidFill>
                <a:latin typeface="Comic Sans MS" pitchFamily="66" charset="0"/>
              </a:rPr>
              <a:t>(Iacov 5:14-15)</a:t>
            </a:r>
            <a:endParaRPr lang="ro-RO" sz="1100" b="1" dirty="0">
              <a:solidFill>
                <a:schemeClr val="accent4">
                  <a:lumMod val="50000"/>
                </a:schemeClr>
              </a:solidFill>
              <a:latin typeface="Comic Sans MS" pitchFamily="66" charset="0"/>
            </a:endParaRPr>
          </a:p>
        </p:txBody>
      </p:sp>
      <p:sp>
        <p:nvSpPr>
          <p:cNvPr id="3" name="2 CuadroTexto"/>
          <p:cNvSpPr txBox="1"/>
          <p:nvPr/>
        </p:nvSpPr>
        <p:spPr>
          <a:xfrm>
            <a:off x="3192906" y="-87198"/>
            <a:ext cx="5951093" cy="707886"/>
          </a:xfrm>
          <a:prstGeom prst="rect">
            <a:avLst/>
          </a:prstGeom>
          <a:noFill/>
        </p:spPr>
        <p:txBody>
          <a:bodyPr wrap="square" rtlCol="0">
            <a:spAutoFit/>
            <a:scene3d>
              <a:camera prst="orthographicFront"/>
              <a:lightRig rig="freezing" dir="tl"/>
            </a:scene3d>
            <a:sp3d contourW="25400" prstMaterial="matte">
              <a:bevelT w="25400" h="55880" prst="artDeco"/>
              <a:contourClr>
                <a:schemeClr val="accent2">
                  <a:tint val="20000"/>
                </a:schemeClr>
              </a:contourClr>
            </a:sp3d>
          </a:bodyPr>
          <a:lstStyle/>
          <a:p>
            <a:pPr algn="ct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SFINȚIRE </a:t>
            </a: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ȘI </a:t>
            </a: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UNGERE</a:t>
            </a:r>
            <a:endParaRPr lang="ro-RO" sz="4000" b="1" spc="5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endParaRPr>
          </a:p>
        </p:txBody>
      </p:sp>
      <p:sp>
        <p:nvSpPr>
          <p:cNvPr id="4" name="3 CuadroTexto"/>
          <p:cNvSpPr txBox="1"/>
          <p:nvPr/>
        </p:nvSpPr>
        <p:spPr>
          <a:xfrm>
            <a:off x="179513" y="4172887"/>
            <a:ext cx="5040559" cy="1200329"/>
          </a:xfrm>
          <a:prstGeom prst="rect">
            <a:avLst/>
          </a:prstGeom>
          <a:noFill/>
        </p:spPr>
        <p:txBody>
          <a:bodyPr wrap="square" rtlCol="0">
            <a:spAutoFit/>
          </a:bodyPr>
          <a:lstStyle/>
          <a:p>
            <a:pPr>
              <a:spcBef>
                <a:spcPts val="600"/>
              </a:spcBef>
            </a:pPr>
            <a:r>
              <a:rPr lang="ro-RO" sz="2400" b="1" smtClean="0"/>
              <a:t>Prezbiterii, urmând exemplul apostolilor însărcinați </a:t>
            </a:r>
            <a:r>
              <a:rPr lang="ro-RO" sz="2400" b="1" smtClean="0"/>
              <a:t>de </a:t>
            </a:r>
            <a:r>
              <a:rPr lang="ro-RO" sz="2400" b="1" smtClean="0"/>
              <a:t>Isus</a:t>
            </a:r>
            <a:r>
              <a:rPr lang="ro-RO" sz="2400" b="1" smtClean="0"/>
              <a:t>, </a:t>
            </a:r>
            <a:r>
              <a:rPr lang="ro-RO" sz="2400" b="1" smtClean="0"/>
              <a:t>ung </a:t>
            </a:r>
            <a:r>
              <a:rPr lang="ro-RO" sz="2400" b="1" smtClean="0"/>
              <a:t>pe cel bolnav și se roagă pentru el</a:t>
            </a:r>
            <a:r>
              <a:rPr lang="ro-RO" sz="2400" b="1" smtClean="0"/>
              <a:t>. </a:t>
            </a:r>
            <a:endParaRPr lang="ro-RO" sz="2400" b="1"/>
          </a:p>
        </p:txBody>
      </p:sp>
      <p:sp>
        <p:nvSpPr>
          <p:cNvPr id="6" name="5 Rectángulo"/>
          <p:cNvSpPr/>
          <p:nvPr/>
        </p:nvSpPr>
        <p:spPr>
          <a:xfrm>
            <a:off x="179512" y="5797713"/>
            <a:ext cx="4968552" cy="1015663"/>
          </a:xfrm>
          <a:prstGeom prst="rect">
            <a:avLst/>
          </a:prstGeom>
        </p:spPr>
        <p:txBody>
          <a:bodyPr wrap="square">
            <a:spAutoFit/>
          </a:bodyPr>
          <a:lstStyle/>
          <a:p>
            <a:r>
              <a:rPr lang="ro-RO" sz="2000" b="1" smtClean="0">
                <a:latin typeface="Comic Sans MS" pitchFamily="66" charset="0"/>
              </a:rPr>
              <a:t>«</a:t>
            </a:r>
            <a:r>
              <a:rPr lang="ro-RO" sz="2000" b="1" smtClean="0">
                <a:latin typeface="Comic Sans MS" pitchFamily="66" charset="0"/>
              </a:rPr>
              <a:t>Scoteau mulţi draci şi ungeau cu untdelemn pe mulţi bolnavi şi-i </a:t>
            </a:r>
            <a:r>
              <a:rPr lang="ro-RO" sz="2000" b="1" smtClean="0">
                <a:latin typeface="Comic Sans MS" pitchFamily="66" charset="0"/>
              </a:rPr>
              <a:t>vindecau</a:t>
            </a:r>
            <a:r>
              <a:rPr lang="ro-RO" sz="2000" b="1" smtClean="0">
                <a:latin typeface="Comic Sans MS" pitchFamily="66" charset="0"/>
              </a:rPr>
              <a:t>.» </a:t>
            </a:r>
            <a:r>
              <a:rPr lang="ro-RO" sz="1200" b="1" smtClean="0">
                <a:latin typeface="Comic Sans MS" pitchFamily="66" charset="0"/>
              </a:rPr>
              <a:t>(Marcu</a:t>
            </a:r>
            <a:r>
              <a:rPr lang="ro-RO" sz="1200" b="1" smtClean="0">
                <a:latin typeface="Comic Sans MS" pitchFamily="66" charset="0"/>
              </a:rPr>
              <a:t> </a:t>
            </a:r>
            <a:r>
              <a:rPr lang="ro-RO" sz="1200" b="1" smtClean="0">
                <a:latin typeface="Comic Sans MS" pitchFamily="66" charset="0"/>
              </a:rPr>
              <a:t>6:13)</a:t>
            </a:r>
            <a:endParaRPr lang="ro-RO" sz="1200" b="1">
              <a:latin typeface="Comic Sans MS" pitchFamily="66" charset="0"/>
            </a:endParaRPr>
          </a:p>
        </p:txBody>
      </p:sp>
      <p:sp>
        <p:nvSpPr>
          <p:cNvPr id="8" name="7 Rectángulo"/>
          <p:cNvSpPr/>
          <p:nvPr/>
        </p:nvSpPr>
        <p:spPr>
          <a:xfrm>
            <a:off x="3275856" y="2363396"/>
            <a:ext cx="5616624" cy="1569660"/>
          </a:xfrm>
          <a:prstGeom prst="rect">
            <a:avLst/>
          </a:prstGeom>
        </p:spPr>
        <p:txBody>
          <a:bodyPr wrap="square">
            <a:spAutoFit/>
          </a:bodyPr>
          <a:lstStyle/>
          <a:p>
            <a:pPr lvl="0">
              <a:spcBef>
                <a:spcPts val="600"/>
              </a:spcBef>
            </a:pPr>
            <a:r>
              <a:rPr lang="ro-RO" sz="2400" b="1" dirty="0" smtClean="0">
                <a:solidFill>
                  <a:prstClr val="black"/>
                </a:solidFill>
              </a:rPr>
              <a:t>Cazul prezentat de Iacov pare să fie cel al unui credincios care a supraviețuit unei boli (grave</a:t>
            </a:r>
            <a:r>
              <a:rPr lang="ro-RO" sz="2400" b="1" dirty="0" smtClean="0">
                <a:solidFill>
                  <a:prstClr val="black"/>
                </a:solidFill>
              </a:rPr>
              <a:t>) a </a:t>
            </a:r>
            <a:r>
              <a:rPr lang="ro-RO" sz="2400" b="1" dirty="0" smtClean="0">
                <a:solidFill>
                  <a:prstClr val="black"/>
                </a:solidFill>
              </a:rPr>
              <a:t>cărui vindecare dorește să o pună în Mâinile </a:t>
            </a:r>
            <a:r>
              <a:rPr lang="ro-RO" sz="2400" b="1" dirty="0" smtClean="0">
                <a:solidFill>
                  <a:prstClr val="black"/>
                </a:solidFill>
              </a:rPr>
              <a:t>divine.</a:t>
            </a:r>
            <a:endParaRPr lang="ro-RO" sz="2400" b="1" dirty="0">
              <a:solidFill>
                <a:prstClr val="black"/>
              </a:solidFill>
            </a:endParaRPr>
          </a:p>
        </p:txBody>
      </p:sp>
      <p:pic>
        <p:nvPicPr>
          <p:cNvPr id="1026" name="Picture 2" descr="R:\Dibujos\Pedro\Varias\PedroSanando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32581" y="4113076"/>
            <a:ext cx="3659899" cy="27449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7655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22" presetClass="entr" presetSubtype="8"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left)">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3" name="Picture 5" descr="R:\Dibujos\Resurrecion\0614135-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432102" y="4941169"/>
            <a:ext cx="1983414" cy="159447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Rectángulo"/>
          <p:cNvSpPr/>
          <p:nvPr/>
        </p:nvSpPr>
        <p:spPr>
          <a:xfrm>
            <a:off x="1979712" y="764704"/>
            <a:ext cx="7200800" cy="1477328"/>
          </a:xfrm>
          <a:prstGeom prst="rect">
            <a:avLst/>
          </a:prstGeom>
        </p:spPr>
        <p:txBody>
          <a:bodyPr wrap="square">
            <a:spAutoFit/>
          </a:bodyPr>
          <a:lstStyle/>
          <a:p>
            <a:r>
              <a:rPr lang="ro-RO" b="1" dirty="0" smtClean="0">
                <a:solidFill>
                  <a:srgbClr val="FFFF99"/>
                </a:solidFill>
                <a:effectLst>
                  <a:outerShdw blurRad="50800" dist="50800" dir="5400000" algn="ctr" rotWithShape="0">
                    <a:schemeClr val="tx1"/>
                  </a:outerShdw>
                </a:effectLst>
                <a:latin typeface="Comic Sans MS" pitchFamily="66" charset="0"/>
              </a:rPr>
              <a:t>«Este vreunul printre voi bolnav? Să cheme pe prezbiterii bisericii; şi să se roage pentru el, după ce-l vor unge cu untdelemn în Numele Domnului. Rugăciunea făcută cu credinţă va mântui pe cel bolnav, şi Domnul îl va însănătoşi; şi, dacă a făcut păcate, îi vor fi iertate.» (Iacov 5:14-15)</a:t>
            </a:r>
            <a:endParaRPr lang="ro-RO" b="1" dirty="0">
              <a:solidFill>
                <a:srgbClr val="FFFF99"/>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54308" y="2210092"/>
            <a:ext cx="5184576" cy="2323713"/>
          </a:xfrm>
          <a:prstGeom prst="rect">
            <a:avLst/>
          </a:prstGeom>
          <a:noFill/>
        </p:spPr>
        <p:txBody>
          <a:bodyPr wrap="square" rtlCol="0">
            <a:spAutoFit/>
          </a:bodyPr>
          <a:lstStyle/>
          <a:p>
            <a:pPr>
              <a:spcBef>
                <a:spcPts val="600"/>
              </a:spcBef>
            </a:pPr>
            <a:r>
              <a:rPr lang="ro-RO" sz="2000" b="1" smtClean="0"/>
              <a:t>Observă </a:t>
            </a:r>
            <a:r>
              <a:rPr lang="ro-RO" sz="2000" b="1" smtClean="0"/>
              <a:t>sensul dublu pe care pare să îl aibe </a:t>
            </a:r>
            <a:r>
              <a:rPr lang="ro-RO" sz="2000" b="1" smtClean="0"/>
              <a:t>aici </a:t>
            </a:r>
            <a:r>
              <a:rPr lang="ro-RO" sz="2000" b="1" smtClean="0"/>
              <a:t>expresia</a:t>
            </a:r>
            <a:r>
              <a:rPr lang="ro-RO" sz="2000" b="1" smtClean="0"/>
              <a:t> «Domnul </a:t>
            </a:r>
            <a:r>
              <a:rPr lang="ro-RO" sz="2000" b="1" smtClean="0"/>
              <a:t>îl </a:t>
            </a:r>
            <a:r>
              <a:rPr lang="ro-RO" sz="2000" b="1" smtClean="0"/>
              <a:t>va </a:t>
            </a:r>
            <a:r>
              <a:rPr lang="ro-RO" sz="2000" b="1" smtClean="0"/>
              <a:t>însănătoși</a:t>
            </a:r>
            <a:r>
              <a:rPr lang="ro-RO" sz="2000" b="1" smtClean="0"/>
              <a:t>» </a:t>
            </a:r>
            <a:r>
              <a:rPr lang="ro-RO" sz="2000" b="1" smtClean="0"/>
              <a:t>(n.t. În spaniolă „Îl va </a:t>
            </a:r>
            <a:r>
              <a:rPr lang="ro-RO" sz="2000" b="1" smtClean="0"/>
              <a:t>ridica</a:t>
            </a:r>
            <a:r>
              <a:rPr lang="ro-RO" sz="2000" b="1" smtClean="0"/>
              <a:t>”)</a:t>
            </a:r>
            <a:endParaRPr lang="ro-RO" sz="2000" b="1" smtClean="0"/>
          </a:p>
          <a:p>
            <a:pPr>
              <a:spcBef>
                <a:spcPts val="600"/>
              </a:spcBef>
            </a:pPr>
            <a:r>
              <a:rPr lang="ro-RO" sz="2000" b="1" smtClean="0"/>
              <a:t>Dumnezeu </a:t>
            </a:r>
            <a:r>
              <a:rPr lang="ro-RO" sz="2000" b="1" smtClean="0"/>
              <a:t>este cel care vindecă </a:t>
            </a:r>
            <a:r>
              <a:rPr lang="ro-RO" sz="2000" b="1" smtClean="0"/>
              <a:t>bolnavul </a:t>
            </a:r>
            <a:r>
              <a:rPr lang="ro-RO" sz="2000" b="1" smtClean="0"/>
              <a:t>(</a:t>
            </a:r>
            <a:r>
              <a:rPr lang="ro-RO" sz="2000" b="1" smtClean="0"/>
              <a:t>Îl «</a:t>
            </a:r>
            <a:r>
              <a:rPr lang="ro-RO" sz="2000" b="1" smtClean="0"/>
              <a:t>ridică</a:t>
            </a:r>
            <a:r>
              <a:rPr lang="ro-RO" sz="2000" b="1" smtClean="0"/>
              <a:t>» din </a:t>
            </a:r>
            <a:r>
              <a:rPr lang="ro-RO" sz="2000" b="1" smtClean="0"/>
              <a:t>patul </a:t>
            </a:r>
            <a:r>
              <a:rPr lang="ro-RO" sz="2000" b="1" smtClean="0"/>
              <a:t>său</a:t>
            </a:r>
            <a:r>
              <a:rPr lang="ro-RO" sz="2000" b="1" smtClean="0"/>
              <a:t>), sau </a:t>
            </a:r>
            <a:r>
              <a:rPr lang="ro-RO" sz="2000" b="1" smtClean="0"/>
              <a:t>permite să se ducă la odihnă așteptând să </a:t>
            </a:r>
            <a:r>
              <a:rPr lang="ro-RO" sz="2000" b="1" smtClean="0"/>
              <a:t>fie </a:t>
            </a:r>
            <a:r>
              <a:rPr lang="ro-RO" sz="2000" b="1" smtClean="0"/>
              <a:t> </a:t>
            </a:r>
            <a:r>
              <a:rPr lang="ro-RO" sz="2000" b="1" smtClean="0"/>
              <a:t>«</a:t>
            </a:r>
            <a:r>
              <a:rPr lang="ro-RO" sz="2000" b="1" smtClean="0"/>
              <a:t>ridicat</a:t>
            </a:r>
            <a:r>
              <a:rPr lang="ro-RO" sz="2000" b="1" smtClean="0"/>
              <a:t>» în </a:t>
            </a:r>
            <a:r>
              <a:rPr lang="ro-RO" sz="2000" b="1" smtClean="0"/>
              <a:t>ziua </a:t>
            </a:r>
            <a:r>
              <a:rPr lang="ro-RO" sz="2000" b="1" smtClean="0"/>
              <a:t>învierii</a:t>
            </a:r>
            <a:r>
              <a:rPr lang="ro-RO" sz="2000" b="1" smtClean="0"/>
              <a:t>.</a:t>
            </a:r>
            <a:endParaRPr lang="ro-RO" sz="2000" b="1" smtClean="0"/>
          </a:p>
        </p:txBody>
      </p:sp>
      <p:pic>
        <p:nvPicPr>
          <p:cNvPr id="2050" name="Picture 2" descr="R:\Dibujos\Santiago\enfermo_espiritu1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50" y="2348880"/>
            <a:ext cx="3607246" cy="2407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499992" y="4802376"/>
            <a:ext cx="4571999" cy="1938992"/>
          </a:xfrm>
          <a:prstGeom prst="rect">
            <a:avLst/>
          </a:prstGeom>
        </p:spPr>
        <p:txBody>
          <a:bodyPr wrap="square">
            <a:spAutoFit/>
          </a:bodyPr>
          <a:lstStyle/>
          <a:p>
            <a:pPr lvl="0">
              <a:spcBef>
                <a:spcPts val="600"/>
              </a:spcBef>
            </a:pPr>
            <a:r>
              <a:rPr lang="ro-RO" sz="2000" b="1" smtClean="0">
                <a:solidFill>
                  <a:prstClr val="black"/>
                </a:solidFill>
              </a:rPr>
              <a:t>În concluzie, rugăciunea pentru sfințire trebuie să fie totdeauna însoțită de dorința de a trăi în armonie cu legea divină. De aceea, trebuie să aibe loc o pocăință sinceră, care să fie însoțită totdeauna de iertarea păcatelor</a:t>
            </a:r>
            <a:r>
              <a:rPr lang="ro-RO" sz="2000" b="1" smtClean="0">
                <a:solidFill>
                  <a:prstClr val="black"/>
                </a:solidFill>
              </a:rPr>
              <a:t>. </a:t>
            </a:r>
            <a:endParaRPr lang="ro-RO" sz="2000" b="1">
              <a:solidFill>
                <a:prstClr val="black"/>
              </a:solidFill>
            </a:endParaRPr>
          </a:p>
        </p:txBody>
      </p:sp>
      <p:pic>
        <p:nvPicPr>
          <p:cNvPr id="6" name="5 Imagen"/>
          <p:cNvPicPr>
            <a:picLocks noChangeAspect="1"/>
          </p:cNvPicPr>
          <p:nvPr/>
        </p:nvPicPr>
        <p:blipFill rotWithShape="1">
          <a:blip r:embed="rId5">
            <a:extLst>
              <a:ext uri="{28A0092B-C50C-407E-A947-70E740481C1C}">
                <a14:useLocalDpi xmlns:a14="http://schemas.microsoft.com/office/drawing/2010/main" xmlns="" val="0"/>
              </a:ext>
            </a:extLst>
          </a:blip>
          <a:srcRect l="8492" r="15539"/>
          <a:stretch/>
        </p:blipFill>
        <p:spPr>
          <a:xfrm>
            <a:off x="107504" y="4588140"/>
            <a:ext cx="2188849" cy="193720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10 CuadroTexto"/>
          <p:cNvSpPr txBox="1"/>
          <p:nvPr/>
        </p:nvSpPr>
        <p:spPr>
          <a:xfrm>
            <a:off x="1979712" y="44624"/>
            <a:ext cx="7164287" cy="707886"/>
          </a:xfrm>
          <a:prstGeom prst="rect">
            <a:avLst/>
          </a:prstGeom>
          <a:noFill/>
        </p:spPr>
        <p:txBody>
          <a:bodyPr wrap="square" rtlCol="0">
            <a:spAutoFit/>
            <a:scene3d>
              <a:camera prst="orthographicFront"/>
              <a:lightRig rig="freezing" dir="tl"/>
            </a:scene3d>
            <a:sp3d contourW="25400" prstMaterial="matte">
              <a:bevelT w="25400" h="55880" prst="artDeco"/>
              <a:contourClr>
                <a:schemeClr val="accent2">
                  <a:tint val="20000"/>
                </a:schemeClr>
              </a:contourClr>
            </a:sp3d>
          </a:bodyPr>
          <a:lstStyle/>
          <a:p>
            <a:pPr algn="ct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SFINȚIRE </a:t>
            </a: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ȘI </a:t>
            </a:r>
            <a:r>
              <a:rPr lang="ro-RO" sz="4000" b="1" spc="50" smtClean="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rPr>
              <a:t>UNGERE</a:t>
            </a:r>
            <a:endParaRPr lang="ro-RO" sz="4000" b="1" spc="50">
              <a:ln w="11430"/>
              <a:gradFill>
                <a:gsLst>
                  <a:gs pos="25000">
                    <a:srgbClr val="FFC000"/>
                  </a:gs>
                  <a:gs pos="100000">
                    <a:schemeClr val="accent4">
                      <a:lumMod val="50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15679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500" fill="hold"/>
                                        <p:tgtEl>
                                          <p:spTgt spid="2053"/>
                                        </p:tgtEl>
                                        <p:attrNameLst>
                                          <p:attrName>ppt_w</p:attrName>
                                        </p:attrNameLst>
                                      </p:cBhvr>
                                      <p:tavLst>
                                        <p:tav tm="0">
                                          <p:val>
                                            <p:fltVal val="0"/>
                                          </p:val>
                                        </p:tav>
                                        <p:tav tm="100000">
                                          <p:val>
                                            <p:strVal val="#ppt_w"/>
                                          </p:val>
                                        </p:tav>
                                      </p:tavLst>
                                    </p:anim>
                                    <p:anim calcmode="lin" valueType="num">
                                      <p:cBhvr>
                                        <p:cTn id="22" dur="500" fill="hold"/>
                                        <p:tgtEl>
                                          <p:spTgt spid="2053"/>
                                        </p:tgtEl>
                                        <p:attrNameLst>
                                          <p:attrName>ppt_h</p:attrName>
                                        </p:attrNameLst>
                                      </p:cBhvr>
                                      <p:tavLst>
                                        <p:tav tm="0">
                                          <p:val>
                                            <p:fltVal val="0"/>
                                          </p:val>
                                        </p:tav>
                                        <p:tav tm="100000">
                                          <p:val>
                                            <p:strVal val="#ppt_h"/>
                                          </p:val>
                                        </p:tav>
                                      </p:tavLst>
                                    </p:anim>
                                    <p:animEffect transition="in" filter="fade">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900" decel="100000" fill="hold"/>
                                        <p:tgtEl>
                                          <p:spTgt spid="205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378231" y="883074"/>
            <a:ext cx="3024336" cy="2200602"/>
          </a:xfrm>
          <a:prstGeom prst="rect">
            <a:avLst/>
          </a:prstGeom>
        </p:spPr>
        <p:txBody>
          <a:bodyPr wrap="square">
            <a:spAutoFit/>
          </a:bodyPr>
          <a:lstStyle/>
          <a:p>
            <a:pPr algn="r"/>
            <a:r>
              <a:rPr lang="ro-RO" b="1" smtClean="0">
                <a:solidFill>
                  <a:schemeClr val="accent6">
                    <a:lumMod val="40000"/>
                    <a:lumOff val="60000"/>
                  </a:schemeClr>
                </a:solidFill>
                <a:latin typeface="Comic Sans MS" pitchFamily="66" charset="0"/>
              </a:rPr>
              <a:t>«</a:t>
            </a:r>
            <a:r>
              <a:rPr lang="ro-RO" b="1" smtClean="0">
                <a:solidFill>
                  <a:schemeClr val="accent6">
                    <a:lumMod val="40000"/>
                    <a:lumOff val="60000"/>
                  </a:schemeClr>
                </a:solidFill>
                <a:latin typeface="Comic Sans MS" pitchFamily="66" charset="0"/>
              </a:rPr>
              <a:t>Mărturisiţi-vă unii altora păcatele şi rugaţi-vă unii pentru </a:t>
            </a:r>
            <a:r>
              <a:rPr lang="ro-RO" b="1" smtClean="0">
                <a:solidFill>
                  <a:schemeClr val="accent6">
                    <a:lumMod val="40000"/>
                    <a:lumOff val="60000"/>
                  </a:schemeClr>
                </a:solidFill>
                <a:latin typeface="Comic Sans MS" pitchFamily="66" charset="0"/>
              </a:rPr>
              <a:t>alţii</a:t>
            </a:r>
            <a:r>
              <a:rPr lang="ro-RO" b="1" smtClean="0">
                <a:solidFill>
                  <a:schemeClr val="accent6">
                    <a:lumMod val="40000"/>
                    <a:lumOff val="60000"/>
                  </a:schemeClr>
                </a:solidFill>
                <a:latin typeface="Comic Sans MS" pitchFamily="66" charset="0"/>
              </a:rPr>
              <a:t>, ca să fiţi </a:t>
            </a:r>
            <a:r>
              <a:rPr lang="ro-RO" b="1" smtClean="0">
                <a:solidFill>
                  <a:schemeClr val="accent6">
                    <a:lumMod val="40000"/>
                    <a:lumOff val="60000"/>
                  </a:schemeClr>
                </a:solidFill>
                <a:latin typeface="Comic Sans MS" pitchFamily="66" charset="0"/>
              </a:rPr>
              <a:t>vindecaţi</a:t>
            </a:r>
            <a:r>
              <a:rPr lang="ro-RO" b="1" smtClean="0">
                <a:solidFill>
                  <a:schemeClr val="accent6">
                    <a:lumMod val="40000"/>
                    <a:lumOff val="60000"/>
                  </a:schemeClr>
                </a:solidFill>
                <a:latin typeface="Comic Sans MS" pitchFamily="66" charset="0"/>
              </a:rPr>
              <a:t>. Mare putere are rugăciunea fierbinte a celui </a:t>
            </a:r>
            <a:r>
              <a:rPr lang="ro-RO" b="1" smtClean="0">
                <a:solidFill>
                  <a:schemeClr val="accent6">
                    <a:lumMod val="40000"/>
                    <a:lumOff val="60000"/>
                  </a:schemeClr>
                </a:solidFill>
                <a:latin typeface="Comic Sans MS" pitchFamily="66" charset="0"/>
              </a:rPr>
              <a:t>neprihănit.»</a:t>
            </a:r>
            <a:endParaRPr lang="ro-RO" b="1" smtClean="0">
              <a:solidFill>
                <a:schemeClr val="accent6">
                  <a:lumMod val="40000"/>
                  <a:lumOff val="60000"/>
                </a:schemeClr>
              </a:solidFill>
              <a:latin typeface="Comic Sans MS" pitchFamily="66" charset="0"/>
            </a:endParaRPr>
          </a:p>
          <a:p>
            <a:pPr lvl="3" algn="r"/>
            <a:r>
              <a:rPr lang="ro-RO" sz="1100" b="1" smtClean="0">
                <a:solidFill>
                  <a:schemeClr val="accent6">
                    <a:lumMod val="40000"/>
                    <a:lumOff val="60000"/>
                  </a:schemeClr>
                </a:solidFill>
                <a:latin typeface="Comic Sans MS" pitchFamily="66" charset="0"/>
              </a:rPr>
              <a:t>(</a:t>
            </a:r>
            <a:r>
              <a:rPr lang="ro-RO" sz="1100" b="1" smtClean="0">
                <a:solidFill>
                  <a:schemeClr val="accent6">
                    <a:lumMod val="40000"/>
                    <a:lumOff val="60000"/>
                  </a:schemeClr>
                </a:solidFill>
                <a:latin typeface="Comic Sans MS" pitchFamily="66" charset="0"/>
              </a:rPr>
              <a:t>Iacov 5:16</a:t>
            </a:r>
            <a:r>
              <a:rPr lang="ro-RO" sz="1100" b="1" smtClean="0">
                <a:solidFill>
                  <a:schemeClr val="accent6">
                    <a:lumMod val="40000"/>
                    <a:lumOff val="60000"/>
                  </a:schemeClr>
                </a:solidFill>
                <a:latin typeface="Comic Sans MS" pitchFamily="66" charset="0"/>
              </a:rPr>
              <a:t>)</a:t>
            </a:r>
            <a:endParaRPr lang="ro-RO" sz="1100" b="1">
              <a:solidFill>
                <a:schemeClr val="accent6">
                  <a:lumMod val="40000"/>
                  <a:lumOff val="60000"/>
                </a:schemeClr>
              </a:solidFill>
              <a:latin typeface="Comic Sans MS" pitchFamily="66" charset="0"/>
            </a:endParaRPr>
          </a:p>
        </p:txBody>
      </p:sp>
      <p:sp>
        <p:nvSpPr>
          <p:cNvPr id="3" name="2 CuadroTexto"/>
          <p:cNvSpPr txBox="1"/>
          <p:nvPr/>
        </p:nvSpPr>
        <p:spPr>
          <a:xfrm>
            <a:off x="-6820" y="0"/>
            <a:ext cx="9115324" cy="707886"/>
          </a:xfrm>
          <a:prstGeom prst="rect">
            <a:avLst/>
          </a:prstGeom>
          <a:noFill/>
        </p:spPr>
        <p:txBody>
          <a:bodyPr wrap="square" rtlCol="0">
            <a:spAutoFit/>
          </a:bodyPr>
          <a:lstStyle/>
          <a:p>
            <a:pPr algn="ctr"/>
            <a:r>
              <a:rPr lang="ro-RO" sz="4000" b="1" smtClean="0">
                <a:ln w="18000">
                  <a:solidFill>
                    <a:schemeClr val="accent6">
                      <a:lumMod val="60000"/>
                      <a:lumOff val="40000"/>
                    </a:schemeClr>
                  </a:solidFill>
                  <a:prstDash val="solid"/>
                  <a:miter lim="800000"/>
                </a:ln>
                <a:noFill/>
                <a:effectLst>
                  <a:outerShdw blurRad="25500" dist="23000" dir="7020000" algn="tl">
                    <a:srgbClr val="000000">
                      <a:alpha val="50000"/>
                    </a:srgbClr>
                  </a:outerShdw>
                </a:effectLst>
              </a:rPr>
              <a:t>SFINȚIREA ȘI MĂRTURISIREA GREȘELILOR</a:t>
            </a:r>
          </a:p>
        </p:txBody>
      </p:sp>
      <p:sp>
        <p:nvSpPr>
          <p:cNvPr id="4" name="3 CuadroTexto"/>
          <p:cNvSpPr txBox="1"/>
          <p:nvPr/>
        </p:nvSpPr>
        <p:spPr>
          <a:xfrm>
            <a:off x="3419872" y="3377024"/>
            <a:ext cx="5688632" cy="1708160"/>
          </a:xfrm>
          <a:prstGeom prst="rect">
            <a:avLst/>
          </a:prstGeom>
          <a:noFill/>
        </p:spPr>
        <p:txBody>
          <a:bodyPr wrap="square" rtlCol="0">
            <a:spAutoFit/>
          </a:bodyPr>
          <a:lstStyle/>
          <a:p>
            <a:pPr>
              <a:spcBef>
                <a:spcPts val="600"/>
              </a:spcBef>
            </a:pPr>
            <a:r>
              <a:rPr lang="ro-RO" sz="2000" b="1" dirty="0" smtClean="0">
                <a:solidFill>
                  <a:schemeClr val="bg1"/>
                </a:solidFill>
                <a:effectLst>
                  <a:glow rad="88900">
                    <a:schemeClr val="tx1">
                      <a:alpha val="95000"/>
                    </a:schemeClr>
                  </a:glow>
                  <a:outerShdw blurRad="50800" dist="50800" dir="5400000" algn="ctr" rotWithShape="0">
                    <a:schemeClr val="tx1"/>
                  </a:outerShdw>
                </a:effectLst>
              </a:rPr>
              <a:t>Imediat după ce s-a ocupat de sănătatea trupului, Iacov ne vorbește despre sănătatea sufletului.</a:t>
            </a:r>
          </a:p>
          <a:p>
            <a:pPr>
              <a:spcBef>
                <a:spcPts val="600"/>
              </a:spcBef>
            </a:pPr>
            <a:r>
              <a:rPr lang="ro-RO" sz="2000" b="1" dirty="0" smtClean="0">
                <a:solidFill>
                  <a:schemeClr val="bg1"/>
                </a:solidFill>
                <a:effectLst>
                  <a:glow rad="88900">
                    <a:schemeClr val="tx1">
                      <a:alpha val="95000"/>
                    </a:schemeClr>
                  </a:glow>
                  <a:outerShdw blurRad="50800" dist="50800" dir="5400000" algn="ctr" rotWithShape="0">
                    <a:schemeClr val="tx1"/>
                  </a:outerShdw>
                </a:effectLst>
              </a:rPr>
              <a:t>Mărturisirea reciprocă  a greșelilor și rugăciunea de mijlocire va sfinți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sufletul,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care va recupera și sănătatea fizică. </a:t>
            </a:r>
          </a:p>
        </p:txBody>
      </p:sp>
      <p:pic>
        <p:nvPicPr>
          <p:cNvPr id="3074" name="Picture 2" descr="\\EUNICE\FondosTematicos\Perdon\136422853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753774"/>
            <a:ext cx="3600400" cy="2459202"/>
          </a:xfrm>
          <a:prstGeom prst="roundRect">
            <a:avLst>
              <a:gd name="adj" fmla="val 4167"/>
            </a:avLst>
          </a:prstGeom>
          <a:solidFill>
            <a:srgbClr val="FFFFFF"/>
          </a:solidFill>
          <a:ln w="76200" cap="sq">
            <a:solidFill>
              <a:srgbClr val="5D3E07"/>
            </a:solidFill>
            <a:miter lim="800000"/>
          </a:ln>
          <a:effectLst/>
          <a:scene3d>
            <a:camera prst="orthographicFront"/>
            <a:lightRig rig="threePt" dir="t">
              <a:rot lat="0" lon="0" rev="2700000"/>
            </a:lightRig>
          </a:scene3d>
          <a:sp3d>
            <a:bevelT h="38100"/>
            <a:contourClr>
              <a:srgbClr val="C0C0C0"/>
            </a:contourClr>
          </a:sp3d>
          <a:extLst/>
        </p:spPr>
      </p:pic>
      <p:sp>
        <p:nvSpPr>
          <p:cNvPr id="7" name="6 Rectángulo"/>
          <p:cNvSpPr/>
          <p:nvPr/>
        </p:nvSpPr>
        <p:spPr>
          <a:xfrm>
            <a:off x="3851920" y="5110152"/>
            <a:ext cx="5148063" cy="1631216"/>
          </a:xfrm>
          <a:prstGeom prst="rect">
            <a:avLst/>
          </a:prstGeom>
        </p:spPr>
        <p:txBody>
          <a:bodyPr wrap="square">
            <a:spAutoFit/>
          </a:bodyPr>
          <a:lstStyle/>
          <a:p>
            <a:pPr lvl="0">
              <a:spcBef>
                <a:spcPts val="600"/>
              </a:spcBef>
            </a:pPr>
            <a:r>
              <a:rPr lang="ro-RO" sz="2000" b="1" dirty="0" smtClean="0">
                <a:solidFill>
                  <a:schemeClr val="bg1"/>
                </a:solidFill>
                <a:effectLst>
                  <a:glow rad="88900">
                    <a:schemeClr val="tx1">
                      <a:alpha val="95000"/>
                    </a:schemeClr>
                  </a:glow>
                  <a:outerShdw blurRad="50800" dist="50800" dir="5400000" algn="ctr" rotWithShape="0">
                    <a:schemeClr val="tx1"/>
                  </a:outerShdw>
                </a:effectLst>
              </a:rPr>
              <a:t>Cel drept, a cărui rugăciune este eficientă, nu este drept pentru că este perfect.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E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drept pentru că a cerut iertare pentru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păcatele sale,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și-a mărturisit greșelile și se roagă pentru frații săi.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 Numai </a:t>
            </a:r>
            <a:r>
              <a:rPr lang="ro-RO" sz="2000" b="1" dirty="0" smtClean="0">
                <a:solidFill>
                  <a:schemeClr val="bg1"/>
                </a:solidFill>
                <a:effectLst>
                  <a:glow rad="88900">
                    <a:schemeClr val="tx1">
                      <a:alpha val="95000"/>
                    </a:schemeClr>
                  </a:glow>
                  <a:outerShdw blurRad="50800" dist="50800" dir="5400000" algn="ctr" rotWithShape="0">
                    <a:schemeClr val="tx1"/>
                  </a:outerShdw>
                </a:effectLst>
              </a:rPr>
              <a:t>așa rugăciunea este eficientă. </a:t>
            </a:r>
            <a:endParaRPr lang="ro-RO" sz="2000" b="1" dirty="0">
              <a:solidFill>
                <a:schemeClr val="bg1"/>
              </a:solidFill>
              <a:effectLst>
                <a:glow rad="88900">
                  <a:schemeClr val="tx1">
                    <a:alpha val="95000"/>
                  </a:schemeClr>
                </a:glow>
                <a:outerShdw blurRad="50800" dist="50800" dir="5400000" algn="ctr" rotWithShape="0">
                  <a:schemeClr val="tx1"/>
                </a:outerShdw>
              </a:effectLst>
            </a:endParaRPr>
          </a:p>
        </p:txBody>
      </p:sp>
    </p:spTree>
    <p:extLst>
      <p:ext uri="{BB962C8B-B14F-4D97-AF65-F5344CB8AC3E}">
        <p14:creationId xmlns:p14="http://schemas.microsoft.com/office/powerpoint/2010/main" xmlns="" val="2518961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par>
                          <p:cTn id="30" fill="hold">
                            <p:stCondLst>
                              <p:cond delay="500"/>
                            </p:stCondLst>
                            <p:childTnLst>
                              <p:par>
                                <p:cTn id="31" presetID="25" presetClass="entr" presetSubtype="0" fill="hold" nodeType="after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p:cTn id="33"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6" dur="1000" fill="hold"/>
                                        <p:tgtEl>
                                          <p:spTgt spid="307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0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1 Rectángulo"/>
          <p:cNvSpPr/>
          <p:nvPr/>
        </p:nvSpPr>
        <p:spPr>
          <a:xfrm>
            <a:off x="0" y="692696"/>
            <a:ext cx="9144000" cy="923330"/>
          </a:xfrm>
          <a:prstGeom prst="rect">
            <a:avLst/>
          </a:prstGeom>
        </p:spPr>
        <p:txBody>
          <a:bodyPr wrap="square">
            <a:spAutoFit/>
          </a:bodyPr>
          <a:lstStyle/>
          <a:p>
            <a:pPr algn="ctr"/>
            <a:r>
              <a:rPr lang="ro-RO" b="1" smtClean="0">
                <a:solidFill>
                  <a:srgbClr val="F1B445"/>
                </a:solidFill>
                <a:effectLst>
                  <a:outerShdw blurRad="50800" dist="50800" dir="5400000" algn="ctr" rotWithShape="0">
                    <a:schemeClr val="tx1"/>
                  </a:outerShdw>
                </a:effectLst>
                <a:latin typeface="Comic Sans MS" pitchFamily="66" charset="0"/>
              </a:rPr>
              <a:t>Apoi s-a rugat din </a:t>
            </a:r>
            <a:r>
              <a:rPr lang="ro-RO" b="1" smtClean="0">
                <a:solidFill>
                  <a:srgbClr val="F1B445"/>
                </a:solidFill>
                <a:effectLst>
                  <a:outerShdw blurRad="50800" dist="50800" dir="5400000" algn="ctr" rotWithShape="0">
                    <a:schemeClr val="tx1"/>
                  </a:outerShdw>
                </a:effectLst>
                <a:latin typeface="Comic Sans MS" pitchFamily="66" charset="0"/>
              </a:rPr>
              <a:t>nou</a:t>
            </a:r>
            <a:r>
              <a:rPr lang="ro-RO" b="1" smtClean="0">
                <a:solidFill>
                  <a:srgbClr val="F1B445"/>
                </a:solidFill>
                <a:effectLst>
                  <a:outerShdw blurRad="50800" dist="50800" dir="5400000" algn="ctr" rotWithShape="0">
                    <a:schemeClr val="tx1"/>
                  </a:outerShdw>
                </a:effectLst>
                <a:latin typeface="Comic Sans MS" pitchFamily="66" charset="0"/>
              </a:rPr>
              <a:t>, şi cerul a dat </a:t>
            </a:r>
            <a:r>
              <a:rPr lang="ro-RO" b="1" smtClean="0">
                <a:solidFill>
                  <a:srgbClr val="F1B445"/>
                </a:solidFill>
                <a:effectLst>
                  <a:outerShdw blurRad="50800" dist="50800" dir="5400000" algn="ctr" rotWithShape="0">
                    <a:schemeClr val="tx1"/>
                  </a:outerShdw>
                </a:effectLst>
                <a:latin typeface="Comic Sans MS" pitchFamily="66" charset="0"/>
              </a:rPr>
              <a:t>ploaie</a:t>
            </a:r>
            <a:r>
              <a:rPr lang="ro-RO" b="1" smtClean="0">
                <a:solidFill>
                  <a:srgbClr val="F1B445"/>
                </a:solidFill>
                <a:effectLst>
                  <a:outerShdw blurRad="50800" dist="50800" dir="5400000" algn="ctr" rotWithShape="0">
                    <a:schemeClr val="tx1"/>
                  </a:outerShdw>
                </a:effectLst>
                <a:latin typeface="Comic Sans MS" pitchFamily="66" charset="0"/>
              </a:rPr>
              <a:t>, şi pământul şi-a dat </a:t>
            </a:r>
            <a:r>
              <a:rPr lang="ro-RO" b="1" smtClean="0">
                <a:solidFill>
                  <a:srgbClr val="F1B445"/>
                </a:solidFill>
                <a:effectLst>
                  <a:outerShdw blurRad="50800" dist="50800" dir="5400000" algn="ctr" rotWithShape="0">
                    <a:schemeClr val="tx1"/>
                  </a:outerShdw>
                </a:effectLst>
                <a:latin typeface="Comic Sans MS" pitchFamily="66" charset="0"/>
              </a:rPr>
              <a:t>rodul.</a:t>
            </a:r>
            <a:endParaRPr lang="ro-RO" b="1" smtClean="0">
              <a:solidFill>
                <a:srgbClr val="F1B445"/>
              </a:solidFill>
              <a:effectLst>
                <a:outerShdw blurRad="50800" dist="50800" dir="5400000" algn="ctr" rotWithShape="0">
                  <a:schemeClr val="tx1"/>
                </a:outerShdw>
              </a:effectLst>
              <a:latin typeface="Comic Sans MS" pitchFamily="66" charset="0"/>
            </a:endParaRPr>
          </a:p>
          <a:p>
            <a:pPr algn="ctr"/>
            <a:r>
              <a:rPr lang="ro-RO" b="1" smtClean="0">
                <a:solidFill>
                  <a:srgbClr val="F1B445"/>
                </a:solidFill>
                <a:effectLst>
                  <a:outerShdw blurRad="50800" dist="50800" dir="5400000" algn="ctr" rotWithShape="0">
                    <a:schemeClr val="tx1"/>
                  </a:outerShdw>
                </a:effectLst>
                <a:latin typeface="Comic Sans MS" pitchFamily="66" charset="0"/>
              </a:rPr>
              <a:t>Fraţilor</a:t>
            </a:r>
            <a:r>
              <a:rPr lang="ro-RO" b="1" smtClean="0">
                <a:solidFill>
                  <a:srgbClr val="F1B445"/>
                </a:solidFill>
                <a:effectLst>
                  <a:outerShdw blurRad="50800" dist="50800" dir="5400000" algn="ctr" rotWithShape="0">
                    <a:schemeClr val="tx1"/>
                  </a:outerShdw>
                </a:effectLst>
                <a:latin typeface="Comic Sans MS" pitchFamily="66" charset="0"/>
              </a:rPr>
              <a:t>, dacă s-a rătăcit vreunul dintre voi de la </a:t>
            </a:r>
            <a:r>
              <a:rPr lang="ro-RO" b="1" smtClean="0">
                <a:solidFill>
                  <a:srgbClr val="F1B445"/>
                </a:solidFill>
                <a:effectLst>
                  <a:outerShdw blurRad="50800" dist="50800" dir="5400000" algn="ctr" rotWithShape="0">
                    <a:schemeClr val="tx1"/>
                  </a:outerShdw>
                </a:effectLst>
                <a:latin typeface="Comic Sans MS" pitchFamily="66" charset="0"/>
              </a:rPr>
              <a:t>adevăr</a:t>
            </a:r>
            <a:r>
              <a:rPr lang="ro-RO" b="1" smtClean="0">
                <a:solidFill>
                  <a:srgbClr val="F1B445"/>
                </a:solidFill>
                <a:effectLst>
                  <a:outerShdw blurRad="50800" dist="50800" dir="5400000" algn="ctr" rotWithShape="0">
                    <a:schemeClr val="tx1"/>
                  </a:outerShdw>
                </a:effectLst>
                <a:latin typeface="Comic Sans MS" pitchFamily="66" charset="0"/>
              </a:rPr>
              <a:t>, şi-l întoarce un </a:t>
            </a:r>
            <a:r>
              <a:rPr lang="ro-RO" b="1" smtClean="0">
                <a:solidFill>
                  <a:srgbClr val="F1B445"/>
                </a:solidFill>
                <a:effectLst>
                  <a:outerShdw blurRad="50800" dist="50800" dir="5400000" algn="ctr" rotWithShape="0">
                    <a:schemeClr val="tx1"/>
                  </a:outerShdw>
                </a:effectLst>
                <a:latin typeface="Comic Sans MS" pitchFamily="66" charset="0"/>
              </a:rPr>
              <a:t>altul</a:t>
            </a:r>
            <a:r>
              <a:rPr lang="ro-RO" b="1" smtClean="0">
                <a:solidFill>
                  <a:srgbClr val="F1B445"/>
                </a:solidFill>
                <a:effectLst>
                  <a:outerShdw blurRad="50800" dist="50800" dir="5400000" algn="ctr" rotWithShape="0">
                    <a:schemeClr val="tx1"/>
                  </a:outerShdw>
                </a:effectLst>
                <a:latin typeface="Comic Sans MS" pitchFamily="66" charset="0"/>
              </a:rPr>
              <a:t>» </a:t>
            </a:r>
            <a:r>
              <a:rPr lang="ro-RO" sz="1100" b="1" smtClean="0">
                <a:solidFill>
                  <a:srgbClr val="F1B445"/>
                </a:solidFill>
                <a:effectLst>
                  <a:outerShdw blurRad="50800" dist="50800" dir="5400000" algn="ctr" rotWithShape="0">
                    <a:schemeClr val="tx1"/>
                  </a:outerShdw>
                </a:effectLst>
                <a:latin typeface="Comic Sans MS" pitchFamily="66" charset="0"/>
              </a:rPr>
              <a:t>(</a:t>
            </a:r>
            <a:r>
              <a:rPr lang="ro-RO" sz="1100" b="1" smtClean="0">
                <a:solidFill>
                  <a:srgbClr val="F1B445"/>
                </a:solidFill>
                <a:effectLst>
                  <a:outerShdw blurRad="50800" dist="50800" dir="5400000" algn="ctr" rotWithShape="0">
                    <a:schemeClr val="tx1"/>
                  </a:outerShdw>
                </a:effectLst>
                <a:latin typeface="Comic Sans MS" pitchFamily="66" charset="0"/>
              </a:rPr>
              <a:t>Iacov</a:t>
            </a:r>
            <a:r>
              <a:rPr lang="ro-RO" sz="1100" b="1" smtClean="0">
                <a:solidFill>
                  <a:srgbClr val="F1B445"/>
                </a:solidFill>
                <a:effectLst>
                  <a:outerShdw blurRad="50800" dist="50800" dir="5400000" algn="ctr" rotWithShape="0">
                    <a:schemeClr val="tx1"/>
                  </a:outerShdw>
                </a:effectLst>
                <a:latin typeface="Comic Sans MS" pitchFamily="66" charset="0"/>
              </a:rPr>
              <a:t> </a:t>
            </a:r>
            <a:r>
              <a:rPr lang="ro-RO" sz="1100" b="1" smtClean="0">
                <a:solidFill>
                  <a:srgbClr val="F1B445"/>
                </a:solidFill>
                <a:effectLst>
                  <a:outerShdw blurRad="50800" dist="50800" dir="5400000" algn="ctr" rotWithShape="0">
                    <a:schemeClr val="tx1"/>
                  </a:outerShdw>
                </a:effectLst>
                <a:latin typeface="Comic Sans MS" pitchFamily="66" charset="0"/>
              </a:rPr>
              <a:t>5:17-18)</a:t>
            </a:r>
            <a:endParaRPr lang="ro-RO" sz="1100" b="1">
              <a:solidFill>
                <a:srgbClr val="F1B445"/>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2061" y="-27384"/>
            <a:ext cx="9141939" cy="769441"/>
          </a:xfrm>
          <a:prstGeom prst="rect">
            <a:avLst/>
          </a:prstGeom>
          <a:noFill/>
        </p:spPr>
        <p:txBody>
          <a:bodyPr wrap="square" rtlCol="0">
            <a:spAutoFit/>
            <a:scene3d>
              <a:camera prst="orthographicFront"/>
              <a:lightRig rig="chilly" dir="tl"/>
            </a:scene3d>
            <a:sp3d extrusionH="25400" contourW="8890">
              <a:bevelT w="38100" h="31750"/>
              <a:contourClr>
                <a:srgbClr val="5D3E07"/>
              </a:contourClr>
            </a:sp3d>
          </a:bodyPr>
          <a:lstStyle/>
          <a:p>
            <a:pPr algn="ctr"/>
            <a:r>
              <a:rPr lang="ro-RO" sz="4400" b="1" smtClean="0">
                <a:ln w="11430"/>
                <a:gradFill>
                  <a:gsLst>
                    <a:gs pos="0">
                      <a:srgbClr val="FFFF99"/>
                    </a:gs>
                    <a:gs pos="75000">
                      <a:srgbClr val="F1B445"/>
                    </a:gs>
                    <a:gs pos="100000">
                      <a:srgbClr val="98660C"/>
                    </a:gs>
                  </a:gsLst>
                  <a:lin ang="5400000"/>
                </a:gradFill>
                <a:effectLst>
                  <a:outerShdw blurRad="50800" dist="39000" dir="5460000" algn="tl">
                    <a:srgbClr val="000000">
                      <a:alpha val="38000"/>
                    </a:srgbClr>
                  </a:outerShdw>
                </a:effectLst>
              </a:rPr>
              <a:t>SFINȚIRE </a:t>
            </a:r>
            <a:r>
              <a:rPr lang="ro-RO" sz="4400" b="1" smtClean="0">
                <a:ln w="11430"/>
                <a:gradFill>
                  <a:gsLst>
                    <a:gs pos="0">
                      <a:srgbClr val="FFFF99"/>
                    </a:gs>
                    <a:gs pos="75000">
                      <a:srgbClr val="F1B445"/>
                    </a:gs>
                    <a:gs pos="100000">
                      <a:srgbClr val="98660C"/>
                    </a:gs>
                  </a:gsLst>
                  <a:lin ang="5400000"/>
                </a:gradFill>
                <a:effectLst>
                  <a:outerShdw blurRad="50800" dist="39000" dir="5460000" algn="tl">
                    <a:srgbClr val="000000">
                      <a:alpha val="38000"/>
                    </a:srgbClr>
                  </a:outerShdw>
                </a:effectLst>
              </a:rPr>
              <a:t>ȘI </a:t>
            </a:r>
            <a:r>
              <a:rPr lang="ro-RO" sz="4400" b="1" smtClean="0">
                <a:ln w="11430"/>
                <a:gradFill>
                  <a:gsLst>
                    <a:gs pos="0">
                      <a:srgbClr val="FFFF99"/>
                    </a:gs>
                    <a:gs pos="75000">
                      <a:srgbClr val="F1B445"/>
                    </a:gs>
                    <a:gs pos="100000">
                      <a:srgbClr val="98660C"/>
                    </a:gs>
                  </a:gsLst>
                  <a:lin ang="5400000"/>
                </a:gradFill>
                <a:effectLst>
                  <a:outerShdw blurRad="50800" dist="39000" dir="5460000" algn="tl">
                    <a:srgbClr val="000000">
                      <a:alpha val="38000"/>
                    </a:srgbClr>
                  </a:outerShdw>
                </a:effectLst>
              </a:rPr>
              <a:t>RUGĂCIUNE</a:t>
            </a:r>
            <a:endParaRPr lang="ro-RO" sz="4400" b="1">
              <a:ln w="11430"/>
              <a:gradFill>
                <a:gsLst>
                  <a:gs pos="0">
                    <a:srgbClr val="FFFF99"/>
                  </a:gs>
                  <a:gs pos="75000">
                    <a:srgbClr val="F1B445"/>
                  </a:gs>
                  <a:gs pos="100000">
                    <a:srgbClr val="98660C"/>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107504" y="1844824"/>
            <a:ext cx="5112568" cy="4632037"/>
          </a:xfrm>
          <a:prstGeom prst="rect">
            <a:avLst/>
          </a:prstGeom>
          <a:noFill/>
        </p:spPr>
        <p:txBody>
          <a:bodyPr wrap="square" rtlCol="0">
            <a:spAutoFit/>
          </a:bodyPr>
          <a:lstStyle/>
          <a:p>
            <a:pPr>
              <a:spcBef>
                <a:spcPts val="600"/>
              </a:spcBef>
            </a:pPr>
            <a:r>
              <a:rPr lang="ro-RO" sz="2000" b="1" dirty="0" smtClean="0">
                <a:solidFill>
                  <a:srgbClr val="FFFF99"/>
                </a:solidFill>
                <a:effectLst>
                  <a:outerShdw blurRad="50800" dist="50800" dir="5400000" algn="ctr" rotWithShape="0">
                    <a:schemeClr val="tx1"/>
                  </a:outerShdw>
                </a:effectLst>
              </a:rPr>
              <a:t>Pentru a reafirma importanța rugăciunii în sfințire, Iacov ne prezintă exemplul unui </a:t>
            </a:r>
            <a:r>
              <a:rPr lang="ro-RO" sz="2000" b="1" dirty="0" smtClean="0">
                <a:solidFill>
                  <a:srgbClr val="FFFF99"/>
                </a:solidFill>
                <a:effectLst>
                  <a:outerShdw blurRad="50800" dist="50800" dir="5400000" algn="ctr" rotWithShape="0">
                    <a:schemeClr val="tx1"/>
                  </a:outerShdw>
                </a:effectLst>
              </a:rPr>
              <a:t>«neprihănit» care </a:t>
            </a:r>
            <a:r>
              <a:rPr lang="ro-RO" sz="2000" b="1" dirty="0" smtClean="0">
                <a:solidFill>
                  <a:srgbClr val="FFFF99"/>
                </a:solidFill>
                <a:effectLst>
                  <a:outerShdw blurRad="50800" dist="50800" dir="5400000" algn="ctr" rotWithShape="0">
                    <a:schemeClr val="tx1"/>
                  </a:outerShdw>
                </a:effectLst>
              </a:rPr>
              <a:t>s-a urcat la cer într-un car de </a:t>
            </a:r>
            <a:r>
              <a:rPr lang="ro-RO" sz="2000" b="1" dirty="0" smtClean="0">
                <a:solidFill>
                  <a:srgbClr val="FFFF99"/>
                </a:solidFill>
                <a:effectLst>
                  <a:outerShdw blurRad="50800" dist="50800" dir="5400000" algn="ctr" rotWithShape="0">
                    <a:schemeClr val="tx1"/>
                  </a:outerShdw>
                </a:effectLst>
              </a:rPr>
              <a:t>foc.</a:t>
            </a:r>
          </a:p>
          <a:p>
            <a:pPr>
              <a:spcBef>
                <a:spcPts val="600"/>
              </a:spcBef>
            </a:pPr>
            <a:r>
              <a:rPr lang="ro-RO" sz="2000" b="1" dirty="0" smtClean="0">
                <a:solidFill>
                  <a:srgbClr val="FFFF99"/>
                </a:solidFill>
                <a:effectLst>
                  <a:outerShdw blurRad="50800" dist="50800" dir="5400000" algn="ctr" rotWithShape="0">
                    <a:schemeClr val="tx1"/>
                  </a:outerShdw>
                </a:effectLst>
              </a:rPr>
              <a:t>Dumnezeu  </a:t>
            </a:r>
            <a:r>
              <a:rPr lang="ro-RO" sz="2000" b="1" dirty="0" smtClean="0">
                <a:solidFill>
                  <a:srgbClr val="FFFF99"/>
                </a:solidFill>
                <a:effectLst>
                  <a:outerShdw blurRad="50800" dist="50800" dir="5400000" algn="ctr" rotWithShape="0">
                    <a:schemeClr val="tx1"/>
                  </a:outerShdw>
                </a:effectLst>
              </a:rPr>
              <a:t>a ascultat rugăciunea unui om ca noi pentru a realiza o minune extraordinară.  Acesta este exemplul de rugăciune care are putere pentru a însănătoși. </a:t>
            </a:r>
          </a:p>
          <a:p>
            <a:pPr>
              <a:spcBef>
                <a:spcPts val="600"/>
              </a:spcBef>
            </a:pPr>
            <a:r>
              <a:rPr lang="ro-RO" sz="2000" b="1" dirty="0" smtClean="0">
                <a:solidFill>
                  <a:srgbClr val="FFFF99"/>
                </a:solidFill>
                <a:effectLst>
                  <a:outerShdw blurRad="50800" dist="50800" dir="5400000" algn="ctr" rotWithShape="0">
                    <a:schemeClr val="tx1"/>
                  </a:outerShdw>
                </a:effectLst>
              </a:rPr>
              <a:t>Conform cu </a:t>
            </a:r>
            <a:r>
              <a:rPr lang="ro-RO" sz="2000" b="1" dirty="0" err="1" smtClean="0">
                <a:solidFill>
                  <a:srgbClr val="FFFF99"/>
                </a:solidFill>
                <a:effectLst>
                  <a:outerShdw blurRad="50800" dist="50800" dir="5400000" algn="ctr" rotWithShape="0">
                    <a:schemeClr val="tx1"/>
                  </a:outerShdw>
                </a:effectLst>
              </a:rPr>
              <a:t>Maleahi</a:t>
            </a:r>
            <a:r>
              <a:rPr lang="ro-RO" sz="2000" b="1" dirty="0" smtClean="0">
                <a:solidFill>
                  <a:srgbClr val="FFFF99"/>
                </a:solidFill>
                <a:effectLst>
                  <a:outerShdw blurRad="50800" dist="50800" dir="5400000" algn="ctr" rotWithShape="0">
                    <a:schemeClr val="tx1"/>
                  </a:outerShdw>
                </a:effectLst>
              </a:rPr>
              <a:t> 4:5-6, Ilie </a:t>
            </a:r>
            <a:r>
              <a:rPr lang="ro-RO" sz="2000" b="1" dirty="0" smtClean="0">
                <a:solidFill>
                  <a:srgbClr val="FFFF99"/>
                </a:solidFill>
                <a:effectLst>
                  <a:outerShdw blurRad="50800" dist="50800" dir="5400000" algn="ctr" rotWithShape="0">
                    <a:schemeClr val="tx1"/>
                  </a:outerShdw>
                </a:effectLst>
              </a:rPr>
              <a:t>a reprezentat </a:t>
            </a:r>
            <a:r>
              <a:rPr lang="ro-RO" sz="2000" b="1" dirty="0" err="1" smtClean="0">
                <a:solidFill>
                  <a:srgbClr val="FFFF99"/>
                </a:solidFill>
                <a:effectLst>
                  <a:outerShdw blurRad="50800" dist="50800" dir="5400000" algn="ctr" rotWithShape="0">
                    <a:schemeClr val="tx1"/>
                  </a:outerShdw>
                </a:effectLst>
              </a:rPr>
              <a:t>deasemenea</a:t>
            </a:r>
            <a:r>
              <a:rPr lang="ro-RO" sz="2000" b="1" dirty="0" smtClean="0">
                <a:solidFill>
                  <a:srgbClr val="FFFF99"/>
                </a:solidFill>
                <a:effectLst>
                  <a:outerShdw blurRad="50800" dist="50800" dir="5400000" algn="ctr" rotWithShape="0">
                    <a:schemeClr val="tx1"/>
                  </a:outerShdw>
                </a:effectLst>
              </a:rPr>
              <a:t> și un precursor al lui Mesia </a:t>
            </a:r>
            <a:r>
              <a:rPr lang="ro-RO" sz="2000" b="1" dirty="0" smtClean="0">
                <a:solidFill>
                  <a:srgbClr val="FFFF99"/>
                </a:solidFill>
                <a:effectLst>
                  <a:outerShdw blurRad="50800" dist="50800" dir="5400000" algn="ctr" rotWithShape="0">
                    <a:schemeClr val="tx1"/>
                  </a:outerShdw>
                </a:effectLst>
              </a:rPr>
              <a:t>(atât </a:t>
            </a:r>
            <a:r>
              <a:rPr lang="ro-RO" sz="2000" b="1" dirty="0" smtClean="0">
                <a:solidFill>
                  <a:srgbClr val="FFFF99"/>
                </a:solidFill>
                <a:effectLst>
                  <a:outerShdw blurRad="50800" dist="50800" dir="5400000" algn="ctr" rotWithShape="0">
                    <a:schemeClr val="tx1"/>
                  </a:outerShdw>
                </a:effectLst>
              </a:rPr>
              <a:t>la prima, cât și la ce-a de-a doua </a:t>
            </a:r>
            <a:r>
              <a:rPr lang="ro-RO" sz="2000" b="1" dirty="0" smtClean="0">
                <a:solidFill>
                  <a:srgbClr val="FFFF99"/>
                </a:solidFill>
                <a:effectLst>
                  <a:outerShdw blurRad="50800" dist="50800" dir="5400000" algn="ctr" rotWithShape="0">
                    <a:schemeClr val="tx1"/>
                  </a:outerShdw>
                </a:effectLst>
              </a:rPr>
              <a:t>venire).</a:t>
            </a:r>
          </a:p>
          <a:p>
            <a:pPr>
              <a:spcBef>
                <a:spcPts val="600"/>
              </a:spcBef>
            </a:pPr>
            <a:r>
              <a:rPr lang="ro-RO" sz="2000" b="1" dirty="0" smtClean="0">
                <a:solidFill>
                  <a:srgbClr val="FFFF99"/>
                </a:solidFill>
                <a:effectLst>
                  <a:outerShdw blurRad="50800" dist="50800" dir="5400000" algn="ctr" rotWithShape="0">
                    <a:schemeClr val="tx1"/>
                  </a:outerShdw>
                </a:effectLst>
              </a:rPr>
              <a:t>Ca </a:t>
            </a:r>
            <a:r>
              <a:rPr lang="ro-RO" sz="2000" b="1" dirty="0" smtClean="0">
                <a:solidFill>
                  <a:srgbClr val="FFFF99"/>
                </a:solidFill>
                <a:effectLst>
                  <a:outerShdw blurRad="50800" dist="50800" dir="5400000" algn="ctr" rotWithShape="0">
                    <a:schemeClr val="tx1"/>
                  </a:outerShdw>
                </a:effectLst>
              </a:rPr>
              <a:t>și popor al lui Dumnezeu, suntem chemați la o lucrare de reînviorare și reformă pentru a pregăti lumea pentru venirea </a:t>
            </a:r>
            <a:r>
              <a:rPr lang="ro-RO" sz="2000" b="1" dirty="0" smtClean="0">
                <a:solidFill>
                  <a:srgbClr val="FFFF99"/>
                </a:solidFill>
                <a:effectLst>
                  <a:outerShdw blurRad="50800" dist="50800" dir="5400000" algn="ctr" rotWithShape="0">
                    <a:schemeClr val="tx1"/>
                  </a:outerShdw>
                </a:effectLst>
              </a:rPr>
              <a:t>Mântuitorului.</a:t>
            </a:r>
            <a:endParaRPr lang="ro-RO" sz="2000" b="1" dirty="0" smtClean="0">
              <a:solidFill>
                <a:srgbClr val="FFFF99"/>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1256154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gtEl>
                                        <p:attrNameLst>
                                          <p:attrName>ppt_x</p:attrName>
                                          <p:attrName>ppt_y</p:attrName>
                                        </p:attrNameLst>
                                      </p:cBhvr>
                                    </p:animMotion>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up)">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up)">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up)">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788511"/>
            <a:ext cx="7069335" cy="1200329"/>
          </a:xfrm>
          <a:prstGeom prst="rect">
            <a:avLst/>
          </a:prstGeom>
          <a:solidFill>
            <a:schemeClr val="tx1">
              <a:alpha val="73000"/>
            </a:schemeClr>
          </a:solidFill>
          <a:effectLst>
            <a:softEdge rad="63500"/>
          </a:effectLst>
        </p:spPr>
        <p:txBody>
          <a:bodyPr wrap="square">
            <a:spAutoFit/>
          </a:bodyPr>
          <a:lstStyle/>
          <a:p>
            <a:r>
              <a:rPr lang="ro-RO" b="1" smtClean="0">
                <a:solidFill>
                  <a:schemeClr val="accent6">
                    <a:lumMod val="40000"/>
                    <a:lumOff val="60000"/>
                  </a:schemeClr>
                </a:solidFill>
                <a:effectLst/>
                <a:latin typeface="Comic Sans MS" pitchFamily="66" charset="0"/>
              </a:rPr>
              <a:t>«</a:t>
            </a:r>
            <a:r>
              <a:rPr lang="ro-RO" b="1" smtClean="0">
                <a:solidFill>
                  <a:schemeClr val="accent6">
                    <a:lumMod val="40000"/>
                    <a:lumOff val="60000"/>
                  </a:schemeClr>
                </a:solidFill>
                <a:latin typeface="Comic Sans MS" pitchFamily="66" charset="0"/>
              </a:rPr>
              <a:t>Fraţilor</a:t>
            </a:r>
            <a:r>
              <a:rPr lang="ro-RO" b="1" smtClean="0">
                <a:solidFill>
                  <a:schemeClr val="accent6">
                    <a:lumMod val="40000"/>
                    <a:lumOff val="60000"/>
                  </a:schemeClr>
                </a:solidFill>
                <a:latin typeface="Comic Sans MS" pitchFamily="66" charset="0"/>
              </a:rPr>
              <a:t>, dacă s-a rătăcit vreunul dintre voi de la </a:t>
            </a:r>
            <a:r>
              <a:rPr lang="ro-RO" b="1" smtClean="0">
                <a:solidFill>
                  <a:schemeClr val="accent6">
                    <a:lumMod val="40000"/>
                    <a:lumOff val="60000"/>
                  </a:schemeClr>
                </a:solidFill>
                <a:latin typeface="Comic Sans MS" pitchFamily="66" charset="0"/>
              </a:rPr>
              <a:t>adevăr</a:t>
            </a:r>
            <a:r>
              <a:rPr lang="ro-RO" b="1" smtClean="0">
                <a:solidFill>
                  <a:schemeClr val="accent6">
                    <a:lumMod val="40000"/>
                    <a:lumOff val="60000"/>
                  </a:schemeClr>
                </a:solidFill>
                <a:latin typeface="Comic Sans MS" pitchFamily="66" charset="0"/>
              </a:rPr>
              <a:t>, şi-l întoarce un </a:t>
            </a:r>
            <a:r>
              <a:rPr lang="ro-RO" b="1" smtClean="0">
                <a:solidFill>
                  <a:schemeClr val="accent6">
                    <a:lumMod val="40000"/>
                    <a:lumOff val="60000"/>
                  </a:schemeClr>
                </a:solidFill>
                <a:latin typeface="Comic Sans MS" pitchFamily="66" charset="0"/>
              </a:rPr>
              <a:t>altul</a:t>
            </a:r>
            <a:r>
              <a:rPr lang="ro-RO" b="1" smtClean="0">
                <a:solidFill>
                  <a:schemeClr val="accent6">
                    <a:lumMod val="40000"/>
                    <a:lumOff val="60000"/>
                  </a:schemeClr>
                </a:solidFill>
                <a:latin typeface="Comic Sans MS" pitchFamily="66" charset="0"/>
              </a:rPr>
              <a:t>, să ştiţi că cine întoarce pe un păcătos de la rătăcirea căii </a:t>
            </a:r>
            <a:r>
              <a:rPr lang="ro-RO" b="1" smtClean="0">
                <a:solidFill>
                  <a:schemeClr val="accent6">
                    <a:lumMod val="40000"/>
                    <a:lumOff val="60000"/>
                  </a:schemeClr>
                </a:solidFill>
                <a:latin typeface="Comic Sans MS" pitchFamily="66" charset="0"/>
              </a:rPr>
              <a:t>lui</a:t>
            </a:r>
            <a:r>
              <a:rPr lang="ro-RO" b="1" smtClean="0">
                <a:solidFill>
                  <a:schemeClr val="accent6">
                    <a:lumMod val="40000"/>
                    <a:lumOff val="60000"/>
                  </a:schemeClr>
                </a:solidFill>
                <a:latin typeface="Comic Sans MS" pitchFamily="66" charset="0"/>
              </a:rPr>
              <a:t>, va mântui un suflet de la moarte şi va acoperi o sumedenie de </a:t>
            </a:r>
            <a:r>
              <a:rPr lang="ro-RO" b="1" smtClean="0">
                <a:solidFill>
                  <a:schemeClr val="accent6">
                    <a:lumMod val="40000"/>
                    <a:lumOff val="60000"/>
                  </a:schemeClr>
                </a:solidFill>
                <a:latin typeface="Comic Sans MS" pitchFamily="66" charset="0"/>
              </a:rPr>
              <a:t>păcate.</a:t>
            </a:r>
            <a:r>
              <a:rPr lang="ro-RO" b="1" smtClean="0">
                <a:solidFill>
                  <a:schemeClr val="accent6">
                    <a:lumMod val="40000"/>
                    <a:lumOff val="60000"/>
                  </a:schemeClr>
                </a:solidFill>
                <a:effectLst/>
                <a:latin typeface="Comic Sans MS" pitchFamily="66" charset="0"/>
              </a:rPr>
              <a:t>» </a:t>
            </a:r>
            <a:r>
              <a:rPr lang="ro-RO" sz="1100" b="1" smtClean="0">
                <a:solidFill>
                  <a:schemeClr val="accent6">
                    <a:lumMod val="40000"/>
                    <a:lumOff val="60000"/>
                  </a:schemeClr>
                </a:solidFill>
                <a:effectLst/>
                <a:latin typeface="Comic Sans MS" pitchFamily="66" charset="0"/>
              </a:rPr>
              <a:t>(</a:t>
            </a:r>
            <a:r>
              <a:rPr lang="ro-RO" sz="1100" b="1" smtClean="0">
                <a:solidFill>
                  <a:schemeClr val="accent6">
                    <a:lumMod val="40000"/>
                    <a:lumOff val="60000"/>
                  </a:schemeClr>
                </a:solidFill>
                <a:effectLst/>
                <a:latin typeface="Comic Sans MS" pitchFamily="66" charset="0"/>
              </a:rPr>
              <a:t>Iacov</a:t>
            </a:r>
            <a:r>
              <a:rPr lang="ro-RO" sz="1100" b="1" smtClean="0">
                <a:solidFill>
                  <a:schemeClr val="accent6">
                    <a:lumMod val="40000"/>
                    <a:lumOff val="60000"/>
                  </a:schemeClr>
                </a:solidFill>
                <a:effectLst/>
                <a:latin typeface="Comic Sans MS" pitchFamily="66" charset="0"/>
              </a:rPr>
              <a:t> </a:t>
            </a:r>
            <a:r>
              <a:rPr lang="ro-RO" sz="1100" b="1" smtClean="0">
                <a:solidFill>
                  <a:schemeClr val="accent6">
                    <a:lumMod val="40000"/>
                    <a:lumOff val="60000"/>
                  </a:schemeClr>
                </a:solidFill>
                <a:effectLst/>
                <a:latin typeface="Comic Sans MS" pitchFamily="66" charset="0"/>
              </a:rPr>
              <a:t>5:19-20)</a:t>
            </a:r>
            <a:endParaRPr lang="ro-RO" sz="1100" b="1">
              <a:solidFill>
                <a:schemeClr val="accent6">
                  <a:lumMod val="40000"/>
                  <a:lumOff val="60000"/>
                </a:schemeClr>
              </a:solidFill>
              <a:effectLst/>
              <a:latin typeface="Comic Sans MS" pitchFamily="66" charset="0"/>
            </a:endParaRPr>
          </a:p>
        </p:txBody>
      </p:sp>
      <p:sp>
        <p:nvSpPr>
          <p:cNvPr id="3" name="2 CuadroTexto"/>
          <p:cNvSpPr txBox="1"/>
          <p:nvPr/>
        </p:nvSpPr>
        <p:spPr>
          <a:xfrm>
            <a:off x="-16088" y="-36676"/>
            <a:ext cx="9160087" cy="707886"/>
          </a:xfrm>
          <a:prstGeom prst="rect">
            <a:avLst/>
          </a:prstGeom>
          <a:noFill/>
        </p:spPr>
        <p:txBody>
          <a:bodyPr wrap="square" rtlCol="0">
            <a:spAutoFit/>
            <a:scene3d>
              <a:camera prst="orthographicFront"/>
              <a:lightRig rig="threePt" dir="t"/>
            </a:scene3d>
            <a:sp3d extrusionH="57150" contourW="25400">
              <a:bevelT w="38100" h="38100"/>
              <a:contourClr>
                <a:schemeClr val="bg1"/>
              </a:contourClr>
            </a:sp3d>
          </a:bodyPr>
          <a:lstStyle/>
          <a:p>
            <a:pPr algn="ctr"/>
            <a:r>
              <a:rPr lang="ro-RO" sz="4000" b="1" spc="300" smtClean="0">
                <a:ln w="17780" cmpd="sng">
                  <a:no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outerShdw blurRad="50800" dist="25400" dir="2400000" algn="tl" rotWithShape="0">
                    <a:srgbClr val="000000"/>
                  </a:outerShdw>
                </a:effectLst>
              </a:rPr>
              <a:t>SFINȚIRE </a:t>
            </a:r>
            <a:r>
              <a:rPr lang="ro-RO" sz="4000" b="1" spc="300" smtClean="0">
                <a:ln w="17780" cmpd="sng">
                  <a:no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outerShdw blurRad="50800" dist="25400" dir="2400000" algn="tl" rotWithShape="0">
                    <a:srgbClr val="000000"/>
                  </a:outerShdw>
                </a:effectLst>
              </a:rPr>
              <a:t>ȘI </a:t>
            </a:r>
            <a:r>
              <a:rPr lang="ro-RO" sz="4000" b="1" spc="300" smtClean="0">
                <a:ln w="17780" cmpd="sng">
                  <a:no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outerShdw blurRad="50800" dist="25400" dir="2400000" algn="tl" rotWithShape="0">
                    <a:srgbClr val="000000"/>
                  </a:outerShdw>
                </a:effectLst>
              </a:rPr>
              <a:t>RESTAURARE</a:t>
            </a:r>
            <a:endParaRPr lang="ro-RO" sz="4000" b="1" spc="300">
              <a:ln w="17780" cmpd="sng">
                <a:no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a:outerShdw blurRad="50800" dist="25400" dir="2400000" algn="tl" rotWithShape="0">
                  <a:srgbClr val="000000"/>
                </a:outerShdw>
              </a:effectLst>
            </a:endParaRPr>
          </a:p>
        </p:txBody>
      </p:sp>
      <p:sp>
        <p:nvSpPr>
          <p:cNvPr id="4" name="3 CuadroTexto"/>
          <p:cNvSpPr txBox="1"/>
          <p:nvPr/>
        </p:nvSpPr>
        <p:spPr>
          <a:xfrm>
            <a:off x="107504" y="2276872"/>
            <a:ext cx="2592287"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o-RO" sz="2000" b="1" smtClean="0"/>
              <a:t>Finalul epistolei lui Iacov este scris special pentru fiecare Ilie din </a:t>
            </a:r>
            <a:r>
              <a:rPr lang="ro-RO" sz="2000" b="1" smtClean="0"/>
              <a:t>vremea </a:t>
            </a:r>
            <a:r>
              <a:rPr lang="ro-RO" sz="2000" b="1" smtClean="0"/>
              <a:t>sfârșitului.</a:t>
            </a:r>
            <a:endParaRPr lang="ro-RO" sz="2000" b="1"/>
          </a:p>
        </p:txBody>
      </p:sp>
      <p:sp>
        <p:nvSpPr>
          <p:cNvPr id="5" name="4 Rectángulo"/>
          <p:cNvSpPr/>
          <p:nvPr/>
        </p:nvSpPr>
        <p:spPr>
          <a:xfrm>
            <a:off x="2771800" y="2405787"/>
            <a:ext cx="4595961" cy="2031325"/>
          </a:xfrm>
          <a:prstGeom prst="rect">
            <a:avLst/>
          </a:prstGeom>
        </p:spPr>
        <p:txBody>
          <a:bodyPr wrap="square">
            <a:spAutoFit/>
          </a:bodyPr>
          <a:lstStyle/>
          <a:p>
            <a:r>
              <a:rPr lang="ro-RO" b="1" dirty="0" smtClean="0">
                <a:solidFill>
                  <a:schemeClr val="bg1"/>
                </a:solidFill>
                <a:effectLst>
                  <a:glow rad="127000">
                    <a:schemeClr val="tx1"/>
                  </a:glow>
                  <a:outerShdw blurRad="50800" dist="50800" dir="5400000" algn="ctr" rotWithShape="0">
                    <a:schemeClr val="tx1"/>
                  </a:outerShdw>
                </a:effectLst>
                <a:latin typeface="Comic Sans MS" pitchFamily="66" charset="0"/>
              </a:rPr>
              <a:t>«Iată, vă voi trimite pe prorocul Ilie înainte de a veni ziua Domnului, ziua aceea mare şi înfricoşată. El va întoarce inima părinţilor spre copii şi inima copiilor spre părinţii lor, ca nu cumva, la venirea Mea, să lovesc ţara cu blestem!”» </a:t>
            </a:r>
            <a:r>
              <a:rPr lang="ro-RO" sz="1100" b="1" dirty="0" smtClean="0">
                <a:solidFill>
                  <a:schemeClr val="bg1"/>
                </a:solidFill>
                <a:effectLst>
                  <a:glow rad="127000">
                    <a:schemeClr val="tx1"/>
                  </a:glow>
                  <a:outerShdw blurRad="50800" dist="50800" dir="5400000" algn="ctr" rotWithShape="0">
                    <a:schemeClr val="tx1"/>
                  </a:outerShdw>
                </a:effectLst>
                <a:latin typeface="Comic Sans MS" pitchFamily="66" charset="0"/>
              </a:rPr>
              <a:t>(</a:t>
            </a:r>
            <a:r>
              <a:rPr lang="ro-RO" sz="1100" b="1" dirty="0" err="1" smtClean="0">
                <a:solidFill>
                  <a:schemeClr val="bg1"/>
                </a:solidFill>
                <a:effectLst>
                  <a:glow rad="127000">
                    <a:schemeClr val="tx1"/>
                  </a:glow>
                  <a:outerShdw blurRad="50800" dist="50800" dir="5400000" algn="ctr" rotWithShape="0">
                    <a:schemeClr val="tx1"/>
                  </a:outerShdw>
                </a:effectLst>
                <a:latin typeface="Comic Sans MS" pitchFamily="66" charset="0"/>
              </a:rPr>
              <a:t>Maleahi</a:t>
            </a:r>
            <a:r>
              <a:rPr lang="ro-RO" sz="1100" b="1" dirty="0" smtClean="0">
                <a:solidFill>
                  <a:schemeClr val="bg1"/>
                </a:solidFill>
                <a:effectLst>
                  <a:glow rad="127000">
                    <a:schemeClr val="tx1"/>
                  </a:glow>
                  <a:outerShdw blurRad="50800" dist="50800" dir="5400000" algn="ctr" rotWithShape="0">
                    <a:schemeClr val="tx1"/>
                  </a:outerShdw>
                </a:effectLst>
                <a:latin typeface="Comic Sans MS" pitchFamily="66" charset="0"/>
              </a:rPr>
              <a:t> 4:5-6)</a:t>
            </a:r>
            <a:endParaRPr lang="ro-RO" sz="1100" b="1" dirty="0">
              <a:solidFill>
                <a:schemeClr val="bg1"/>
              </a:solidFill>
              <a:effectLst>
                <a:glow rad="127000">
                  <a:schemeClr val="tx1"/>
                </a:glow>
                <a:outerShdw blurRad="50800" dist="50800" dir="5400000" algn="ctr" rotWithShape="0">
                  <a:schemeClr val="tx1"/>
                </a:outerShdw>
              </a:effectLst>
              <a:latin typeface="Comic Sans MS" pitchFamily="66" charset="0"/>
            </a:endParaRPr>
          </a:p>
        </p:txBody>
      </p:sp>
      <p:sp>
        <p:nvSpPr>
          <p:cNvPr id="6" name="5 CuadroTexto"/>
          <p:cNvSpPr txBox="1"/>
          <p:nvPr/>
        </p:nvSpPr>
        <p:spPr>
          <a:xfrm>
            <a:off x="5020839" y="4606096"/>
            <a:ext cx="2647505"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o-RO" sz="2000" b="1" smtClean="0"/>
              <a:t>Este o chemare la restaurare a relațiilor rupte și la îndreptarea oamenilor înapoi </a:t>
            </a:r>
            <a:r>
              <a:rPr lang="ro-RO" sz="2000" b="1" smtClean="0"/>
              <a:t>la </a:t>
            </a:r>
            <a:r>
              <a:rPr lang="ro-RO" sz="2000" b="1" smtClean="0"/>
              <a:t>Dumnezeu.</a:t>
            </a:r>
            <a:endParaRPr lang="ro-RO" sz="2000" b="1"/>
          </a:p>
        </p:txBody>
      </p:sp>
    </p:spTree>
    <p:extLst>
      <p:ext uri="{BB962C8B-B14F-4D97-AF65-F5344CB8AC3E}">
        <p14:creationId xmlns:p14="http://schemas.microsoft.com/office/powerpoint/2010/main" xmlns="" val="959401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5000" r="-5000"/>
          </a:stretch>
        </a:blipFill>
        <a:effectLst/>
      </p:bgPr>
    </p:bg>
    <p:spTree>
      <p:nvGrpSpPr>
        <p:cNvPr id="1" name=""/>
        <p:cNvGrpSpPr/>
        <p:nvPr/>
      </p:nvGrpSpPr>
      <p:grpSpPr>
        <a:xfrm>
          <a:off x="0" y="0"/>
          <a:ext cx="0" cy="0"/>
          <a:chOff x="0" y="0"/>
          <a:chExt cx="0" cy="0"/>
        </a:xfrm>
      </p:grpSpPr>
      <p:sp>
        <p:nvSpPr>
          <p:cNvPr id="2" name="1 Rectángulo"/>
          <p:cNvSpPr/>
          <p:nvPr/>
        </p:nvSpPr>
        <p:spPr>
          <a:xfrm>
            <a:off x="1619672" y="188640"/>
            <a:ext cx="7344816" cy="5909310"/>
          </a:xfrm>
          <a:prstGeom prst="rect">
            <a:avLst/>
          </a:prstGeom>
        </p:spPr>
        <p:txBody>
          <a:bodyPr wrap="square">
            <a:spAutoFit/>
          </a:bodyPr>
          <a:lstStyle/>
          <a:p>
            <a:pPr algn="just"/>
            <a:r>
              <a:rPr lang="ro-RO" b="1" dirty="0" smtClean="0">
                <a:effectLst>
                  <a:outerShdw blurRad="38100" dist="38100" dir="2700000" algn="tl">
                    <a:srgbClr val="000000">
                      <a:alpha val="43137"/>
                    </a:srgbClr>
                  </a:outerShdw>
                </a:effectLst>
                <a:latin typeface="Arial" pitchFamily="34" charset="0"/>
                <a:cs typeface="Arial" pitchFamily="34" charset="0"/>
              </a:rPr>
              <a:t>«Dumnezeu este la fel de doritor să refacă sănătatea celor bolnavi acum, ca și atunci când Duhul Sfânt a rostit aceste cuvinte prin psalmist. Domnul Hristos este astăzi același Medic plin de milă care a fost și în timpul lucrării Sale pământești. În El se găsește balsamul vindecător pentru fiecare boală, puterea vindecătoare pentru orice suferință. Ucenicii Săi de astăzi trebuie să se roage pentru cei bolnavi cu același zel cu care s-au rugat ucenicii din vechime.</a:t>
            </a:r>
            <a:endParaRPr lang="ro-RO" b="1" dirty="0" smtClean="0">
              <a:effectLst>
                <a:outerShdw blurRad="38100" dist="38100" dir="2700000" algn="tl">
                  <a:srgbClr val="000000">
                    <a:alpha val="43137"/>
                  </a:srgbClr>
                </a:outerShdw>
              </a:effectLst>
              <a:latin typeface="Arial" pitchFamily="34" charset="0"/>
              <a:cs typeface="Arial" pitchFamily="34" charset="0"/>
            </a:endParaRPr>
          </a:p>
          <a:p>
            <a:pPr algn="just"/>
            <a:r>
              <a:rPr lang="ro-RO" b="1" dirty="0" smtClean="0">
                <a:effectLst>
                  <a:outerShdw blurRad="38100" dist="38100" dir="2700000" algn="tl">
                    <a:srgbClr val="000000">
                      <a:alpha val="43137"/>
                    </a:srgbClr>
                  </a:outerShdw>
                </a:effectLst>
                <a:latin typeface="Arial" pitchFamily="34" charset="0"/>
                <a:cs typeface="Arial" pitchFamily="34" charset="0"/>
              </a:rPr>
              <a:t>Vor avea loc vindecări, căci „rugăciunea credinței îi va salva pe cei bolnavi”. Avem puterea Duhului Sfânt și siguranța netulburată a credinței, care poate cere împlinirea făgăduințelor lui Dumnezeu. Făgăduința Domnului: „Își vor pune mâinile peste cei bolnavi și ei se vor însănătoși” (Marcu 16, 18) este tot atât de demnă de încredere acum, cu în zilele apostolilor. Ea arată privilegiul pe care îl au copiii lui Dumnezeu, iar credința noastră ar trebui să se bazeze pe tot ce cuprinde făgăduința aceasta. Slujitorii lui Hristos sunt niște mijloace ale lucrării Sale și, prin ei, El dorește </a:t>
            </a:r>
            <a:r>
              <a:rPr lang="ro-RO" b="1" dirty="0" err="1" smtClean="0">
                <a:effectLst>
                  <a:outerShdw blurRad="38100" dist="38100" dir="2700000" algn="tl">
                    <a:srgbClr val="000000">
                      <a:alpha val="43137"/>
                    </a:srgbClr>
                  </a:outerShdw>
                </a:effectLst>
                <a:latin typeface="Arial" pitchFamily="34" charset="0"/>
                <a:cs typeface="Arial" pitchFamily="34" charset="0"/>
              </a:rPr>
              <a:t>să-Și</a:t>
            </a:r>
            <a:r>
              <a:rPr lang="ro-RO" b="1" dirty="0" smtClean="0">
                <a:effectLst>
                  <a:outerShdw blurRad="38100" dist="38100" dir="2700000" algn="tl">
                    <a:srgbClr val="000000">
                      <a:alpha val="43137"/>
                    </a:srgbClr>
                  </a:outerShdw>
                </a:effectLst>
                <a:latin typeface="Arial" pitchFamily="34" charset="0"/>
                <a:cs typeface="Arial" pitchFamily="34" charset="0"/>
              </a:rPr>
              <a:t> exercite puterea vindecătoare. Lucrarea noastră este aceea de a-i aduce pe cei bolnavi și suferinzi înaintea lui Dumnezeu, purtându-i pe brațele credinței noastre. Trebuie să-i învățăm să creadă în marele Vindecător»</a:t>
            </a:r>
            <a:endParaRPr lang="ro-RO"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6805849" y="6525344"/>
            <a:ext cx="2307490" cy="307777"/>
          </a:xfrm>
          <a:prstGeom prst="rect">
            <a:avLst/>
          </a:prstGeom>
          <a:noFill/>
        </p:spPr>
        <p:txBody>
          <a:bodyPr wrap="none" rtlCol="0">
            <a:spAutoFit/>
          </a:bodyPr>
          <a:lstStyle/>
          <a:p>
            <a:pPr algn="r"/>
            <a:r>
              <a:rPr lang="ro-RO" sz="1400" b="1" smtClean="0"/>
              <a:t>E.G.W</a:t>
            </a:r>
            <a:r>
              <a:rPr lang="ro-RO" sz="1400" b="1" smtClean="0"/>
              <a:t>. </a:t>
            </a:r>
            <a:r>
              <a:rPr lang="ro-RO" sz="1400" b="1" smtClean="0"/>
              <a:t>(Rugăciunea</a:t>
            </a:r>
            <a:r>
              <a:rPr lang="ro-RO" sz="1400" b="1" smtClean="0"/>
              <a:t>, </a:t>
            </a:r>
            <a:r>
              <a:rPr lang="ro-RO" sz="1400" b="1" smtClean="0"/>
              <a:t>pg</a:t>
            </a:r>
            <a:r>
              <a:rPr lang="ro-RO" sz="1400" b="1" smtClean="0"/>
              <a:t>. </a:t>
            </a:r>
            <a:r>
              <a:rPr lang="ro-RO" sz="1400" b="1" smtClean="0"/>
              <a:t>231)</a:t>
            </a:r>
            <a:endParaRPr lang="ro-RO" sz="1400" b="1"/>
          </a:p>
        </p:txBody>
      </p:sp>
    </p:spTree>
    <p:extLst>
      <p:ext uri="{BB962C8B-B14F-4D97-AF65-F5344CB8AC3E}">
        <p14:creationId xmlns:p14="http://schemas.microsoft.com/office/powerpoint/2010/main" xmlns="" val="3191303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1057</Words>
  <Application>Microsoft Office PowerPoint</Application>
  <PresentationFormat>Expunere pe ecran (4:3)</PresentationFormat>
  <Paragraphs>39</Paragraphs>
  <Slides>8</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8</vt:i4>
      </vt:variant>
    </vt:vector>
  </HeadingPairs>
  <TitlesOfParts>
    <vt:vector size="12" baseType="lpstr">
      <vt:lpstr>Arial</vt:lpstr>
      <vt:lpstr>Calibri</vt:lpstr>
      <vt:lpstr>Comic Sans MS</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Rugaciunea, vindecarea si restaurarea</dc:title>
  <dc:subject>St.Bibl.2014 trim. IV Epistola lui Iacov</dc:subject>
  <dc:creator>SFC</dc:creator>
  <dc:description>http://www.fustero.net/es/RO_2014t412.pptx</dc:description>
  <cp:lastModifiedBy>isj</cp:lastModifiedBy>
  <cp:revision>67</cp:revision>
  <dcterms:created xsi:type="dcterms:W3CDTF">2014-12-04T17:06:33Z</dcterms:created>
  <dcterms:modified xsi:type="dcterms:W3CDTF">2014-12-19T13:38:56Z</dcterms:modified>
</cp:coreProperties>
</file>