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3" r:id="rId6"/>
    <p:sldId id="260" r:id="rId7"/>
    <p:sldId id="261" r:id="rId8"/>
    <p:sldId id="264" r:id="rId9"/>
    <p:sldId id="262" r:id="rId10"/>
    <p:sldId id="265" r:id="rId11"/>
  </p:sldIdLst>
  <p:sldSz cx="9144000" cy="6858000" type="screen4x3"/>
  <p:notesSz cx="6858000" cy="9144000"/>
  <p:embeddedFontLst>
    <p:embeddedFont>
      <p:font typeface="Calibri" pitchFamily="34" charset="0"/>
      <p:regular r:id="rId12"/>
      <p:bold r:id="rId13"/>
      <p:italic r:id="rId14"/>
      <p:boldItalic r:id="rId15"/>
    </p:embeddedFont>
    <p:embeddedFont>
      <p:font typeface="Comic Sans MS" pitchFamily="66" charset="0"/>
      <p:regular r:id="rId16"/>
      <p:bold r:id="rId17"/>
    </p:embeddedFont>
    <p:embeddedFont>
      <p:font typeface="Cooper Black" charset="0"/>
      <p:regular r:id="rId18"/>
    </p:embeddedFont>
  </p:embeddedFontLst>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FF66"/>
    <a:srgbClr val="FFFF99"/>
    <a:srgbClr val="FFFFCC"/>
    <a:srgbClr val="CFBDA5"/>
    <a:srgbClr val="675237"/>
    <a:srgbClr val="91744D"/>
    <a:srgbClr val="673105"/>
    <a:srgbClr val="482304"/>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492"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403F99A9-0638-4553-9334-D695BAF813E3}" type="datetimeFigureOut">
              <a:rPr lang="es-ES"/>
              <a:pPr>
                <a:defRPr/>
              </a:pPr>
              <a:t>05/11/2014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54BC640D-75DA-4AFB-A70F-087F5DBEAD51}" type="slidenum">
              <a:rPr lang="es-ES"/>
              <a:pPr>
                <a:defRPr/>
              </a:pPr>
              <a:t>‹#›</a:t>
            </a:fld>
            <a:endParaRPr lang="es-E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207B9229-8DF3-4FF0-AC00-89875B9BD6F6}" type="datetimeFigureOut">
              <a:rPr lang="es-ES"/>
              <a:pPr>
                <a:defRPr/>
              </a:pPr>
              <a:t>05/11/2014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94C89E77-9F3D-4947-898F-64D8194C6200}" type="slidenum">
              <a:rPr lang="es-ES"/>
              <a:pPr>
                <a:defRPr/>
              </a:pPr>
              <a:t>‹#›</a:t>
            </a:fld>
            <a:endParaRPr lang="es-E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36D59616-0F29-4E9F-AAC3-0C309FFC4E2D}" type="datetimeFigureOut">
              <a:rPr lang="es-ES"/>
              <a:pPr>
                <a:defRPr/>
              </a:pPr>
              <a:t>05/11/2014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DE83904B-3404-4B2A-8D41-EBB7421E49E7}" type="slidenum">
              <a:rPr lang="es-ES"/>
              <a:pPr>
                <a:defRPr/>
              </a:pPr>
              <a:t>‹#›</a:t>
            </a:fld>
            <a:endParaRPr lang="es-E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39655383-0A11-4E7D-BD1C-9266681691C2}" type="datetimeFigureOut">
              <a:rPr lang="es-ES"/>
              <a:pPr>
                <a:defRPr/>
              </a:pPr>
              <a:t>05/11/2014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EFC06E6A-D33E-4F37-9895-FA1A0D615625}" type="slidenum">
              <a:rPr lang="es-ES"/>
              <a:pPr>
                <a:defRPr/>
              </a:pPr>
              <a:t>‹#›</a:t>
            </a:fld>
            <a:endParaRPr lang="es-E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4C45DAD3-C74C-48A8-A44D-D81C06D3C507}" type="datetimeFigureOut">
              <a:rPr lang="es-ES"/>
              <a:pPr>
                <a:defRPr/>
              </a:pPr>
              <a:t>05/11/2014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8946999F-9172-403C-BCE4-304599BE37E0}" type="slidenum">
              <a:rPr lang="es-ES"/>
              <a:pPr>
                <a:defRPr/>
              </a:pPr>
              <a:t>‹#›</a:t>
            </a:fld>
            <a:endParaRPr lang="es-E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BA89BA9D-4F19-4BE1-B0CC-8447DFA6BB1C}" type="datetimeFigureOut">
              <a:rPr lang="es-ES"/>
              <a:pPr>
                <a:defRPr/>
              </a:pPr>
              <a:t>05/11/2014</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5888D732-5222-46DD-BD37-5C782E84283B}" type="slidenum">
              <a:rPr lang="es-ES"/>
              <a:pPr>
                <a:defRPr/>
              </a:pPr>
              <a:t>‹#›</a:t>
            </a:fld>
            <a:endParaRPr lang="es-E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C74A72D8-FBE4-4042-AFEE-B51F45E468F7}" type="datetimeFigureOut">
              <a:rPr lang="es-ES"/>
              <a:pPr>
                <a:defRPr/>
              </a:pPr>
              <a:t>05/11/2014</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B21954B9-F16F-4591-9F77-6E78C8B600D3}" type="slidenum">
              <a:rPr lang="es-ES"/>
              <a:pPr>
                <a:defRPr/>
              </a:pPr>
              <a:t>‹#›</a:t>
            </a:fld>
            <a:endParaRPr lang="es-E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4EF0ECB7-B4F2-49F4-B5B3-CF042106EC43}" type="datetimeFigureOut">
              <a:rPr lang="es-ES"/>
              <a:pPr>
                <a:defRPr/>
              </a:pPr>
              <a:t>05/11/2014</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478E9B24-3DE3-4820-B690-1F210A2501A9}" type="slidenum">
              <a:rPr lang="es-ES"/>
              <a:pPr>
                <a:defRPr/>
              </a:pPr>
              <a:t>‹#›</a:t>
            </a:fld>
            <a:endParaRPr lang="es-E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F1600081-7DFD-429D-BE44-8E0E62818F85}" type="datetimeFigureOut">
              <a:rPr lang="es-ES"/>
              <a:pPr>
                <a:defRPr/>
              </a:pPr>
              <a:t>05/11/2014</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884371A9-1492-4F1C-A3CB-38384576F389}" type="slidenum">
              <a:rPr lang="es-ES"/>
              <a:pPr>
                <a:defRPr/>
              </a:pPr>
              <a:t>‹#›</a:t>
            </a:fld>
            <a:endParaRPr lang="es-E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99B86F3F-7FC5-42FC-BAC0-F0595986E995}" type="datetimeFigureOut">
              <a:rPr lang="es-ES"/>
              <a:pPr>
                <a:defRPr/>
              </a:pPr>
              <a:t>05/11/2014</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0927BFC7-003A-4B67-9B23-EC6777D40293}" type="slidenum">
              <a:rPr lang="es-ES"/>
              <a:pPr>
                <a:defRPr/>
              </a:pPr>
              <a:t>‹#›</a:t>
            </a:fld>
            <a:endParaRPr lang="es-E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B5CFC0EB-D1C0-4B8C-B09A-5C63DFDB17EB}" type="datetimeFigureOut">
              <a:rPr lang="es-ES"/>
              <a:pPr>
                <a:defRPr/>
              </a:pPr>
              <a:t>05/11/2014</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2D6968C7-79DF-4F32-B848-E8027B3B1025}" type="slidenum">
              <a:rPr lang="es-ES"/>
              <a:pPr>
                <a:defRPr/>
              </a:pPr>
              <a:t>‹#›</a:t>
            </a:fld>
            <a:endParaRPr lang="es-E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A5ECEA0-A87F-4D4E-B4CC-A17C1B6E728E}" type="datetimeFigureOut">
              <a:rPr lang="es-ES"/>
              <a:pPr>
                <a:defRPr/>
              </a:pPr>
              <a:t>05/11/2014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5BA1B0D-8355-465B-B5EE-4067412F22C1}"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13314" name="3 CuadroTexto"/>
          <p:cNvSpPr txBox="1">
            <a:spLocks noChangeArrowheads="1"/>
          </p:cNvSpPr>
          <p:nvPr/>
        </p:nvSpPr>
        <p:spPr bwMode="auto">
          <a:xfrm>
            <a:off x="0" y="-11113"/>
            <a:ext cx="6011863" cy="1311276"/>
          </a:xfrm>
          <a:prstGeom prst="rect">
            <a:avLst/>
          </a:prstGeom>
          <a:noFill/>
          <a:ln w="9525">
            <a:noFill/>
            <a:miter lim="800000"/>
            <a:headEnd/>
            <a:tailEnd/>
          </a:ln>
        </p:spPr>
        <p:txBody>
          <a:bodyPr>
            <a:spAutoFit/>
          </a:bodyPr>
          <a:lstStyle/>
          <a:p>
            <a:pPr algn="ctr"/>
            <a:r>
              <a:rPr lang="ro-RO" sz="4000" b="1">
                <a:solidFill>
                  <a:schemeClr val="bg1"/>
                </a:solidFill>
                <a:latin typeface="Calibri" pitchFamily="34" charset="0"/>
              </a:rPr>
              <a:t>O CREDINȚĂ ACTIVĂ</a:t>
            </a:r>
          </a:p>
          <a:p>
            <a:pPr algn="ctr"/>
            <a:endParaRPr lang="ro-RO" sz="4000" b="1">
              <a:solidFill>
                <a:schemeClr val="bg1"/>
              </a:solidFill>
              <a:latin typeface="Calibri" pitchFamily="34" charset="0"/>
            </a:endParaRPr>
          </a:p>
        </p:txBody>
      </p:sp>
      <p:sp>
        <p:nvSpPr>
          <p:cNvPr id="13315" name="4 CuadroTexto"/>
          <p:cNvSpPr txBox="1">
            <a:spLocks noChangeArrowheads="1"/>
          </p:cNvSpPr>
          <p:nvPr/>
        </p:nvSpPr>
        <p:spPr bwMode="auto">
          <a:xfrm>
            <a:off x="34925" y="6443663"/>
            <a:ext cx="3430588" cy="376237"/>
          </a:xfrm>
          <a:prstGeom prst="rect">
            <a:avLst/>
          </a:prstGeom>
          <a:solidFill>
            <a:schemeClr val="bg1">
              <a:alpha val="70979"/>
            </a:schemeClr>
          </a:solidFill>
          <a:ln w="9525">
            <a:solidFill>
              <a:schemeClr val="tx1"/>
            </a:solidFill>
            <a:miter lim="800000"/>
            <a:headEnd/>
            <a:tailEnd/>
          </a:ln>
        </p:spPr>
        <p:txBody>
          <a:bodyPr wrap="none">
            <a:spAutoFit/>
          </a:bodyPr>
          <a:lstStyle/>
          <a:p>
            <a:r>
              <a:rPr lang="ro-RO" b="1">
                <a:latin typeface="Calibri" pitchFamily="34" charset="0"/>
              </a:rPr>
              <a:t>Studiul 6 pentru 8 noiembrie 2014</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1 Rectángulo"/>
          <p:cNvSpPr>
            <a:spLocks noChangeArrowheads="1"/>
          </p:cNvSpPr>
          <p:nvPr/>
        </p:nvSpPr>
        <p:spPr bwMode="auto">
          <a:xfrm>
            <a:off x="1490663" y="692150"/>
            <a:ext cx="6048375" cy="5203825"/>
          </a:xfrm>
          <a:prstGeom prst="rect">
            <a:avLst/>
          </a:prstGeom>
          <a:noFill/>
          <a:ln w="9525">
            <a:noFill/>
            <a:miter lim="800000"/>
            <a:headEnd/>
            <a:tailEnd/>
          </a:ln>
        </p:spPr>
        <p:txBody>
          <a:bodyPr>
            <a:spAutoFit/>
          </a:bodyPr>
          <a:lstStyle/>
          <a:p>
            <a:r>
              <a:rPr lang="ro-RO" sz="2400">
                <a:latin typeface="Cooper Black"/>
              </a:rPr>
              <a:t>«Astazi avem nevoie de credinta lui Avraam pentru a lumina în întunericul  care ne încoanjoara; care ne împiedica sa ne ajunga razele dragostei lui Dumnezeu si care ne blocheaza cresterea spirituala. Credinta noastra ar trebui sa fie fructuoasa in fapte bune, pentru ca fara ele este moarta. Fiecare lucrare pe care o facem, fiecare sacrificiu pe care îl facem în numele lui Isus, produce în noi o recompensa enorma. Prin fiecare lucrare, Dumnezeu ne vorbeste si ne binecuvinteaza.»</a:t>
            </a:r>
          </a:p>
        </p:txBody>
      </p:sp>
      <p:sp>
        <p:nvSpPr>
          <p:cNvPr id="22531" name="2 CuadroTexto"/>
          <p:cNvSpPr txBox="1">
            <a:spLocks noChangeArrowheads="1"/>
          </p:cNvSpPr>
          <p:nvPr/>
        </p:nvSpPr>
        <p:spPr bwMode="auto">
          <a:xfrm>
            <a:off x="1614488" y="6030913"/>
            <a:ext cx="5405437" cy="304800"/>
          </a:xfrm>
          <a:prstGeom prst="rect">
            <a:avLst/>
          </a:prstGeom>
          <a:noFill/>
          <a:ln w="9525">
            <a:noFill/>
            <a:miter lim="800000"/>
            <a:headEnd/>
            <a:tailEnd/>
          </a:ln>
        </p:spPr>
        <p:txBody>
          <a:bodyPr wrap="none">
            <a:spAutoFit/>
          </a:bodyPr>
          <a:lstStyle/>
          <a:p>
            <a:pPr algn="r"/>
            <a:r>
              <a:rPr lang="ro-RO" sz="1400" b="1">
                <a:latin typeface="Calibri" pitchFamily="34" charset="0"/>
              </a:rPr>
              <a:t>E.G.W. (Reflejemos a Jesús,n.t. Să-L reflectăm pe Dumnezeu,  6 martie)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00"/>
            </a:gs>
            <a:gs pos="45000">
              <a:srgbClr val="FF7A00"/>
            </a:gs>
            <a:gs pos="70000">
              <a:srgbClr val="FF0300"/>
            </a:gs>
            <a:gs pos="100000">
              <a:srgbClr val="4D0808"/>
            </a:gs>
          </a:gsLst>
          <a:lin ang="5400000"/>
        </a:gra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7207250" y="115888"/>
            <a:ext cx="1828800" cy="3673475"/>
          </a:xfrm>
          <a:prstGeom prst="rect">
            <a:avLst/>
          </a:prstGeom>
          <a:ln>
            <a:noFill/>
          </a:ln>
          <a:effectLst>
            <a:outerShdw blurRad="292100" dist="139700" dir="2700000" algn="tl" rotWithShape="0">
              <a:srgbClr val="333333">
                <a:alpha val="65000"/>
              </a:srgbClr>
            </a:outerShdw>
          </a:effectLst>
          <a:extLst>
            <a:ext uri="{909E8E84-426E-40DD-AFC4-6F175D3DCCD1}"/>
            <a:ext uri="{91240B29-F687-4F45-9708-019B960494DF}"/>
          </a:extLst>
        </p:spPr>
      </p:pic>
      <p:pic>
        <p:nvPicPr>
          <p:cNvPr id="9" name="8 Imagen"/>
          <p:cNvPicPr>
            <a:picLocks noChangeAspect="1"/>
          </p:cNvPicPr>
          <p:nvPr/>
        </p:nvPicPr>
        <p:blipFill>
          <a:blip r:embed="rId3"/>
          <a:stretch>
            <a:fillRect/>
          </a:stretch>
        </p:blipFill>
        <p:spPr>
          <a:xfrm>
            <a:off x="3492500" y="115888"/>
            <a:ext cx="3398838" cy="2552700"/>
          </a:xfrm>
          <a:prstGeom prst="rect">
            <a:avLst/>
          </a:prstGeom>
          <a:ln>
            <a:noFill/>
          </a:ln>
          <a:effectLst>
            <a:outerShdw blurRad="190500" algn="tl" rotWithShape="0">
              <a:srgbClr val="000000">
                <a:alpha val="70000"/>
              </a:srgbClr>
            </a:outerShdw>
          </a:effectLst>
        </p:spPr>
      </p:pic>
      <p:graphicFrame>
        <p:nvGraphicFramePr>
          <p:cNvPr id="2" name="1 Tabla"/>
          <p:cNvGraphicFramePr>
            <a:graphicFrameLocks noGrp="1"/>
          </p:cNvGraphicFramePr>
          <p:nvPr/>
        </p:nvGraphicFramePr>
        <p:xfrm>
          <a:off x="323529" y="2919788"/>
          <a:ext cx="8496942" cy="3017520"/>
        </p:xfrm>
        <a:graphic>
          <a:graphicData uri="http://schemas.openxmlformats.org/drawingml/2006/table">
            <a:tbl>
              <a:tblPr firstRow="1" firstCol="1" bandCol="1">
                <a:tableStyleId>{21E4AEA4-8DFA-4A89-87EB-49C32662AFE0}</a:tableStyleId>
              </a:tblPr>
              <a:tblGrid>
                <a:gridCol w="1224135"/>
                <a:gridCol w="1656184"/>
                <a:gridCol w="1368152"/>
                <a:gridCol w="1440160"/>
                <a:gridCol w="1368152"/>
                <a:gridCol w="1440159"/>
              </a:tblGrid>
              <a:tr h="355064">
                <a:tc>
                  <a:txBody>
                    <a:bodyPr/>
                    <a:lstStyle/>
                    <a:p>
                      <a:pPr algn="ctr"/>
                      <a:endParaRPr lang="es-ES" b="1"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ro-RO" b="1" dirty="0" smtClean="0"/>
                        <a:t>Iacov</a:t>
                      </a:r>
                    </a:p>
                    <a:p>
                      <a:pPr algn="ctr"/>
                      <a:r>
                        <a:rPr lang="es-ES" b="1" dirty="0" smtClean="0"/>
                        <a:t> 2:14-17</a:t>
                      </a:r>
                      <a:endParaRPr lang="es-ES" b="1" dirty="0"/>
                    </a:p>
                  </a:txBody>
                  <a:tcPr anchor="ctr">
                    <a:lnL w="12700" cmpd="sng">
                      <a:noFill/>
                    </a:lnL>
                    <a:cell3D prstMaterial="dkEdge">
                      <a:bevel prst="coolSlant"/>
                      <a:lightRig rig="flood" dir="t"/>
                    </a:cell3D>
                  </a:tcPr>
                </a:tc>
                <a:tc>
                  <a:txBody>
                    <a:bodyPr/>
                    <a:lstStyle/>
                    <a:p>
                      <a:pPr algn="ctr"/>
                      <a:r>
                        <a:rPr lang="ro-RO" b="1" dirty="0" smtClean="0"/>
                        <a:t>Iacov</a:t>
                      </a:r>
                      <a:r>
                        <a:rPr lang="es-ES" b="1" dirty="0" smtClean="0"/>
                        <a:t/>
                      </a:r>
                      <a:br>
                        <a:rPr lang="es-ES" b="1" dirty="0" smtClean="0"/>
                      </a:br>
                      <a:r>
                        <a:rPr lang="es-ES" b="1" dirty="0" smtClean="0"/>
                        <a:t>2:18</a:t>
                      </a:r>
                      <a:endParaRPr lang="es-ES" b="1" dirty="0"/>
                    </a:p>
                  </a:txBody>
                  <a:tcPr anchor="ctr">
                    <a:cell3D prstMaterial="dkEdge">
                      <a:bevel prst="coolSlant"/>
                      <a:lightRig rig="flood" dir="t"/>
                    </a:cell3D>
                  </a:tcPr>
                </a:tc>
                <a:tc>
                  <a:txBody>
                    <a:bodyPr/>
                    <a:lstStyle/>
                    <a:p>
                      <a:pPr algn="ctr"/>
                      <a:r>
                        <a:rPr lang="ro-RO" b="1" dirty="0" smtClean="0"/>
                        <a:t>Iacov</a:t>
                      </a:r>
                    </a:p>
                    <a:p>
                      <a:pPr algn="ctr"/>
                      <a:r>
                        <a:rPr lang="es-ES" b="1" dirty="0" smtClean="0"/>
                        <a:t> 2:19-20</a:t>
                      </a:r>
                      <a:endParaRPr lang="es-ES" b="1" dirty="0"/>
                    </a:p>
                  </a:txBody>
                  <a:tcPr anchor="ctr">
                    <a:cell3D prstMaterial="dkEdge">
                      <a:bevel prst="coolSlant"/>
                      <a:lightRig rig="flood" dir="t"/>
                    </a:cell3D>
                  </a:tcPr>
                </a:tc>
                <a:tc>
                  <a:txBody>
                    <a:bodyPr/>
                    <a:lstStyle/>
                    <a:p>
                      <a:pPr algn="ctr"/>
                      <a:r>
                        <a:rPr lang="ro-RO" b="1" dirty="0" smtClean="0"/>
                        <a:t>Iacov</a:t>
                      </a:r>
                    </a:p>
                    <a:p>
                      <a:pPr algn="ctr"/>
                      <a:r>
                        <a:rPr lang="es-ES" b="1" dirty="0" smtClean="0"/>
                        <a:t>2:21-24</a:t>
                      </a:r>
                      <a:endParaRPr lang="es-ES" b="1" dirty="0"/>
                    </a:p>
                  </a:txBody>
                  <a:tcPr anchor="ctr">
                    <a:cell3D prstMaterial="dkEdge">
                      <a:bevel prst="coolSlant"/>
                      <a:lightRig rig="flood" dir="t"/>
                    </a:cell3D>
                  </a:tcPr>
                </a:tc>
                <a:tc>
                  <a:txBody>
                    <a:bodyPr/>
                    <a:lstStyle/>
                    <a:p>
                      <a:pPr algn="ctr"/>
                      <a:r>
                        <a:rPr lang="ro-RO" b="1" dirty="0" smtClean="0"/>
                        <a:t>Iacov</a:t>
                      </a:r>
                    </a:p>
                    <a:p>
                      <a:pPr algn="ctr"/>
                      <a:r>
                        <a:rPr lang="es-ES" b="1" dirty="0" smtClean="0"/>
                        <a:t> 2:25-26</a:t>
                      </a:r>
                      <a:endParaRPr lang="es-ES" b="1" dirty="0"/>
                    </a:p>
                  </a:txBody>
                  <a:tcPr anchor="ctr">
                    <a:cell3D prstMaterial="dkEdge">
                      <a:bevel prst="coolSlant"/>
                      <a:lightRig rig="flood" dir="t"/>
                    </a:cell3D>
                  </a:tcPr>
                </a:tc>
              </a:tr>
              <a:tr h="370840">
                <a:tc>
                  <a:txBody>
                    <a:bodyPr/>
                    <a:lstStyle/>
                    <a:p>
                      <a:pPr algn="ctr"/>
                      <a:r>
                        <a:rPr lang="ro-RO" b="1" dirty="0" smtClean="0"/>
                        <a:t>CREDINȚA</a:t>
                      </a:r>
                      <a:endParaRPr lang="es-ES" b="1" dirty="0"/>
                    </a:p>
                  </a:txBody>
                  <a:tcPr anchor="ctr">
                    <a:lnT w="38100" cmpd="sng">
                      <a:noFill/>
                    </a:lnT>
                    <a:cell3D prstMaterial="dkEdge">
                      <a:bevel prst="coolSlant"/>
                      <a:lightRig rig="flood" dir="t"/>
                    </a:cell3D>
                  </a:tcPr>
                </a:tc>
                <a:tc>
                  <a:txBody>
                    <a:bodyPr/>
                    <a:lstStyle/>
                    <a:p>
                      <a:pPr algn="ctr"/>
                      <a:r>
                        <a:rPr lang="es-ES" b="1" dirty="0" smtClean="0">
                          <a:latin typeface="Calibri" pitchFamily="34" charset="0"/>
                        </a:rPr>
                        <a:t>«</a:t>
                      </a:r>
                      <a:r>
                        <a:rPr lang="vi-VN" b="1" dirty="0" smtClean="0">
                          <a:latin typeface="Calibri" pitchFamily="34" charset="0"/>
                        </a:rPr>
                        <a:t>credinţa: dacă n-are fapte, este moartă în ea însăşi</a:t>
                      </a:r>
                      <a:r>
                        <a:rPr lang="es-ES" b="1" dirty="0" smtClean="0">
                          <a:latin typeface="Calibri" pitchFamily="34" charset="0"/>
                        </a:rPr>
                        <a:t>»</a:t>
                      </a:r>
                      <a:endParaRPr lang="es-ES" b="1" dirty="0">
                        <a:latin typeface="Calibri" pitchFamily="34" charset="0"/>
                      </a:endParaRPr>
                    </a:p>
                  </a:txBody>
                  <a:tcPr anchor="ctr">
                    <a:cell3D prstMaterial="dkEdge">
                      <a:bevel prst="coolSlant"/>
                      <a:lightRig rig="flood" dir="t"/>
                    </a:cell3D>
                  </a:tcPr>
                </a:tc>
                <a:tc>
                  <a:txBody>
                    <a:bodyPr/>
                    <a:lstStyle/>
                    <a:p>
                      <a:pPr algn="ctr"/>
                      <a:r>
                        <a:rPr lang="es-ES" b="1" dirty="0" smtClean="0">
                          <a:latin typeface="Calibri" pitchFamily="34" charset="0"/>
                        </a:rPr>
                        <a:t>«</a:t>
                      </a:r>
                      <a:r>
                        <a:rPr lang="ro-RO" b="1" dirty="0" smtClean="0">
                          <a:latin typeface="Calibri" pitchFamily="34" charset="0"/>
                        </a:rPr>
                        <a:t>e</a:t>
                      </a:r>
                      <a:r>
                        <a:rPr lang="vi-VN" b="1" dirty="0" smtClean="0">
                          <a:latin typeface="Calibri" pitchFamily="34" charset="0"/>
                        </a:rPr>
                        <a:t>u îţi voi arăta credinţa mea din faptele mele.</a:t>
                      </a:r>
                      <a:r>
                        <a:rPr lang="es-ES" b="1" dirty="0" smtClean="0">
                          <a:latin typeface="Calibri" pitchFamily="34" charset="0"/>
                        </a:rPr>
                        <a:t>»</a:t>
                      </a:r>
                      <a:endParaRPr lang="es-ES" b="1" dirty="0">
                        <a:latin typeface="Calibri" pitchFamily="34" charset="0"/>
                      </a:endParaRPr>
                    </a:p>
                  </a:txBody>
                  <a:tcPr anchor="ctr">
                    <a:cell3D prstMaterial="dkEdge">
                      <a:bevel prst="coolSlant"/>
                      <a:lightRig rig="flood" dir="t"/>
                    </a:cell3D>
                  </a:tcPr>
                </a:tc>
                <a:tc>
                  <a:txBody>
                    <a:bodyPr/>
                    <a:lstStyle/>
                    <a:p>
                      <a:pPr algn="ctr"/>
                      <a:r>
                        <a:rPr lang="es-ES" b="1" dirty="0" smtClean="0">
                          <a:latin typeface="Calibri" pitchFamily="34" charset="0"/>
                        </a:rPr>
                        <a:t>«</a:t>
                      </a:r>
                      <a:r>
                        <a:rPr lang="vi-VN" b="1" dirty="0" smtClean="0">
                          <a:latin typeface="Calibri" pitchFamily="34" charset="0"/>
                        </a:rPr>
                        <a:t>credinţa fără fapte este zadarnică</a:t>
                      </a:r>
                      <a:r>
                        <a:rPr lang="es-ES" b="1" dirty="0" smtClean="0">
                          <a:latin typeface="Calibri" pitchFamily="34" charset="0"/>
                        </a:rPr>
                        <a:t>»</a:t>
                      </a:r>
                      <a:endParaRPr lang="es-ES" b="1" dirty="0">
                        <a:latin typeface="Calibri" pitchFamily="34" charset="0"/>
                      </a:endParaRPr>
                    </a:p>
                  </a:txBody>
                  <a:tcPr anchor="ctr">
                    <a:cell3D prstMaterial="dkEdge">
                      <a:bevel prst="coolSlant"/>
                      <a:lightRig rig="flood" dir="t"/>
                    </a:cell3D>
                  </a:tcPr>
                </a:tc>
                <a:tc>
                  <a:txBody>
                    <a:bodyPr/>
                    <a:lstStyle/>
                    <a:p>
                      <a:pPr algn="ctr"/>
                      <a:r>
                        <a:rPr lang="es-ES" b="1" dirty="0" smtClean="0">
                          <a:latin typeface="Calibri" pitchFamily="34" charset="0"/>
                        </a:rPr>
                        <a:t>«</a:t>
                      </a:r>
                      <a:r>
                        <a:rPr lang="vi-VN" b="1" dirty="0" smtClean="0">
                          <a:latin typeface="Calibri" pitchFamily="34" charset="0"/>
                        </a:rPr>
                        <a:t>credinţa lucra împreună cu faptele lui</a:t>
                      </a:r>
                      <a:r>
                        <a:rPr lang="es-ES" b="1" dirty="0" smtClean="0">
                          <a:latin typeface="Calibri" pitchFamily="34" charset="0"/>
                        </a:rPr>
                        <a:t>»</a:t>
                      </a:r>
                      <a:endParaRPr lang="es-ES" b="1" dirty="0">
                        <a:latin typeface="Calibri" pitchFamily="34" charset="0"/>
                      </a:endParaRPr>
                    </a:p>
                  </a:txBody>
                  <a:tcPr anchor="ctr">
                    <a:cell3D prstMaterial="dkEdge">
                      <a:bevel prst="coolSlant"/>
                      <a:lightRig rig="flood" dir="t"/>
                    </a:cell3D>
                  </a:tcPr>
                </a:tc>
                <a:tc>
                  <a:txBody>
                    <a:bodyPr/>
                    <a:lstStyle/>
                    <a:p>
                      <a:pPr algn="ctr"/>
                      <a:r>
                        <a:rPr lang="es-ES" b="1" dirty="0" smtClean="0">
                          <a:latin typeface="Calibri" pitchFamily="34" charset="0"/>
                        </a:rPr>
                        <a:t>«</a:t>
                      </a:r>
                      <a:r>
                        <a:rPr lang="vi-VN" b="1" dirty="0" smtClean="0">
                          <a:latin typeface="Calibri" pitchFamily="34" charset="0"/>
                        </a:rPr>
                        <a:t>credinţa fără fapte este moartă.</a:t>
                      </a:r>
                      <a:r>
                        <a:rPr lang="es-ES" b="1" dirty="0" smtClean="0">
                          <a:latin typeface="Calibri" pitchFamily="34" charset="0"/>
                        </a:rPr>
                        <a:t>»</a:t>
                      </a:r>
                      <a:endParaRPr lang="es-ES" b="1" dirty="0">
                        <a:latin typeface="Calibri" pitchFamily="34" charset="0"/>
                      </a:endParaRPr>
                    </a:p>
                  </a:txBody>
                  <a:tcPr anchor="ctr">
                    <a:cell3D prstMaterial="dkEdge">
                      <a:bevel prst="coolSlant"/>
                      <a:lightRig rig="flood" dir="t"/>
                    </a:cell3D>
                  </a:tcPr>
                </a:tc>
              </a:tr>
              <a:tr h="370840">
                <a:tc>
                  <a:txBody>
                    <a:bodyPr/>
                    <a:lstStyle/>
                    <a:p>
                      <a:pPr algn="ctr"/>
                      <a:r>
                        <a:rPr lang="ro-RO" b="1" dirty="0" smtClean="0"/>
                        <a:t>FAPTE</a:t>
                      </a:r>
                      <a:endParaRPr lang="es-ES" b="1" dirty="0"/>
                    </a:p>
                  </a:txBody>
                  <a:tcPr anchor="ctr">
                    <a:cell3D prstMaterial="dkEdge">
                      <a:bevel prst="coolSlant"/>
                      <a:lightRig rig="flood" dir="t"/>
                    </a:cell3D>
                  </a:tcPr>
                </a:tc>
                <a:tc>
                  <a:txBody>
                    <a:bodyPr/>
                    <a:lstStyle/>
                    <a:p>
                      <a:pPr algn="ctr"/>
                      <a:r>
                        <a:rPr lang="ro-RO" b="1" dirty="0" smtClean="0"/>
                        <a:t>Credința în acțiune</a:t>
                      </a:r>
                      <a:endParaRPr lang="es-ES" b="1" dirty="0"/>
                    </a:p>
                  </a:txBody>
                  <a:tcPr anchor="ctr">
                    <a:cell3D prstMaterial="dkEdge">
                      <a:bevel prst="coolSlant"/>
                      <a:lightRig rig="flood" dir="t"/>
                    </a:cell3D>
                  </a:tcPr>
                </a:tc>
                <a:tc>
                  <a:txBody>
                    <a:bodyPr/>
                    <a:lstStyle/>
                    <a:p>
                      <a:pPr algn="ctr"/>
                      <a:r>
                        <a:rPr lang="ro-RO" b="1" dirty="0" smtClean="0"/>
                        <a:t>Dovada</a:t>
                      </a:r>
                      <a:r>
                        <a:rPr lang="ro-RO" b="1" baseline="0" dirty="0" smtClean="0"/>
                        <a:t> credinței</a:t>
                      </a:r>
                      <a:endParaRPr lang="es-ES" b="1" dirty="0"/>
                    </a:p>
                  </a:txBody>
                  <a:tcPr anchor="ctr">
                    <a:cell3D prstMaterial="dkEdge">
                      <a:bevel prst="coolSlant"/>
                      <a:lightRig rig="flood" dir="t"/>
                    </a:cell3D>
                  </a:tcPr>
                </a:tc>
                <a:tc>
                  <a:txBody>
                    <a:bodyPr/>
                    <a:lstStyle/>
                    <a:p>
                      <a:pPr algn="ctr"/>
                      <a:r>
                        <a:rPr lang="ro-RO" b="1" dirty="0" smtClean="0"/>
                        <a:t>Credința dracilor</a:t>
                      </a:r>
                      <a:endParaRPr lang="es-ES" b="1" dirty="0"/>
                    </a:p>
                  </a:txBody>
                  <a:tcPr anchor="ctr">
                    <a:cell3D prstMaterial="dkEdge">
                      <a:bevel prst="coolSlant"/>
                      <a:lightRig rig="flood" dir="t"/>
                    </a:cell3D>
                  </a:tcPr>
                </a:tc>
                <a:tc>
                  <a:txBody>
                    <a:bodyPr/>
                    <a:lstStyle/>
                    <a:p>
                      <a:pPr algn="ctr"/>
                      <a:r>
                        <a:rPr lang="ro-RO" b="1" dirty="0" smtClean="0"/>
                        <a:t>Credința</a:t>
                      </a:r>
                      <a:r>
                        <a:rPr lang="ro-RO" b="1" baseline="0" dirty="0" smtClean="0"/>
                        <a:t> lui Avraam</a:t>
                      </a:r>
                      <a:endParaRPr lang="es-ES" b="1" dirty="0"/>
                    </a:p>
                  </a:txBody>
                  <a:tcPr anchor="ctr">
                    <a:cell3D prstMaterial="dkEdge">
                      <a:bevel prst="coolSlant"/>
                      <a:lightRig rig="flood" dir="t"/>
                    </a:cell3D>
                  </a:tcPr>
                </a:tc>
                <a:tc>
                  <a:txBody>
                    <a:bodyPr/>
                    <a:lstStyle/>
                    <a:p>
                      <a:pPr algn="ctr"/>
                      <a:r>
                        <a:rPr lang="ro-RO" b="1" dirty="0" smtClean="0"/>
                        <a:t>Credința lui </a:t>
                      </a:r>
                      <a:r>
                        <a:rPr lang="es-ES" b="1" dirty="0" err="1" smtClean="0"/>
                        <a:t>Raha</a:t>
                      </a:r>
                      <a:r>
                        <a:rPr lang="ro-RO" b="1" dirty="0" smtClean="0"/>
                        <a:t>v</a:t>
                      </a:r>
                      <a:endParaRPr lang="es-ES" b="1" dirty="0"/>
                    </a:p>
                  </a:txBody>
                  <a:tcPr anchor="ctr">
                    <a:cell3D prstMaterial="dkEdge">
                      <a:bevel prst="coolSlant"/>
                      <a:lightRig rig="flood" dir="t"/>
                    </a:cell3D>
                  </a:tcPr>
                </a:tc>
              </a:tr>
            </a:tbl>
          </a:graphicData>
        </a:graphic>
      </p:graphicFrame>
      <p:sp>
        <p:nvSpPr>
          <p:cNvPr id="3" name="2 Abrir llave"/>
          <p:cNvSpPr/>
          <p:nvPr/>
        </p:nvSpPr>
        <p:spPr>
          <a:xfrm rot="16200000">
            <a:off x="2806700" y="4438651"/>
            <a:ext cx="504825" cy="2952750"/>
          </a:xfrm>
          <a:prstGeom prst="leftBrace">
            <a:avLst>
              <a:gd name="adj1" fmla="val 8333"/>
              <a:gd name="adj2" fmla="val 50334"/>
            </a:avLst>
          </a:prstGeom>
        </p:spPr>
        <p:style>
          <a:lnRef idx="2">
            <a:schemeClr val="accent6"/>
          </a:lnRef>
          <a:fillRef idx="0">
            <a:schemeClr val="accent6"/>
          </a:fillRef>
          <a:effectRef idx="1">
            <a:schemeClr val="accent6"/>
          </a:effectRef>
          <a:fontRef idx="minor">
            <a:schemeClr val="tx1"/>
          </a:fontRef>
        </p:style>
        <p:txBody>
          <a:bodyPr anchor="ctr"/>
          <a:lstStyle/>
          <a:p>
            <a:pPr algn="ctr" fontAlgn="auto">
              <a:spcBef>
                <a:spcPts val="0"/>
              </a:spcBef>
              <a:spcAft>
                <a:spcPts val="0"/>
              </a:spcAft>
              <a:defRPr/>
            </a:pPr>
            <a:endParaRPr lang="es-ES"/>
          </a:p>
        </p:txBody>
      </p:sp>
      <p:sp>
        <p:nvSpPr>
          <p:cNvPr id="4" name="3 Abrir llave"/>
          <p:cNvSpPr/>
          <p:nvPr/>
        </p:nvSpPr>
        <p:spPr>
          <a:xfrm rot="16200000">
            <a:off x="6403181" y="3902870"/>
            <a:ext cx="504825" cy="4024312"/>
          </a:xfrm>
          <a:prstGeom prst="leftBrace">
            <a:avLst>
              <a:gd name="adj1" fmla="val 8333"/>
              <a:gd name="adj2" fmla="val 50334"/>
            </a:avLst>
          </a:prstGeom>
        </p:spPr>
        <p:style>
          <a:lnRef idx="2">
            <a:schemeClr val="accent6"/>
          </a:lnRef>
          <a:fillRef idx="0">
            <a:schemeClr val="accent6"/>
          </a:fillRef>
          <a:effectRef idx="1">
            <a:schemeClr val="accent6"/>
          </a:effectRef>
          <a:fontRef idx="minor">
            <a:schemeClr val="tx1"/>
          </a:fontRef>
        </p:style>
        <p:txBody>
          <a:bodyPr anchor="ctr"/>
          <a:lstStyle/>
          <a:p>
            <a:pPr algn="ctr" fontAlgn="auto">
              <a:spcBef>
                <a:spcPts val="0"/>
              </a:spcBef>
              <a:spcAft>
                <a:spcPts val="0"/>
              </a:spcAft>
              <a:defRPr/>
            </a:pPr>
            <a:endParaRPr lang="es-ES"/>
          </a:p>
        </p:txBody>
      </p:sp>
      <p:sp>
        <p:nvSpPr>
          <p:cNvPr id="5" name="4 CuadroTexto"/>
          <p:cNvSpPr txBox="1">
            <a:spLocks noChangeArrowheads="1"/>
          </p:cNvSpPr>
          <p:nvPr/>
        </p:nvSpPr>
        <p:spPr bwMode="auto">
          <a:xfrm>
            <a:off x="2105025" y="6167438"/>
            <a:ext cx="1908175" cy="641350"/>
          </a:xfrm>
          <a:prstGeom prst="rect">
            <a:avLst/>
          </a:prstGeom>
          <a:noFill/>
          <a:ln w="9525">
            <a:noFill/>
            <a:miter lim="800000"/>
            <a:headEnd/>
            <a:tailEnd/>
          </a:ln>
        </p:spPr>
        <p:txBody>
          <a:bodyPr>
            <a:spAutoFit/>
          </a:bodyPr>
          <a:lstStyle/>
          <a:p>
            <a:pPr algn="ctr"/>
            <a:r>
              <a:rPr lang="ro-RO" b="1">
                <a:solidFill>
                  <a:srgbClr val="FFFF66"/>
                </a:solidFill>
                <a:latin typeface="Calibri" pitchFamily="34" charset="0"/>
              </a:rPr>
              <a:t>Relația dintre credință și fapte</a:t>
            </a:r>
          </a:p>
        </p:txBody>
      </p:sp>
      <p:sp>
        <p:nvSpPr>
          <p:cNvPr id="6" name="5 CuadroTexto"/>
          <p:cNvSpPr txBox="1">
            <a:spLocks noChangeArrowheads="1"/>
          </p:cNvSpPr>
          <p:nvPr/>
        </p:nvSpPr>
        <p:spPr bwMode="auto">
          <a:xfrm>
            <a:off x="5756275" y="6211888"/>
            <a:ext cx="1800225" cy="641350"/>
          </a:xfrm>
          <a:prstGeom prst="rect">
            <a:avLst/>
          </a:prstGeom>
          <a:noFill/>
          <a:ln w="9525">
            <a:noFill/>
            <a:miter lim="800000"/>
            <a:headEnd/>
            <a:tailEnd/>
          </a:ln>
        </p:spPr>
        <p:txBody>
          <a:bodyPr>
            <a:spAutoFit/>
          </a:bodyPr>
          <a:lstStyle/>
          <a:p>
            <a:pPr algn="ctr"/>
            <a:r>
              <a:rPr lang="ro-RO" b="1">
                <a:solidFill>
                  <a:srgbClr val="FFFF66"/>
                </a:solidFill>
                <a:latin typeface="Calibri" pitchFamily="34" charset="0"/>
              </a:rPr>
              <a:t>Exemple de credință</a:t>
            </a:r>
          </a:p>
        </p:txBody>
      </p:sp>
      <p:sp>
        <p:nvSpPr>
          <p:cNvPr id="7" name="6 CuadroTexto"/>
          <p:cNvSpPr txBox="1"/>
          <p:nvPr/>
        </p:nvSpPr>
        <p:spPr>
          <a:xfrm>
            <a:off x="35496" y="1116033"/>
            <a:ext cx="3225108" cy="58477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o-RO"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Iacov</a:t>
            </a: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2:14-26</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par>
                                <p:cTn id="15" presetID="25"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0" dur="1000" fill="hold"/>
                                        <p:tgtEl>
                                          <p:spTgt spid="9"/>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9"/>
                                        </p:tgtEl>
                                      </p:cBhvr>
                                    </p:animEffect>
                                  </p:childTnLst>
                                </p:cTn>
                              </p:par>
                              <p:par>
                                <p:cTn id="25" presetID="25" presetClass="entr" presetSubtype="0" fill="hold" nodeType="withEffect">
                                  <p:stCondLst>
                                    <p:cond delay="0"/>
                                  </p:stCondLst>
                                  <p:childTnLst>
                                    <p:set>
                                      <p:cBhvr>
                                        <p:cTn id="26" dur="1" fill="hold">
                                          <p:stCondLst>
                                            <p:cond delay="0"/>
                                          </p:stCondLst>
                                        </p:cTn>
                                        <p:tgtEl>
                                          <p:spTgt spid="5122"/>
                                        </p:tgtEl>
                                        <p:attrNameLst>
                                          <p:attrName>style.visibility</p:attrName>
                                        </p:attrNameLst>
                                      </p:cBhvr>
                                      <p:to>
                                        <p:strVal val="visible"/>
                                      </p:to>
                                    </p:set>
                                    <p:anim calcmode="lin" valueType="num">
                                      <p:cBhvr>
                                        <p:cTn id="27" dur="500" decel="50000" fill="hold">
                                          <p:stCondLst>
                                            <p:cond delay="0"/>
                                          </p:stCondLst>
                                        </p:cTn>
                                        <p:tgtEl>
                                          <p:spTgt spid="5122"/>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5122"/>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5122"/>
                                        </p:tgtEl>
                                        <p:attrNameLst>
                                          <p:attrName>ppt_w</p:attrName>
                                        </p:attrNameLst>
                                      </p:cBhvr>
                                      <p:tavLst>
                                        <p:tav tm="0">
                                          <p:val>
                                            <p:strVal val="#ppt_w*.05"/>
                                          </p:val>
                                        </p:tav>
                                        <p:tav tm="100000">
                                          <p:val>
                                            <p:strVal val="#ppt_w"/>
                                          </p:val>
                                        </p:tav>
                                      </p:tavLst>
                                    </p:anim>
                                    <p:anim calcmode="lin" valueType="num">
                                      <p:cBhvr>
                                        <p:cTn id="30" dur="1000" fill="hold"/>
                                        <p:tgtEl>
                                          <p:spTgt spid="5122"/>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5122"/>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5122"/>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5122"/>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5122"/>
                                        </p:tgtEl>
                                      </p:cBhvr>
                                    </p:animEffect>
                                  </p:childTnLst>
                                </p:cTn>
                              </p:par>
                            </p:childTnLst>
                          </p:cTn>
                        </p:par>
                        <p:par>
                          <p:cTn id="35" fill="hold">
                            <p:stCondLst>
                              <p:cond delay="1000"/>
                            </p:stCondLst>
                            <p:childTnLst>
                              <p:par>
                                <p:cTn id="36" presetID="42" presetClass="entr" presetSubtype="0" fill="hold"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1000"/>
                                        <p:tgtEl>
                                          <p:spTgt spid="2"/>
                                        </p:tgtEl>
                                      </p:cBhvr>
                                    </p:animEffect>
                                    <p:anim calcmode="lin" valueType="num">
                                      <p:cBhvr>
                                        <p:cTn id="39" dur="1000" fill="hold"/>
                                        <p:tgtEl>
                                          <p:spTgt spid="2"/>
                                        </p:tgtEl>
                                        <p:attrNameLst>
                                          <p:attrName>ppt_x</p:attrName>
                                        </p:attrNameLst>
                                      </p:cBhvr>
                                      <p:tavLst>
                                        <p:tav tm="0">
                                          <p:val>
                                            <p:strVal val="#ppt_x"/>
                                          </p:val>
                                        </p:tav>
                                        <p:tav tm="100000">
                                          <p:val>
                                            <p:strVal val="#ppt_x"/>
                                          </p:val>
                                        </p:tav>
                                      </p:tavLst>
                                    </p:anim>
                                    <p:anim calcmode="lin" valueType="num">
                                      <p:cBhvr>
                                        <p:cTn id="40" dur="1000" fill="hold"/>
                                        <p:tgtEl>
                                          <p:spTgt spid="2"/>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1000"/>
                                        <p:tgtEl>
                                          <p:spTgt spid="3"/>
                                        </p:tgtEl>
                                      </p:cBhvr>
                                    </p:animEffect>
                                    <p:anim calcmode="lin" valueType="num">
                                      <p:cBhvr>
                                        <p:cTn id="44" dur="1000" fill="hold"/>
                                        <p:tgtEl>
                                          <p:spTgt spid="3"/>
                                        </p:tgtEl>
                                        <p:attrNameLst>
                                          <p:attrName>ppt_x</p:attrName>
                                        </p:attrNameLst>
                                      </p:cBhvr>
                                      <p:tavLst>
                                        <p:tav tm="0">
                                          <p:val>
                                            <p:strVal val="#ppt_x"/>
                                          </p:val>
                                        </p:tav>
                                        <p:tav tm="100000">
                                          <p:val>
                                            <p:strVal val="#ppt_x"/>
                                          </p:val>
                                        </p:tav>
                                      </p:tavLst>
                                    </p:anim>
                                    <p:anim calcmode="lin" valueType="num">
                                      <p:cBhvr>
                                        <p:cTn id="45" dur="1000" fill="hold"/>
                                        <p:tgtEl>
                                          <p:spTgt spid="3"/>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1000"/>
                                        <p:tgtEl>
                                          <p:spTgt spid="4"/>
                                        </p:tgtEl>
                                      </p:cBhvr>
                                    </p:animEffect>
                                    <p:anim calcmode="lin" valueType="num">
                                      <p:cBhvr>
                                        <p:cTn id="49" dur="1000" fill="hold"/>
                                        <p:tgtEl>
                                          <p:spTgt spid="4"/>
                                        </p:tgtEl>
                                        <p:attrNameLst>
                                          <p:attrName>ppt_x</p:attrName>
                                        </p:attrNameLst>
                                      </p:cBhvr>
                                      <p:tavLst>
                                        <p:tav tm="0">
                                          <p:val>
                                            <p:strVal val="#ppt_x"/>
                                          </p:val>
                                        </p:tav>
                                        <p:tav tm="100000">
                                          <p:val>
                                            <p:strVal val="#ppt_x"/>
                                          </p:val>
                                        </p:tav>
                                      </p:tavLst>
                                    </p:anim>
                                    <p:anim calcmode="lin" valueType="num">
                                      <p:cBhvr>
                                        <p:cTn id="50" dur="1000" fill="hold"/>
                                        <p:tgtEl>
                                          <p:spTgt spid="4"/>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1000"/>
                                        <p:tgtEl>
                                          <p:spTgt spid="5"/>
                                        </p:tgtEl>
                                      </p:cBhvr>
                                    </p:animEffect>
                                    <p:anim calcmode="lin" valueType="num">
                                      <p:cBhvr>
                                        <p:cTn id="54" dur="1000" fill="hold"/>
                                        <p:tgtEl>
                                          <p:spTgt spid="5"/>
                                        </p:tgtEl>
                                        <p:attrNameLst>
                                          <p:attrName>ppt_x</p:attrName>
                                        </p:attrNameLst>
                                      </p:cBhvr>
                                      <p:tavLst>
                                        <p:tav tm="0">
                                          <p:val>
                                            <p:strVal val="#ppt_x"/>
                                          </p:val>
                                        </p:tav>
                                        <p:tav tm="100000">
                                          <p:val>
                                            <p:strVal val="#ppt_x"/>
                                          </p:val>
                                        </p:tav>
                                      </p:tavLst>
                                    </p:anim>
                                    <p:anim calcmode="lin" valueType="num">
                                      <p:cBhvr>
                                        <p:cTn id="55" dur="1000" fill="hold"/>
                                        <p:tgtEl>
                                          <p:spTgt spid="5"/>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fade">
                                      <p:cBhvr>
                                        <p:cTn id="58" dur="1000"/>
                                        <p:tgtEl>
                                          <p:spTgt spid="6"/>
                                        </p:tgtEl>
                                      </p:cBhvr>
                                    </p:animEffect>
                                    <p:anim calcmode="lin" valueType="num">
                                      <p:cBhvr>
                                        <p:cTn id="59" dur="1000" fill="hold"/>
                                        <p:tgtEl>
                                          <p:spTgt spid="6"/>
                                        </p:tgtEl>
                                        <p:attrNameLst>
                                          <p:attrName>ppt_x</p:attrName>
                                        </p:attrNameLst>
                                      </p:cBhvr>
                                      <p:tavLst>
                                        <p:tav tm="0">
                                          <p:val>
                                            <p:strVal val="#ppt_x"/>
                                          </p:val>
                                        </p:tav>
                                        <p:tav tm="100000">
                                          <p:val>
                                            <p:strVal val="#ppt_x"/>
                                          </p:val>
                                        </p:tav>
                                      </p:tavLst>
                                    </p:anim>
                                    <p:anim calcmode="lin" valueType="num">
                                      <p:cBhvr>
                                        <p:cTn id="6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179388" y="666750"/>
            <a:ext cx="8713787" cy="1739900"/>
          </a:xfrm>
          <a:prstGeom prst="rect">
            <a:avLst/>
          </a:prstGeom>
        </p:spPr>
        <p:txBody>
          <a:bodyPr>
            <a:spAutoFit/>
          </a:bodyPr>
          <a:lstStyle/>
          <a:p>
            <a:pPr>
              <a:defRPr/>
            </a:pPr>
            <a:r>
              <a:rPr lang="ro-RO" b="1">
                <a:solidFill>
                  <a:srgbClr val="CCC1DA"/>
                </a:solidFill>
                <a:effectLst>
                  <a:outerShdw blurRad="38100" dist="38100" dir="2700000" algn="tl">
                    <a:srgbClr val="C0C0C0"/>
                  </a:outerShdw>
                </a:effectLst>
                <a:latin typeface="Comic Sans MS" pitchFamily="66" charset="0"/>
              </a:rPr>
              <a:t>«Fraţii mei, ce-i foloseşte cuiva să spună că are credinţă, dacă n-are fapte? Poate oare credinţa aceasta să-l mântuiască? Dacă un frate sau o soră sunt goi şi lipsiţi de hrana de toate zilele, şi unul dintre voi le zice: „Duceţi-vă în pace, încălziţi-vă şi săturaţi-vă!”, fără să le dea cele trebuincioase trupului, la ce i-ar folosi? Tot aşa şi credinţa: dacă n-are fapte, este moartă în ea însăşi.» </a:t>
            </a:r>
            <a:r>
              <a:rPr lang="ro-RO" sz="1100" b="1">
                <a:solidFill>
                  <a:srgbClr val="CCC1DA"/>
                </a:solidFill>
                <a:effectLst>
                  <a:outerShdw blurRad="38100" dist="38100" dir="2700000" algn="tl">
                    <a:srgbClr val="C0C0C0"/>
                  </a:outerShdw>
                </a:effectLst>
                <a:latin typeface="Comic Sans MS" pitchFamily="66" charset="0"/>
              </a:rPr>
              <a:t>(Iacov 2:14-17)</a:t>
            </a:r>
            <a:endParaRPr lang="ro-RO" b="1">
              <a:solidFill>
                <a:srgbClr val="CCC1DA"/>
              </a:solidFill>
              <a:effectLst>
                <a:outerShdw blurRad="38100" dist="38100" dir="2700000" algn="tl">
                  <a:srgbClr val="C0C0C0"/>
                </a:outerShdw>
              </a:effectLst>
              <a:latin typeface="Comic Sans MS" pitchFamily="66" charset="0"/>
            </a:endParaRPr>
          </a:p>
        </p:txBody>
      </p:sp>
      <p:sp>
        <p:nvSpPr>
          <p:cNvPr id="3" name="2 Rectángulo"/>
          <p:cNvSpPr/>
          <p:nvPr/>
        </p:nvSpPr>
        <p:spPr>
          <a:xfrm>
            <a:off x="539552" y="67271"/>
            <a:ext cx="7992888" cy="769441"/>
          </a:xfrm>
          <a:prstGeom prst="rect">
            <a:avLst/>
          </a:prstGeom>
        </p:spPr>
        <p:txBody>
          <a:bodyPr>
            <a:spAutoFit/>
            <a:scene3d>
              <a:camera prst="orthographicFront">
                <a:rot lat="0" lon="0" rev="0"/>
              </a:camera>
              <a:lightRig rig="brightRoom" dir="t"/>
            </a:scene3d>
            <a:sp3d prstMaterial="softEdge">
              <a:bevelT w="29210" h="16510"/>
              <a:contourClr>
                <a:schemeClr val="accent4">
                  <a:alpha val="95000"/>
                </a:schemeClr>
              </a:contourClr>
            </a:sp3d>
          </a:bodyPr>
          <a:lstStyle/>
          <a:p>
            <a:pPr algn="ctr" fontAlgn="auto">
              <a:spcBef>
                <a:spcPts val="0"/>
              </a:spcBef>
              <a:spcAft>
                <a:spcPts val="0"/>
              </a:spcAft>
              <a:defRPr/>
            </a:pPr>
            <a:r>
              <a:rPr lang="ro-RO" sz="4400" b="1" spc="3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cs typeface="+mn-cs"/>
              </a:rPr>
              <a:t>CREDINȚA ÎN ACȚIUNE</a:t>
            </a:r>
            <a:endParaRPr lang="es-ES" sz="4400" b="1" spc="3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cs typeface="+mn-cs"/>
            </a:endParaRPr>
          </a:p>
        </p:txBody>
      </p:sp>
      <p:sp>
        <p:nvSpPr>
          <p:cNvPr id="4" name="3 CuadroTexto"/>
          <p:cNvSpPr txBox="1"/>
          <p:nvPr/>
        </p:nvSpPr>
        <p:spPr>
          <a:xfrm>
            <a:off x="179388" y="2379663"/>
            <a:ext cx="5616575" cy="4054475"/>
          </a:xfrm>
          <a:prstGeom prst="rect">
            <a:avLst/>
          </a:prstGeom>
          <a:noFill/>
        </p:spPr>
        <p:txBody>
          <a:bodyPr>
            <a:spAutoFit/>
          </a:bodyPr>
          <a:lstStyle/>
          <a:p>
            <a:pPr>
              <a:spcBef>
                <a:spcPts val="600"/>
              </a:spcBef>
              <a:defRPr/>
            </a:pPr>
            <a:r>
              <a:rPr lang="ro-RO" sz="2000" b="1">
                <a:solidFill>
                  <a:schemeClr val="bg1"/>
                </a:solidFill>
                <a:effectLst>
                  <a:outerShdw blurRad="38100" dist="38100" dir="2700000" algn="tl">
                    <a:srgbClr val="C0C0C0"/>
                  </a:outerShdw>
                </a:effectLst>
                <a:latin typeface="Calibri" pitchFamily="34" charset="0"/>
              </a:rPr>
              <a:t>Există o credință care mântuiește și una care nu mântuiește? </a:t>
            </a:r>
          </a:p>
          <a:p>
            <a:pPr>
              <a:spcBef>
                <a:spcPts val="600"/>
              </a:spcBef>
              <a:defRPr/>
            </a:pPr>
            <a:r>
              <a:rPr lang="ro-RO" sz="2000" b="1">
                <a:solidFill>
                  <a:schemeClr val="bg1"/>
                </a:solidFill>
                <a:effectLst>
                  <a:outerShdw blurRad="38100" dist="38100" dir="2700000" algn="tl">
                    <a:srgbClr val="C0C0C0"/>
                  </a:outerShdw>
                </a:effectLst>
                <a:latin typeface="Calibri" pitchFamily="34" charset="0"/>
              </a:rPr>
              <a:t>Credința care mântuiește este o credință vie. Credința, dacă este moartă, nu poate mântui. </a:t>
            </a:r>
          </a:p>
          <a:p>
            <a:pPr>
              <a:spcBef>
                <a:spcPts val="600"/>
              </a:spcBef>
              <a:defRPr/>
            </a:pPr>
            <a:r>
              <a:rPr lang="ro-RO" sz="2000" b="1">
                <a:solidFill>
                  <a:schemeClr val="bg1"/>
                </a:solidFill>
                <a:effectLst>
                  <a:outerShdw blurRad="38100" dist="38100" dir="2700000" algn="tl">
                    <a:srgbClr val="C0C0C0"/>
                  </a:outerShdw>
                </a:effectLst>
                <a:latin typeface="Calibri" pitchFamily="34" charset="0"/>
              </a:rPr>
              <a:t>Cum pot ști dacă credința mea este vie sau moartă?</a:t>
            </a:r>
          </a:p>
          <a:p>
            <a:pPr>
              <a:spcBef>
                <a:spcPts val="600"/>
              </a:spcBef>
              <a:defRPr/>
            </a:pPr>
            <a:r>
              <a:rPr lang="ro-RO" sz="2000" b="1">
                <a:solidFill>
                  <a:schemeClr val="bg1"/>
                </a:solidFill>
                <a:effectLst>
                  <a:outerShdw blurRad="38100" dist="38100" dir="2700000" algn="tl">
                    <a:srgbClr val="C0C0C0"/>
                  </a:outerShdw>
                </a:effectLst>
                <a:latin typeface="Calibri" pitchFamily="34" charset="0"/>
              </a:rPr>
              <a:t>După Iacov, prin modul în care relaționez cu ceilalți.</a:t>
            </a:r>
          </a:p>
          <a:p>
            <a:pPr>
              <a:spcBef>
                <a:spcPts val="600"/>
              </a:spcBef>
              <a:defRPr/>
            </a:pPr>
            <a:r>
              <a:rPr lang="ro-RO" sz="2000" b="1">
                <a:solidFill>
                  <a:schemeClr val="bg1"/>
                </a:solidFill>
                <a:effectLst>
                  <a:outerShdw blurRad="38100" dist="38100" dir="2700000" algn="tl">
                    <a:srgbClr val="C0C0C0"/>
                  </a:outerShdw>
                </a:effectLst>
                <a:latin typeface="Calibri" pitchFamily="34" charset="0"/>
              </a:rPr>
              <a:t>Când ne recunoaștem o nevoie, dar nu facem nimic cu privire la ea, pierdem oportunitatea de a ne exercita credința. Credința se slăbește și moare puțin. De aceea, credința fără fapte moare.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1000"/>
                                        <p:tgtEl>
                                          <p:spTgt spid="4">
                                            <p:txEl>
                                              <p:pRg st="0" end="0"/>
                                            </p:txEl>
                                          </p:spTgt>
                                        </p:tgtEl>
                                      </p:cBhvr>
                                    </p:animEffect>
                                    <p:anim calcmode="lin" valueType="num">
                                      <p:cBhvr>
                                        <p:cTn id="2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Effect transition="in" filter="fade">
                                      <p:cBhvr>
                                        <p:cTn id="31" dur="1000"/>
                                        <p:tgtEl>
                                          <p:spTgt spid="4">
                                            <p:txEl>
                                              <p:pRg st="1" end="1"/>
                                            </p:txEl>
                                          </p:spTgt>
                                        </p:tgtEl>
                                      </p:cBhvr>
                                    </p:animEffect>
                                    <p:anim calcmode="lin" valueType="num">
                                      <p:cBhvr>
                                        <p:cTn id="3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Effect transition="in" filter="fade">
                                      <p:cBhvr>
                                        <p:cTn id="39" dur="1000"/>
                                        <p:tgtEl>
                                          <p:spTgt spid="4">
                                            <p:txEl>
                                              <p:pRg st="2" end="2"/>
                                            </p:txEl>
                                          </p:spTgt>
                                        </p:tgtEl>
                                      </p:cBhvr>
                                    </p:animEffect>
                                    <p:anim calcmode="lin" valueType="num">
                                      <p:cBhvr>
                                        <p:cTn id="4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Effect transition="in" filter="fade">
                                      <p:cBhvr>
                                        <p:cTn id="47" dur="1000"/>
                                        <p:tgtEl>
                                          <p:spTgt spid="4">
                                            <p:txEl>
                                              <p:pRg st="3" end="3"/>
                                            </p:txEl>
                                          </p:spTgt>
                                        </p:tgtEl>
                                      </p:cBhvr>
                                    </p:animEffect>
                                    <p:anim calcmode="lin" valueType="num">
                                      <p:cBhvr>
                                        <p:cTn id="4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4">
                                            <p:txEl>
                                              <p:pRg st="4" end="4"/>
                                            </p:txEl>
                                          </p:spTgt>
                                        </p:tgtEl>
                                        <p:attrNameLst>
                                          <p:attrName>style.visibility</p:attrName>
                                        </p:attrNameLst>
                                      </p:cBhvr>
                                      <p:to>
                                        <p:strVal val="visible"/>
                                      </p:to>
                                    </p:set>
                                    <p:animEffect transition="in" filter="fade">
                                      <p:cBhvr>
                                        <p:cTn id="55" dur="1000"/>
                                        <p:tgtEl>
                                          <p:spTgt spid="4">
                                            <p:txEl>
                                              <p:pRg st="4" end="4"/>
                                            </p:txEl>
                                          </p:spTgt>
                                        </p:tgtEl>
                                      </p:cBhvr>
                                    </p:animEffect>
                                    <p:anim calcmode="lin" valueType="num">
                                      <p:cBhvr>
                                        <p:cTn id="5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4">
                                            <p:txEl>
                                              <p:pRg st="4" end="4"/>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4">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026" name="Picture 2" descr="R:\Dibujos\Elias\Hecho\ViudaDeSarepta\ViudaDeSarepta (2).jpg"/>
          <p:cNvPicPr>
            <a:picLocks noChangeAspect="1" noChangeArrowheads="1"/>
          </p:cNvPicPr>
          <p:nvPr/>
        </p:nvPicPr>
        <p:blipFill>
          <a:blip r:embed="rId3" cstate="print">
            <a:extLst>
              <a:ext uri="{28A0092B-C50C-407E-A947-70E740481C1C}"/>
            </a:extLst>
          </a:blip>
          <a:srcRect/>
          <a:stretch>
            <a:fillRect/>
          </a:stretch>
        </p:blipFill>
        <p:spPr bwMode="auto">
          <a:xfrm>
            <a:off x="179512" y="1340768"/>
            <a:ext cx="1748181" cy="2331637"/>
          </a:xfrm>
          <a:prstGeom prst="roundRect">
            <a:avLst>
              <a:gd name="adj" fmla="val 4167"/>
            </a:avLst>
          </a:prstGeom>
          <a:solidFill>
            <a:srgbClr val="FFFFFF"/>
          </a:solidFill>
          <a:ln w="76200" cap="sq">
            <a:solidFill>
              <a:srgbClr val="482304"/>
            </a:solidFill>
            <a:miter lim="800000"/>
          </a:ln>
          <a:effectLst>
            <a:reflection blurRad="12700" stA="28000" endPos="11000" dist="5000" dir="5400000" sy="-100000" algn="bl" rotWithShape="0"/>
          </a:effectLst>
          <a:scene3d>
            <a:camera prst="orthographicFront"/>
            <a:lightRig rig="threePt" dir="t">
              <a:rot lat="0" lon="0" rev="2700000"/>
            </a:lightRig>
          </a:scene3d>
          <a:sp3d>
            <a:bevelT h="38100"/>
            <a:contourClr>
              <a:srgbClr val="C0C0C0"/>
            </a:contourClr>
          </a:sp3d>
          <a:extLst/>
        </p:spPr>
      </p:pic>
      <p:pic>
        <p:nvPicPr>
          <p:cNvPr id="1027" name="Picture 3" descr="R:\Dibujos\Eliseo\Hecho\AceiteViuda\AceiteViuda (2).jpg"/>
          <p:cNvPicPr>
            <a:picLocks noChangeAspect="1" noChangeArrowheads="1"/>
          </p:cNvPicPr>
          <p:nvPr/>
        </p:nvPicPr>
        <p:blipFill>
          <a:blip r:embed="rId4">
            <a:extLst>
              <a:ext uri="{28A0092B-C50C-407E-A947-70E740481C1C}"/>
            </a:extLst>
          </a:blip>
          <a:srcRect/>
          <a:stretch>
            <a:fillRect/>
          </a:stretch>
        </p:blipFill>
        <p:spPr bwMode="auto">
          <a:xfrm>
            <a:off x="2051720" y="1343603"/>
            <a:ext cx="1921670" cy="2328802"/>
          </a:xfrm>
          <a:prstGeom prst="roundRect">
            <a:avLst>
              <a:gd name="adj" fmla="val 4167"/>
            </a:avLst>
          </a:prstGeom>
          <a:solidFill>
            <a:srgbClr val="FFFFFF"/>
          </a:solidFill>
          <a:ln w="76200" cap="sq">
            <a:solidFill>
              <a:srgbClr val="482304"/>
            </a:solidFill>
            <a:miter lim="800000"/>
          </a:ln>
          <a:effectLst>
            <a:reflection blurRad="12700" stA="28000" endPos="11000" dist="5000" dir="5400000" sy="-100000" algn="bl" rotWithShape="0"/>
          </a:effectLst>
          <a:scene3d>
            <a:camera prst="orthographicFront"/>
            <a:lightRig rig="threePt" dir="t">
              <a:rot lat="0" lon="0" rev="2700000"/>
            </a:lightRig>
          </a:scene3d>
          <a:sp3d>
            <a:bevelT h="38100"/>
            <a:contourClr>
              <a:srgbClr val="C0C0C0"/>
            </a:contourClr>
          </a:sp3d>
          <a:extLst/>
        </p:spPr>
      </p:pic>
      <p:pic>
        <p:nvPicPr>
          <p:cNvPr id="1028" name="Picture 4" descr="R:\Dibujos\Gedeon\Hecho\ContraLosMadianitaas\ContraLosMadianitas (5).jpg"/>
          <p:cNvPicPr>
            <a:picLocks noChangeAspect="1" noChangeArrowheads="1"/>
          </p:cNvPicPr>
          <p:nvPr/>
        </p:nvPicPr>
        <p:blipFill>
          <a:blip r:embed="rId5" cstate="print">
            <a:extLst>
              <a:ext uri="{28A0092B-C50C-407E-A947-70E740481C1C}"/>
            </a:extLst>
          </a:blip>
          <a:srcRect/>
          <a:stretch>
            <a:fillRect/>
          </a:stretch>
        </p:blipFill>
        <p:spPr bwMode="auto">
          <a:xfrm>
            <a:off x="5242618" y="4005064"/>
            <a:ext cx="1741427" cy="2322629"/>
          </a:xfrm>
          <a:prstGeom prst="roundRect">
            <a:avLst>
              <a:gd name="adj" fmla="val 4167"/>
            </a:avLst>
          </a:prstGeom>
          <a:solidFill>
            <a:srgbClr val="FFFFFF"/>
          </a:solidFill>
          <a:ln w="76200" cap="sq">
            <a:solidFill>
              <a:srgbClr val="482304"/>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pic>
        <p:nvPicPr>
          <p:cNvPr id="1029" name="Picture 5" descr="R:\Dibujos\Josue\Hecho\Jerico\Jerico (9).jpg"/>
          <p:cNvPicPr>
            <a:picLocks noChangeAspect="1" noChangeArrowheads="1"/>
          </p:cNvPicPr>
          <p:nvPr/>
        </p:nvPicPr>
        <p:blipFill>
          <a:blip r:embed="rId6" cstate="print">
            <a:extLst>
              <a:ext uri="{28A0092B-C50C-407E-A947-70E740481C1C}"/>
            </a:extLst>
          </a:blip>
          <a:srcRect/>
          <a:stretch>
            <a:fillRect/>
          </a:stretch>
        </p:blipFill>
        <p:spPr bwMode="auto">
          <a:xfrm>
            <a:off x="7114826" y="4005064"/>
            <a:ext cx="1921670" cy="2322629"/>
          </a:xfrm>
          <a:prstGeom prst="roundRect">
            <a:avLst>
              <a:gd name="adj" fmla="val 4167"/>
            </a:avLst>
          </a:prstGeom>
          <a:solidFill>
            <a:srgbClr val="FFFFFF"/>
          </a:solidFill>
          <a:ln w="76200" cap="sq">
            <a:solidFill>
              <a:srgbClr val="482304"/>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2" name="1 Rectángulo"/>
          <p:cNvSpPr>
            <a:spLocks noChangeArrowheads="1"/>
          </p:cNvSpPr>
          <p:nvPr/>
        </p:nvSpPr>
        <p:spPr bwMode="auto">
          <a:xfrm>
            <a:off x="111125" y="620713"/>
            <a:ext cx="8782050" cy="641350"/>
          </a:xfrm>
          <a:prstGeom prst="rect">
            <a:avLst/>
          </a:prstGeom>
          <a:noFill/>
          <a:ln w="9525">
            <a:noFill/>
            <a:miter lim="800000"/>
            <a:headEnd/>
            <a:tailEnd/>
          </a:ln>
        </p:spPr>
        <p:txBody>
          <a:bodyPr>
            <a:spAutoFit/>
          </a:bodyPr>
          <a:lstStyle/>
          <a:p>
            <a:r>
              <a:rPr lang="ro-RO" b="1">
                <a:solidFill>
                  <a:srgbClr val="673105"/>
                </a:solidFill>
                <a:latin typeface="Comic Sans MS" pitchFamily="66" charset="0"/>
              </a:rPr>
              <a:t>«Dar va zice cineva: „Tu ai credinţa, şi eu am faptele. Arată-mi credinţa ta fără fapte, şi eu îţi voi arăta credinţa mea din faptele mele.”» </a:t>
            </a:r>
            <a:r>
              <a:rPr lang="ro-RO" sz="1100" b="1">
                <a:solidFill>
                  <a:srgbClr val="673105"/>
                </a:solidFill>
                <a:latin typeface="Comic Sans MS" pitchFamily="66" charset="0"/>
              </a:rPr>
              <a:t>(Iacov 2:18)</a:t>
            </a:r>
            <a:endParaRPr lang="ro-RO" b="1">
              <a:solidFill>
                <a:srgbClr val="673105"/>
              </a:solidFill>
              <a:latin typeface="Comic Sans MS" pitchFamily="66" charset="0"/>
            </a:endParaRPr>
          </a:p>
        </p:txBody>
      </p:sp>
      <p:sp>
        <p:nvSpPr>
          <p:cNvPr id="3" name="2 Rectángulo"/>
          <p:cNvSpPr/>
          <p:nvPr/>
        </p:nvSpPr>
        <p:spPr>
          <a:xfrm>
            <a:off x="0" y="14053"/>
            <a:ext cx="9144000" cy="707886"/>
          </a:xfrm>
          <a:prstGeom prst="rect">
            <a:avLst/>
          </a:prstGeom>
        </p:spPr>
        <p:txBody>
          <a:bodyPr>
            <a:spAutoFit/>
            <a:scene3d>
              <a:camera prst="orthographicFront"/>
              <a:lightRig rig="morning" dir="tl">
                <a:rot lat="0" lon="0" rev="6000000"/>
              </a:lightRig>
            </a:scene3d>
            <a:sp3d contourW="25400">
              <a:bevelT w="25400" h="25400"/>
              <a:contourClr>
                <a:srgbClr val="673105"/>
              </a:contourClr>
            </a:sp3d>
          </a:bodyPr>
          <a:lstStyle/>
          <a:p>
            <a:pPr algn="ctr" fontAlgn="auto">
              <a:spcBef>
                <a:spcPts val="0"/>
              </a:spcBef>
              <a:spcAft>
                <a:spcPts val="0"/>
              </a:spcAft>
              <a:defRPr/>
            </a:pPr>
            <a:r>
              <a:rPr lang="ro-RO" sz="4000" b="1" dirty="0">
                <a:ln w="11430"/>
                <a:gradFill>
                  <a:gsLst>
                    <a:gs pos="0">
                      <a:srgbClr val="D3772B"/>
                    </a:gs>
                    <a:gs pos="25000">
                      <a:srgbClr val="D57C33"/>
                    </a:gs>
                    <a:gs pos="50000">
                      <a:srgbClr val="A65E22"/>
                    </a:gs>
                    <a:gs pos="75000">
                      <a:srgbClr val="D3772B"/>
                    </a:gs>
                    <a:gs pos="100000">
                      <a:srgbClr val="D47A30"/>
                    </a:gs>
                  </a:gsLst>
                  <a:lin ang="5400000"/>
                </a:gradFill>
                <a:effectLst>
                  <a:outerShdw blurRad="80000" dist="40000" dir="5040000" algn="tl">
                    <a:srgbClr val="000000">
                      <a:alpha val="30000"/>
                    </a:srgbClr>
                  </a:outerShdw>
                </a:effectLst>
                <a:latin typeface="+mn-lt"/>
                <a:cs typeface="+mn-cs"/>
              </a:rPr>
              <a:t>DOVADA CREDINȚEI</a:t>
            </a:r>
            <a:endParaRPr lang="es-ES" sz="4000" b="1" dirty="0">
              <a:ln w="11430"/>
              <a:gradFill>
                <a:gsLst>
                  <a:gs pos="0">
                    <a:srgbClr val="D3772B"/>
                  </a:gs>
                  <a:gs pos="25000">
                    <a:srgbClr val="D57C33"/>
                  </a:gs>
                  <a:gs pos="50000">
                    <a:srgbClr val="A65E22"/>
                  </a:gs>
                  <a:gs pos="75000">
                    <a:srgbClr val="D3772B"/>
                  </a:gs>
                  <a:gs pos="100000">
                    <a:srgbClr val="D47A30"/>
                  </a:gs>
                </a:gsLst>
                <a:lin ang="5400000"/>
              </a:gradFill>
              <a:effectLst>
                <a:outerShdw blurRad="80000" dist="40000" dir="5040000" algn="tl">
                  <a:srgbClr val="000000">
                    <a:alpha val="30000"/>
                  </a:srgbClr>
                </a:outerShdw>
              </a:effectLst>
              <a:latin typeface="+mn-lt"/>
              <a:cs typeface="+mn-cs"/>
            </a:endParaRPr>
          </a:p>
        </p:txBody>
      </p:sp>
      <p:sp>
        <p:nvSpPr>
          <p:cNvPr id="4" name="3 Rectángulo"/>
          <p:cNvSpPr>
            <a:spLocks noChangeArrowheads="1"/>
          </p:cNvSpPr>
          <p:nvPr/>
        </p:nvSpPr>
        <p:spPr bwMode="auto">
          <a:xfrm>
            <a:off x="4067175" y="1268413"/>
            <a:ext cx="5041900" cy="2606675"/>
          </a:xfrm>
          <a:prstGeom prst="rect">
            <a:avLst/>
          </a:prstGeom>
          <a:noFill/>
          <a:ln w="9525">
            <a:noFill/>
            <a:miter lim="800000"/>
            <a:headEnd/>
            <a:tailEnd/>
          </a:ln>
        </p:spPr>
        <p:txBody>
          <a:bodyPr>
            <a:spAutoFit/>
          </a:bodyPr>
          <a:lstStyle/>
          <a:p>
            <a:pPr>
              <a:spcBef>
                <a:spcPts val="600"/>
              </a:spcBef>
            </a:pPr>
            <a:r>
              <a:rPr lang="ro-RO" sz="2000" b="1">
                <a:latin typeface="Calibri" pitchFamily="34" charset="0"/>
              </a:rPr>
              <a:t>Credința autentică se vede în acțiuni dezinteresate, «pe care le-a pregătit Dumnezeu mai dinainte, ca să umblăm în ele.» (Efeseni 2:10).</a:t>
            </a:r>
          </a:p>
          <a:p>
            <a:pPr>
              <a:spcBef>
                <a:spcPts val="600"/>
              </a:spcBef>
            </a:pPr>
            <a:r>
              <a:rPr lang="ro-RO" sz="2000" b="1">
                <a:latin typeface="Calibri" pitchFamily="34" charset="0"/>
              </a:rPr>
              <a:t>Pavel, după ce ne-a asigurat că Dumnezeu «</a:t>
            </a:r>
            <a:r>
              <a:rPr lang="ro-RO" sz="2000" b="1" i="1" u="sng">
                <a:latin typeface="Calibri" pitchFamily="34" charset="0"/>
              </a:rPr>
              <a:t>ne-a mântuit, nu pentru faptele făcute de noi</a:t>
            </a:r>
            <a:r>
              <a:rPr lang="ro-RO" sz="2000" b="1">
                <a:latin typeface="Calibri" pitchFamily="34" charset="0"/>
              </a:rPr>
              <a:t> în neprihănire, ci pentru îndurarea Lui» (Tit 3:5), ne încurajează în felul următor:</a:t>
            </a:r>
          </a:p>
        </p:txBody>
      </p:sp>
      <p:sp>
        <p:nvSpPr>
          <p:cNvPr id="6" name="5 Rectángulo"/>
          <p:cNvSpPr>
            <a:spLocks noChangeArrowheads="1"/>
          </p:cNvSpPr>
          <p:nvPr/>
        </p:nvSpPr>
        <p:spPr bwMode="auto">
          <a:xfrm>
            <a:off x="111125" y="3967163"/>
            <a:ext cx="4892675" cy="1465262"/>
          </a:xfrm>
          <a:prstGeom prst="rect">
            <a:avLst/>
          </a:prstGeom>
          <a:noFill/>
          <a:ln w="9525">
            <a:noFill/>
            <a:miter lim="800000"/>
            <a:headEnd/>
            <a:tailEnd/>
          </a:ln>
        </p:spPr>
        <p:txBody>
          <a:bodyPr>
            <a:spAutoFit/>
          </a:bodyPr>
          <a:lstStyle/>
          <a:p>
            <a:r>
              <a:rPr lang="ro-RO" b="1">
                <a:solidFill>
                  <a:srgbClr val="482304"/>
                </a:solidFill>
                <a:latin typeface="Comic Sans MS" pitchFamily="66" charset="0"/>
              </a:rPr>
              <a:t>«Adevărat este cuvântul acesta şi vreau să spui apăsat aceste lucruri, pentru ca cei ce au crezut în Dumnezeu </a:t>
            </a:r>
            <a:r>
              <a:rPr lang="ro-RO" b="1" i="1" u="sng">
                <a:solidFill>
                  <a:srgbClr val="482304"/>
                </a:solidFill>
                <a:latin typeface="Comic Sans MS" pitchFamily="66" charset="0"/>
              </a:rPr>
              <a:t>să caute să fie cei dintâi în fapte bune</a:t>
            </a:r>
            <a:r>
              <a:rPr lang="ro-RO" b="1">
                <a:solidFill>
                  <a:srgbClr val="482304"/>
                </a:solidFill>
                <a:latin typeface="Comic Sans MS" pitchFamily="66" charset="0"/>
              </a:rPr>
              <a:t>. Iată ce este bine şi de folos pentru oameni!» </a:t>
            </a:r>
            <a:r>
              <a:rPr lang="ro-RO" sz="1100" b="1">
                <a:solidFill>
                  <a:srgbClr val="482304"/>
                </a:solidFill>
                <a:latin typeface="Comic Sans MS" pitchFamily="66" charset="0"/>
              </a:rPr>
              <a:t>(Tit 3:8)</a:t>
            </a:r>
            <a:endParaRPr lang="ro-RO" b="1">
              <a:solidFill>
                <a:srgbClr val="482304"/>
              </a:solidFill>
              <a:latin typeface="Comic Sans MS" pitchFamily="66" charset="0"/>
            </a:endParaRPr>
          </a:p>
        </p:txBody>
      </p:sp>
      <p:sp>
        <p:nvSpPr>
          <p:cNvPr id="7" name="6 CuadroTexto"/>
          <p:cNvSpPr txBox="1">
            <a:spLocks noChangeArrowheads="1"/>
          </p:cNvSpPr>
          <p:nvPr/>
        </p:nvSpPr>
        <p:spPr bwMode="auto">
          <a:xfrm>
            <a:off x="107950" y="5449888"/>
            <a:ext cx="5111750" cy="1311275"/>
          </a:xfrm>
          <a:prstGeom prst="rect">
            <a:avLst/>
          </a:prstGeom>
          <a:noFill/>
          <a:ln w="9525">
            <a:noFill/>
            <a:miter lim="800000"/>
            <a:headEnd/>
            <a:tailEnd/>
          </a:ln>
        </p:spPr>
        <p:txBody>
          <a:bodyPr>
            <a:spAutoFit/>
          </a:bodyPr>
          <a:lstStyle/>
          <a:p>
            <a:r>
              <a:rPr lang="ro-RO" sz="2000" b="1">
                <a:latin typeface="Calibri" pitchFamily="34" charset="0"/>
              </a:rPr>
              <a:t>Atât Iacov, cât și Pavel, sunt de acord că faptele și credința nu pot fi separate. Dar, contrar credinței, faptele nu ne pot mântui cu nici un chip.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fade">
                                      <p:cBhvr>
                                        <p:cTn id="27" dur="1000"/>
                                        <p:tgtEl>
                                          <p:spTgt spid="1026"/>
                                        </p:tgtEl>
                                      </p:cBhvr>
                                    </p:animEffect>
                                    <p:anim calcmode="lin" valueType="num">
                                      <p:cBhvr>
                                        <p:cTn id="28" dur="1000" fill="hold"/>
                                        <p:tgtEl>
                                          <p:spTgt spid="1026"/>
                                        </p:tgtEl>
                                        <p:attrNameLst>
                                          <p:attrName>ppt_x</p:attrName>
                                        </p:attrNameLst>
                                      </p:cBhvr>
                                      <p:tavLst>
                                        <p:tav tm="0">
                                          <p:val>
                                            <p:strVal val="#ppt_x"/>
                                          </p:val>
                                        </p:tav>
                                        <p:tav tm="100000">
                                          <p:val>
                                            <p:strVal val="#ppt_x"/>
                                          </p:val>
                                        </p:tav>
                                      </p:tavLst>
                                    </p:anim>
                                    <p:anim calcmode="lin" valueType="num">
                                      <p:cBhvr>
                                        <p:cTn id="29" dur="900" decel="100000" fill="hold"/>
                                        <p:tgtEl>
                                          <p:spTgt spid="1026"/>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6"/>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1027"/>
                                        </p:tgtEl>
                                        <p:attrNameLst>
                                          <p:attrName>style.visibility</p:attrName>
                                        </p:attrNameLst>
                                      </p:cBhvr>
                                      <p:to>
                                        <p:strVal val="visible"/>
                                      </p:to>
                                    </p:set>
                                    <p:animEffect transition="in" filter="fade">
                                      <p:cBhvr>
                                        <p:cTn id="33" dur="1000"/>
                                        <p:tgtEl>
                                          <p:spTgt spid="1027"/>
                                        </p:tgtEl>
                                      </p:cBhvr>
                                    </p:animEffect>
                                    <p:anim calcmode="lin" valueType="num">
                                      <p:cBhvr>
                                        <p:cTn id="34" dur="1000" fill="hold"/>
                                        <p:tgtEl>
                                          <p:spTgt spid="1027"/>
                                        </p:tgtEl>
                                        <p:attrNameLst>
                                          <p:attrName>ppt_x</p:attrName>
                                        </p:attrNameLst>
                                      </p:cBhvr>
                                      <p:tavLst>
                                        <p:tav tm="0">
                                          <p:val>
                                            <p:strVal val="#ppt_x"/>
                                          </p:val>
                                        </p:tav>
                                        <p:tav tm="100000">
                                          <p:val>
                                            <p:strVal val="#ppt_x"/>
                                          </p:val>
                                        </p:tav>
                                      </p:tavLst>
                                    </p:anim>
                                    <p:anim calcmode="lin" valueType="num">
                                      <p:cBhvr>
                                        <p:cTn id="35" dur="900" decel="100000" fill="hold"/>
                                        <p:tgtEl>
                                          <p:spTgt spid="1027"/>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027"/>
                                        </p:tgtEl>
                                        <p:attrNameLst>
                                          <p:attrName>ppt_y</p:attrName>
                                        </p:attrNameLst>
                                      </p:cBhvr>
                                      <p:tavLst>
                                        <p:tav tm="0">
                                          <p:val>
                                            <p:strVal val="#ppt_y-.03"/>
                                          </p:val>
                                        </p:tav>
                                        <p:tav tm="100000">
                                          <p:val>
                                            <p:strVal val="#ppt_y"/>
                                          </p:val>
                                        </p:tav>
                                      </p:tavLst>
                                    </p:anim>
                                  </p:childTnLst>
                                </p:cTn>
                              </p:par>
                              <p:par>
                                <p:cTn id="37" presetID="37" presetClass="entr" presetSubtype="0" fill="hold" nodeType="withEffect">
                                  <p:stCondLst>
                                    <p:cond delay="0"/>
                                  </p:stCondLst>
                                  <p:childTnLst>
                                    <p:set>
                                      <p:cBhvr>
                                        <p:cTn id="38" dur="1" fill="hold">
                                          <p:stCondLst>
                                            <p:cond delay="0"/>
                                          </p:stCondLst>
                                        </p:cTn>
                                        <p:tgtEl>
                                          <p:spTgt spid="1028"/>
                                        </p:tgtEl>
                                        <p:attrNameLst>
                                          <p:attrName>style.visibility</p:attrName>
                                        </p:attrNameLst>
                                      </p:cBhvr>
                                      <p:to>
                                        <p:strVal val="visible"/>
                                      </p:to>
                                    </p:set>
                                    <p:animEffect transition="in" filter="fade">
                                      <p:cBhvr>
                                        <p:cTn id="39" dur="1000"/>
                                        <p:tgtEl>
                                          <p:spTgt spid="1028"/>
                                        </p:tgtEl>
                                      </p:cBhvr>
                                    </p:animEffect>
                                    <p:anim calcmode="lin" valueType="num">
                                      <p:cBhvr>
                                        <p:cTn id="40" dur="1000" fill="hold"/>
                                        <p:tgtEl>
                                          <p:spTgt spid="1028"/>
                                        </p:tgtEl>
                                        <p:attrNameLst>
                                          <p:attrName>ppt_x</p:attrName>
                                        </p:attrNameLst>
                                      </p:cBhvr>
                                      <p:tavLst>
                                        <p:tav tm="0">
                                          <p:val>
                                            <p:strVal val="#ppt_x"/>
                                          </p:val>
                                        </p:tav>
                                        <p:tav tm="100000">
                                          <p:val>
                                            <p:strVal val="#ppt_x"/>
                                          </p:val>
                                        </p:tav>
                                      </p:tavLst>
                                    </p:anim>
                                    <p:anim calcmode="lin" valueType="num">
                                      <p:cBhvr>
                                        <p:cTn id="41" dur="900" decel="100000" fill="hold"/>
                                        <p:tgtEl>
                                          <p:spTgt spid="1028"/>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028"/>
                                        </p:tgtEl>
                                        <p:attrNameLst>
                                          <p:attrName>ppt_y</p:attrName>
                                        </p:attrNameLst>
                                      </p:cBhvr>
                                      <p:tavLst>
                                        <p:tav tm="0">
                                          <p:val>
                                            <p:strVal val="#ppt_y-.03"/>
                                          </p:val>
                                        </p:tav>
                                        <p:tav tm="100000">
                                          <p:val>
                                            <p:strVal val="#ppt_y"/>
                                          </p:val>
                                        </p:tav>
                                      </p:tavLst>
                                    </p:anim>
                                  </p:childTnLst>
                                </p:cTn>
                              </p:par>
                              <p:par>
                                <p:cTn id="43" presetID="37" presetClass="entr" presetSubtype="0" fill="hold" nodeType="withEffect">
                                  <p:stCondLst>
                                    <p:cond delay="0"/>
                                  </p:stCondLst>
                                  <p:childTnLst>
                                    <p:set>
                                      <p:cBhvr>
                                        <p:cTn id="44" dur="1" fill="hold">
                                          <p:stCondLst>
                                            <p:cond delay="0"/>
                                          </p:stCondLst>
                                        </p:cTn>
                                        <p:tgtEl>
                                          <p:spTgt spid="1029"/>
                                        </p:tgtEl>
                                        <p:attrNameLst>
                                          <p:attrName>style.visibility</p:attrName>
                                        </p:attrNameLst>
                                      </p:cBhvr>
                                      <p:to>
                                        <p:strVal val="visible"/>
                                      </p:to>
                                    </p:set>
                                    <p:animEffect transition="in" filter="fade">
                                      <p:cBhvr>
                                        <p:cTn id="45" dur="1000"/>
                                        <p:tgtEl>
                                          <p:spTgt spid="1029"/>
                                        </p:tgtEl>
                                      </p:cBhvr>
                                    </p:animEffect>
                                    <p:anim calcmode="lin" valueType="num">
                                      <p:cBhvr>
                                        <p:cTn id="46" dur="1000" fill="hold"/>
                                        <p:tgtEl>
                                          <p:spTgt spid="1029"/>
                                        </p:tgtEl>
                                        <p:attrNameLst>
                                          <p:attrName>ppt_x</p:attrName>
                                        </p:attrNameLst>
                                      </p:cBhvr>
                                      <p:tavLst>
                                        <p:tav tm="0">
                                          <p:val>
                                            <p:strVal val="#ppt_x"/>
                                          </p:val>
                                        </p:tav>
                                        <p:tav tm="100000">
                                          <p:val>
                                            <p:strVal val="#ppt_x"/>
                                          </p:val>
                                        </p:tav>
                                      </p:tavLst>
                                    </p:anim>
                                    <p:anim calcmode="lin" valueType="num">
                                      <p:cBhvr>
                                        <p:cTn id="47" dur="900" decel="100000" fill="hold"/>
                                        <p:tgtEl>
                                          <p:spTgt spid="102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29"/>
                                        </p:tgtEl>
                                        <p:attrNameLst>
                                          <p:attrName>ppt_y</p:attrName>
                                        </p:attrNameLst>
                                      </p:cBhvr>
                                      <p:tavLst>
                                        <p:tav tm="0">
                                          <p:val>
                                            <p:strVal val="#ppt_y-.03"/>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7" presetClass="entr" presetSubtype="0" fill="hold" grpId="0" nodeType="clickEffect">
                                  <p:stCondLst>
                                    <p:cond delay="0"/>
                                  </p:stCondLst>
                                  <p:childTnLst>
                                    <p:set>
                                      <p:cBhvr>
                                        <p:cTn id="52" dur="1" fill="hold">
                                          <p:stCondLst>
                                            <p:cond delay="0"/>
                                          </p:stCondLst>
                                        </p:cTn>
                                        <p:tgtEl>
                                          <p:spTgt spid="4">
                                            <p:txEl>
                                              <p:pRg st="1" end="1"/>
                                            </p:txEl>
                                          </p:spTgt>
                                        </p:tgtEl>
                                        <p:attrNameLst>
                                          <p:attrName>style.visibility</p:attrName>
                                        </p:attrNameLst>
                                      </p:cBhvr>
                                      <p:to>
                                        <p:strVal val="visible"/>
                                      </p:to>
                                    </p:set>
                                    <p:animEffect transition="in" filter="fade">
                                      <p:cBhvr>
                                        <p:cTn id="53" dur="1000"/>
                                        <p:tgtEl>
                                          <p:spTgt spid="4">
                                            <p:txEl>
                                              <p:pRg st="1" end="1"/>
                                            </p:txEl>
                                          </p:spTgt>
                                        </p:tgtEl>
                                      </p:cBhvr>
                                    </p:animEffect>
                                    <p:anim calcmode="lin" valueType="num">
                                      <p:cBhvr>
                                        <p:cTn id="5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55"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p:cTn id="61" dur="500" fill="hold"/>
                                        <p:tgtEl>
                                          <p:spTgt spid="6"/>
                                        </p:tgtEl>
                                        <p:attrNameLst>
                                          <p:attrName>ppt_w</p:attrName>
                                        </p:attrNameLst>
                                      </p:cBhvr>
                                      <p:tavLst>
                                        <p:tav tm="0">
                                          <p:val>
                                            <p:fltVal val="0"/>
                                          </p:val>
                                        </p:tav>
                                        <p:tav tm="100000">
                                          <p:val>
                                            <p:strVal val="#ppt_w"/>
                                          </p:val>
                                        </p:tav>
                                      </p:tavLst>
                                    </p:anim>
                                    <p:anim calcmode="lin" valueType="num">
                                      <p:cBhvr>
                                        <p:cTn id="62" dur="500" fill="hold"/>
                                        <p:tgtEl>
                                          <p:spTgt spid="6"/>
                                        </p:tgtEl>
                                        <p:attrNameLst>
                                          <p:attrName>ppt_h</p:attrName>
                                        </p:attrNameLst>
                                      </p:cBhvr>
                                      <p:tavLst>
                                        <p:tav tm="0">
                                          <p:val>
                                            <p:fltVal val="0"/>
                                          </p:val>
                                        </p:tav>
                                        <p:tav tm="100000">
                                          <p:val>
                                            <p:strVal val="#ppt_h"/>
                                          </p:val>
                                        </p:tav>
                                      </p:tavLst>
                                    </p:anim>
                                    <p:animEffect transition="in" filter="fade">
                                      <p:cBhvr>
                                        <p:cTn id="63" dur="500"/>
                                        <p:tgtEl>
                                          <p:spTgt spid="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grpId="0" nodeType="click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wipe(up)">
                                      <p:cBhvr>
                                        <p:cTn id="6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3">
                <a:shade val="45000"/>
                <a:satMod val="135000"/>
              </a:schemeClr>
              <a:prstClr val="white"/>
            </a:duotone>
            <a:lum/>
          </a:blip>
          <a:srcRect/>
          <a:stretch>
            <a:fillRect t="-2000" b="-2000"/>
          </a:stretch>
        </a:blipFill>
        <a:effectLst/>
      </p:bgPr>
    </p:bg>
    <p:spTree>
      <p:nvGrpSpPr>
        <p:cNvPr id="1" name=""/>
        <p:cNvGrpSpPr/>
        <p:nvPr/>
      </p:nvGrpSpPr>
      <p:grpSpPr>
        <a:xfrm>
          <a:off x="0" y="0"/>
          <a:ext cx="0" cy="0"/>
          <a:chOff x="0" y="0"/>
          <a:chExt cx="0" cy="0"/>
        </a:xfrm>
      </p:grpSpPr>
      <p:sp>
        <p:nvSpPr>
          <p:cNvPr id="2" name="1 Rectángulo"/>
          <p:cNvSpPr>
            <a:spLocks noChangeArrowheads="1"/>
          </p:cNvSpPr>
          <p:nvPr/>
        </p:nvSpPr>
        <p:spPr bwMode="auto">
          <a:xfrm>
            <a:off x="1042988" y="404813"/>
            <a:ext cx="7129462" cy="5883275"/>
          </a:xfrm>
          <a:prstGeom prst="rect">
            <a:avLst/>
          </a:prstGeom>
          <a:noFill/>
          <a:ln w="9525">
            <a:noFill/>
            <a:miter lim="800000"/>
            <a:headEnd/>
            <a:tailEnd/>
          </a:ln>
        </p:spPr>
        <p:txBody>
          <a:bodyPr>
            <a:spAutoFit/>
          </a:bodyPr>
          <a:lstStyle/>
          <a:p>
            <a:r>
              <a:rPr lang="ro-RO" sz="2000">
                <a:latin typeface="Cooper Black"/>
              </a:rPr>
              <a:t>«</a:t>
            </a:r>
            <a:r>
              <a:rPr lang="ro-RO" sz="2000" b="1"/>
              <a:t>Neprihănire înseamnă a face ceea ce este drept, căci toți vor fi judecați după faptele lor. Caracterele noastre se dau pe față prin ceea ce facem. Faptele arată dacă credința este sau nu adevărată. Pentru noi, nu este de ajuns să credem că Domnul Hristos nu este un înșelător, că religia Bibliei nu este o fabulă în mod iscusit ticluită. Noi putem crede că numele lui Isus este unicul nume sub soare prin care putem fi mântuiți și totuși, s-ar putea să nu facem din El, prin credință, Mântuitorul nostru personal. Nu este suficient a crede teoria adevărului. Nu este de ajuns a ne mărturisi credința în Hristos și a avea numele înscrise în registrele comunității. „Cine păzește poruncile Lui, rămâne în El, și El în el. Și cunoaștem că El rămâne în noi prin Duhul, pe care ni L-a dat”. „Și</a:t>
            </a:r>
            <a:r>
              <a:rPr lang="ro-RO" sz="2000" b="1">
                <a:latin typeface="Calibri" pitchFamily="34" charset="0"/>
              </a:rPr>
              <a:t> </a:t>
            </a:r>
            <a:r>
              <a:rPr lang="ro-RO" sz="2000" b="1"/>
              <a:t>prin aceasta știm că îl cunoaștem, dacă păzim poruncile Lui”, 1 Ioan 3, 24; 2, 3. Aceasta este adevărata dovadă a pocăinței. Oricare ar fi mărturisirea noastră de credință, ea nu valorează nimic, dacă Domnul Hristos nu este descoperit în noi prin fapte ale neprihănirii.</a:t>
            </a:r>
            <a:r>
              <a:rPr lang="ro-RO" sz="2000">
                <a:latin typeface="Cooper Black"/>
              </a:rPr>
              <a:t>»</a:t>
            </a:r>
          </a:p>
        </p:txBody>
      </p:sp>
      <p:sp>
        <p:nvSpPr>
          <p:cNvPr id="17411" name="2 CuadroTexto"/>
          <p:cNvSpPr txBox="1">
            <a:spLocks noChangeArrowheads="1"/>
          </p:cNvSpPr>
          <p:nvPr/>
        </p:nvSpPr>
        <p:spPr bwMode="auto">
          <a:xfrm>
            <a:off x="4122738" y="6289675"/>
            <a:ext cx="3946525" cy="304800"/>
          </a:xfrm>
          <a:prstGeom prst="rect">
            <a:avLst/>
          </a:prstGeom>
          <a:noFill/>
          <a:ln w="9525">
            <a:noFill/>
            <a:miter lim="800000"/>
            <a:headEnd/>
            <a:tailEnd/>
          </a:ln>
        </p:spPr>
        <p:txBody>
          <a:bodyPr wrap="none">
            <a:spAutoFit/>
          </a:bodyPr>
          <a:lstStyle/>
          <a:p>
            <a:pPr algn="r"/>
            <a:r>
              <a:rPr lang="ro-RO" sz="1400" b="1">
                <a:latin typeface="Calibri" pitchFamily="34" charset="0"/>
              </a:rPr>
              <a:t>E.G.W. (Parabolele Domnului Isus Hristos, pag 313)</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4000"/>
          </a:stretch>
        </a:blipFill>
        <a:effectLst/>
      </p:bgPr>
    </p:bg>
    <p:spTree>
      <p:nvGrpSpPr>
        <p:cNvPr id="1" name=""/>
        <p:cNvGrpSpPr/>
        <p:nvPr/>
      </p:nvGrpSpPr>
      <p:grpSpPr>
        <a:xfrm>
          <a:off x="0" y="0"/>
          <a:ext cx="0" cy="0"/>
          <a:chOff x="0" y="0"/>
          <a:chExt cx="0" cy="0"/>
        </a:xfrm>
      </p:grpSpPr>
      <p:sp>
        <p:nvSpPr>
          <p:cNvPr id="2" name="1 Rectángulo"/>
          <p:cNvSpPr>
            <a:spLocks noChangeArrowheads="1"/>
          </p:cNvSpPr>
          <p:nvPr/>
        </p:nvSpPr>
        <p:spPr bwMode="auto">
          <a:xfrm>
            <a:off x="2195513" y="777875"/>
            <a:ext cx="6913562" cy="915988"/>
          </a:xfrm>
          <a:prstGeom prst="rect">
            <a:avLst/>
          </a:prstGeom>
          <a:noFill/>
          <a:ln w="9525">
            <a:noFill/>
            <a:miter lim="800000"/>
            <a:headEnd/>
            <a:tailEnd/>
          </a:ln>
        </p:spPr>
        <p:txBody>
          <a:bodyPr>
            <a:spAutoFit/>
          </a:bodyPr>
          <a:lstStyle/>
          <a:p>
            <a:r>
              <a:rPr lang="ro-RO" b="1">
                <a:solidFill>
                  <a:srgbClr val="CFBDA5"/>
                </a:solidFill>
                <a:latin typeface="Comic Sans MS" pitchFamily="66" charset="0"/>
              </a:rPr>
              <a:t>«Tu crezi că Dumnezeu este unul şi bine faci; dar şi dracii cred… şi se înfioară! Vrei, dar, să înţelegi, om nesocotit, că credinţa fără fapte este zadarnică?» </a:t>
            </a:r>
            <a:r>
              <a:rPr lang="ro-RO" sz="1100" b="1">
                <a:solidFill>
                  <a:srgbClr val="CFBDA5"/>
                </a:solidFill>
                <a:latin typeface="Comic Sans MS" pitchFamily="66" charset="0"/>
              </a:rPr>
              <a:t>(Iacov  2:19-20)</a:t>
            </a:r>
            <a:endParaRPr lang="ro-RO" b="1">
              <a:solidFill>
                <a:srgbClr val="CFBDA5"/>
              </a:solidFill>
              <a:latin typeface="Comic Sans MS" pitchFamily="66" charset="0"/>
            </a:endParaRPr>
          </a:p>
        </p:txBody>
      </p:sp>
      <p:sp>
        <p:nvSpPr>
          <p:cNvPr id="3" name="2 Rectángulo"/>
          <p:cNvSpPr/>
          <p:nvPr/>
        </p:nvSpPr>
        <p:spPr>
          <a:xfrm>
            <a:off x="2411760" y="0"/>
            <a:ext cx="6729787" cy="707886"/>
          </a:xfrm>
          <a:prstGeom prst="rect">
            <a:avLst/>
          </a:prstGeom>
        </p:spPr>
        <p:txBody>
          <a:bodyPr>
            <a:spAutoFit/>
            <a:scene3d>
              <a:camera prst="orthographicFront"/>
              <a:lightRig rig="flat" dir="tl">
                <a:rot lat="0" lon="0" rev="6600000"/>
              </a:lightRig>
            </a:scene3d>
            <a:sp3d extrusionH="25400" contourW="25400">
              <a:bevelT w="38100" h="31750"/>
              <a:contourClr>
                <a:srgbClr val="675237"/>
              </a:contourClr>
            </a:sp3d>
          </a:bodyPr>
          <a:lstStyle/>
          <a:p>
            <a:pPr algn="ctr" fontAlgn="auto">
              <a:spcBef>
                <a:spcPts val="0"/>
              </a:spcBef>
              <a:spcAft>
                <a:spcPts val="0"/>
              </a:spcAft>
              <a:defRPr/>
            </a:pPr>
            <a:r>
              <a:rPr lang="ro-RO" sz="4000" b="1" dirty="0">
                <a:ln w="11430"/>
                <a:gradFill>
                  <a:gsLst>
                    <a:gs pos="0">
                      <a:srgbClr val="CFBDA5"/>
                    </a:gs>
                    <a:gs pos="75000">
                      <a:srgbClr val="91744D"/>
                    </a:gs>
                    <a:gs pos="100000">
                      <a:srgbClr val="675237"/>
                    </a:gs>
                  </a:gsLst>
                  <a:lin ang="5400000"/>
                </a:gradFill>
                <a:effectLst>
                  <a:outerShdw blurRad="50800" dist="39000" dir="5460000" algn="tl">
                    <a:srgbClr val="000000">
                      <a:alpha val="38000"/>
                    </a:srgbClr>
                  </a:outerShdw>
                </a:effectLst>
                <a:latin typeface="+mn-lt"/>
                <a:cs typeface="+mn-cs"/>
              </a:rPr>
              <a:t>CREDINȚA DRACILOR</a:t>
            </a:r>
            <a:endParaRPr lang="es-ES" sz="4000" b="1" dirty="0">
              <a:ln w="11430"/>
              <a:gradFill>
                <a:gsLst>
                  <a:gs pos="0">
                    <a:srgbClr val="CFBDA5"/>
                  </a:gs>
                  <a:gs pos="75000">
                    <a:srgbClr val="91744D"/>
                  </a:gs>
                  <a:gs pos="100000">
                    <a:srgbClr val="675237"/>
                  </a:gs>
                </a:gsLst>
                <a:lin ang="5400000"/>
              </a:gradFill>
              <a:effectLst>
                <a:outerShdw blurRad="50800" dist="39000" dir="5460000" algn="tl">
                  <a:srgbClr val="000000">
                    <a:alpha val="38000"/>
                  </a:srgbClr>
                </a:outerShdw>
              </a:effectLst>
              <a:latin typeface="+mn-lt"/>
              <a:cs typeface="+mn-cs"/>
            </a:endParaRPr>
          </a:p>
        </p:txBody>
      </p:sp>
      <p:sp>
        <p:nvSpPr>
          <p:cNvPr id="5" name="4 Rectángulo"/>
          <p:cNvSpPr>
            <a:spLocks noChangeArrowheads="1"/>
          </p:cNvSpPr>
          <p:nvPr/>
        </p:nvSpPr>
        <p:spPr bwMode="auto">
          <a:xfrm>
            <a:off x="34925" y="1806575"/>
            <a:ext cx="6192838" cy="4933950"/>
          </a:xfrm>
          <a:prstGeom prst="rect">
            <a:avLst/>
          </a:prstGeom>
          <a:noFill/>
          <a:ln w="9525">
            <a:noFill/>
            <a:miter lim="800000"/>
            <a:headEnd/>
            <a:tailEnd/>
          </a:ln>
        </p:spPr>
        <p:txBody>
          <a:bodyPr>
            <a:spAutoFit/>
          </a:bodyPr>
          <a:lstStyle/>
          <a:p>
            <a:pPr>
              <a:spcBef>
                <a:spcPts val="600"/>
              </a:spcBef>
            </a:pPr>
            <a:r>
              <a:rPr lang="ro-RO" sz="2200" b="1">
                <a:solidFill>
                  <a:srgbClr val="000000"/>
                </a:solidFill>
                <a:latin typeface="Calibri" pitchFamily="34" charset="0"/>
              </a:rPr>
              <a:t>Credința despre care vorbește Iacov aici este o simplă convingere intelectuală de faptul că anumite doctrine sunt adevărate. Mintea este convinsă datorită dovezilor copleșitoare ale Cuvântului lui Dumnezeu, dar inima rămâne rece și netransformată. </a:t>
            </a:r>
          </a:p>
          <a:p>
            <a:pPr>
              <a:spcBef>
                <a:spcPts val="600"/>
              </a:spcBef>
            </a:pPr>
            <a:r>
              <a:rPr lang="ro-RO" sz="2200" b="1">
                <a:solidFill>
                  <a:srgbClr val="000000"/>
                </a:solidFill>
                <a:latin typeface="Calibri" pitchFamily="34" charset="0"/>
              </a:rPr>
              <a:t>Astfel, credința ca și simplă convingere intelectuală despre adevăr, deși este necesară, nu ne poate mântui. Aceasta este credința «omului nesocotit» (gol, sec). Este o credință moartă; credința dracilor. </a:t>
            </a:r>
          </a:p>
          <a:p>
            <a:pPr>
              <a:spcBef>
                <a:spcPts val="600"/>
              </a:spcBef>
            </a:pPr>
            <a:r>
              <a:rPr lang="ro-RO" sz="2200" b="1">
                <a:solidFill>
                  <a:srgbClr val="000000"/>
                </a:solidFill>
                <a:latin typeface="Calibri" pitchFamily="34" charset="0"/>
              </a:rPr>
              <a:t>Credința în Isus Hristos ca și Mântuitor personal este cea care mă poate mântui. Această credință va fi vizibilă în viața mea așa cum a fost în viața lui Avraam și în viața lui Rahav. </a:t>
            </a:r>
          </a:p>
        </p:txBody>
      </p:sp>
      <p:pic>
        <p:nvPicPr>
          <p:cNvPr id="2050" name="Picture 2" descr="\\EUNICE\FondosTematicos\Fariseos\11_10_2011_035637.jpg"/>
          <p:cNvPicPr>
            <a:picLocks noChangeAspect="1" noChangeArrowheads="1"/>
          </p:cNvPicPr>
          <p:nvPr/>
        </p:nvPicPr>
        <p:blipFill>
          <a:blip r:embed="rId3">
            <a:extLst>
              <a:ext uri="{28A0092B-C50C-407E-A947-70E740481C1C}"/>
            </a:extLst>
          </a:blip>
          <a:srcRect/>
          <a:stretch>
            <a:fillRect/>
          </a:stretch>
        </p:blipFill>
        <p:spPr bwMode="auto">
          <a:xfrm>
            <a:off x="6228182" y="2014910"/>
            <a:ext cx="2736305" cy="1918146"/>
          </a:xfrm>
          <a:prstGeom prst="rect">
            <a:avLst/>
          </a:prstGeom>
          <a:ln w="127000" cap="rnd">
            <a:solidFill>
              <a:srgbClr val="CFBDA5"/>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extLst>
        </p:spPr>
      </p:pic>
      <p:pic>
        <p:nvPicPr>
          <p:cNvPr id="2052" name="Picture 4" descr="R:\Dibujos\Satanas\image2a.jpg"/>
          <p:cNvPicPr>
            <a:picLocks noChangeAspect="1" noChangeArrowheads="1"/>
          </p:cNvPicPr>
          <p:nvPr/>
        </p:nvPicPr>
        <p:blipFill>
          <a:blip r:embed="rId4">
            <a:extLst>
              <a:ext uri="{28A0092B-C50C-407E-A947-70E740481C1C}"/>
            </a:extLst>
          </a:blip>
          <a:srcRect/>
          <a:stretch>
            <a:fillRect/>
          </a:stretch>
        </p:blipFill>
        <p:spPr bwMode="auto">
          <a:xfrm>
            <a:off x="229309" y="116633"/>
            <a:ext cx="2182451" cy="1584176"/>
          </a:xfrm>
          <a:prstGeom prst="rect">
            <a:avLst/>
          </a:prstGeom>
          <a:ln>
            <a:noFill/>
          </a:ln>
          <a:effectLst/>
          <a:scene3d>
            <a:camera prst="perspectiveContrastingLeftFacing">
              <a:rot lat="300000" lon="19800000" rev="0"/>
            </a:camera>
            <a:lightRig rig="threePt" dir="t">
              <a:rot lat="0" lon="0" rev="2700000"/>
            </a:lightRig>
          </a:scene3d>
          <a:sp3d>
            <a:bevelT w="63500" h="50800"/>
          </a:sp3d>
          <a:extLst>
            <a:ext uri="{909E8E84-426E-40DD-AFC4-6F175D3DCCD1}"/>
          </a:extLst>
        </p:spPr>
      </p:pic>
      <p:pic>
        <p:nvPicPr>
          <p:cNvPr id="2053" name="Picture 5" descr="R:\Dibujos\Jesus\Crucifixion\01.jpg"/>
          <p:cNvPicPr>
            <a:picLocks noChangeAspect="1" noChangeArrowheads="1"/>
          </p:cNvPicPr>
          <p:nvPr/>
        </p:nvPicPr>
        <p:blipFill>
          <a:blip r:embed="rId5" cstate="print">
            <a:extLst>
              <a:ext uri="{28A0092B-C50C-407E-A947-70E740481C1C}"/>
            </a:extLst>
          </a:blip>
          <a:srcRect/>
          <a:stretch>
            <a:fillRect/>
          </a:stretch>
        </p:blipFill>
        <p:spPr bwMode="auto">
          <a:xfrm>
            <a:off x="6228183" y="4375441"/>
            <a:ext cx="2723029" cy="2159577"/>
          </a:xfrm>
          <a:prstGeom prst="rect">
            <a:avLst/>
          </a:prstGeom>
          <a:ln w="127000" cap="rnd">
            <a:solidFill>
              <a:srgbClr val="CFBDA5"/>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par>
                                <p:cTn id="17" presetID="22" presetClass="entr" presetSubtype="2"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animEffect transition="in" filter="wipe(right)">
                                      <p:cBhvr>
                                        <p:cTn id="19" dur="500"/>
                                        <p:tgtEl>
                                          <p:spTgt spid="2052"/>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1000"/>
                                        <p:tgtEl>
                                          <p:spTgt spid="5">
                                            <p:txEl>
                                              <p:pRg st="0" end="0"/>
                                            </p:txEl>
                                          </p:spTgt>
                                        </p:tgtEl>
                                      </p:cBhvr>
                                    </p:animEffect>
                                    <p:anim calcmode="lin" valueType="num">
                                      <p:cBhvr>
                                        <p:cTn id="2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6"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par>
                          <p:cTn id="28" fill="hold">
                            <p:stCondLst>
                              <p:cond delay="1000"/>
                            </p:stCondLst>
                            <p:childTnLst>
                              <p:par>
                                <p:cTn id="29" presetID="52" presetClass="entr" presetSubtype="0" fill="hold" nodeType="afterEffect">
                                  <p:stCondLst>
                                    <p:cond delay="0"/>
                                  </p:stCondLst>
                                  <p:childTnLst>
                                    <p:set>
                                      <p:cBhvr>
                                        <p:cTn id="30" dur="1" fill="hold">
                                          <p:stCondLst>
                                            <p:cond delay="0"/>
                                          </p:stCondLst>
                                        </p:cTn>
                                        <p:tgtEl>
                                          <p:spTgt spid="2050"/>
                                        </p:tgtEl>
                                        <p:attrNameLst>
                                          <p:attrName>style.visibility</p:attrName>
                                        </p:attrNameLst>
                                      </p:cBhvr>
                                      <p:to>
                                        <p:strVal val="visible"/>
                                      </p:to>
                                    </p:set>
                                    <p:animScale>
                                      <p:cBhvr>
                                        <p:cTn id="31" dur="1000" decel="50000" fill="hold">
                                          <p:stCondLst>
                                            <p:cond delay="0"/>
                                          </p:stCondLst>
                                        </p:cTn>
                                        <p:tgtEl>
                                          <p:spTgt spid="205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2050"/>
                                        </p:tgtEl>
                                        <p:attrNameLst>
                                          <p:attrName>ppt_x</p:attrName>
                                          <p:attrName>ppt_y</p:attrName>
                                        </p:attrNameLst>
                                      </p:cBhvr>
                                    </p:animMotion>
                                    <p:animEffect transition="in" filter="fade">
                                      <p:cBhvr>
                                        <p:cTn id="33" dur="1000"/>
                                        <p:tgtEl>
                                          <p:spTgt spid="2050"/>
                                        </p:tgtEl>
                                      </p:cBhvr>
                                    </p:animEffect>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grpId="0" nodeType="clickEffect">
                                  <p:stCondLst>
                                    <p:cond delay="0"/>
                                  </p:stCondLst>
                                  <p:childTnLst>
                                    <p:set>
                                      <p:cBhvr>
                                        <p:cTn id="37" dur="1" fill="hold">
                                          <p:stCondLst>
                                            <p:cond delay="0"/>
                                          </p:stCondLst>
                                        </p:cTn>
                                        <p:tgtEl>
                                          <p:spTgt spid="5">
                                            <p:txEl>
                                              <p:pRg st="1" end="1"/>
                                            </p:txEl>
                                          </p:spTgt>
                                        </p:tgtEl>
                                        <p:attrNameLst>
                                          <p:attrName>style.visibility</p:attrName>
                                        </p:attrNameLst>
                                      </p:cBhvr>
                                      <p:to>
                                        <p:strVal val="visible"/>
                                      </p:to>
                                    </p:set>
                                    <p:animEffect transition="in" filter="fade">
                                      <p:cBhvr>
                                        <p:cTn id="38" dur="1000"/>
                                        <p:tgtEl>
                                          <p:spTgt spid="5">
                                            <p:txEl>
                                              <p:pRg st="1" end="1"/>
                                            </p:txEl>
                                          </p:spTgt>
                                        </p:tgtEl>
                                      </p:cBhvr>
                                    </p:animEffect>
                                    <p:anim calcmode="lin" valueType="num">
                                      <p:cBhvr>
                                        <p:cTn id="3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40"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52" presetClass="entr" presetSubtype="0" fill="hold" nodeType="clickEffect">
                                  <p:stCondLst>
                                    <p:cond delay="0"/>
                                  </p:stCondLst>
                                  <p:childTnLst>
                                    <p:set>
                                      <p:cBhvr>
                                        <p:cTn id="45" dur="1" fill="hold">
                                          <p:stCondLst>
                                            <p:cond delay="0"/>
                                          </p:stCondLst>
                                        </p:cTn>
                                        <p:tgtEl>
                                          <p:spTgt spid="2053"/>
                                        </p:tgtEl>
                                        <p:attrNameLst>
                                          <p:attrName>style.visibility</p:attrName>
                                        </p:attrNameLst>
                                      </p:cBhvr>
                                      <p:to>
                                        <p:strVal val="visible"/>
                                      </p:to>
                                    </p:set>
                                    <p:animScale>
                                      <p:cBhvr>
                                        <p:cTn id="46" dur="1000" decel="50000" fill="hold">
                                          <p:stCondLst>
                                            <p:cond delay="0"/>
                                          </p:stCondLst>
                                        </p:cTn>
                                        <p:tgtEl>
                                          <p:spTgt spid="205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2053"/>
                                        </p:tgtEl>
                                        <p:attrNameLst>
                                          <p:attrName>ppt_x</p:attrName>
                                          <p:attrName>ppt_y</p:attrName>
                                        </p:attrNameLst>
                                      </p:cBhvr>
                                    </p:animMotion>
                                    <p:animEffect transition="in" filter="fade">
                                      <p:cBhvr>
                                        <p:cTn id="48" dur="1000"/>
                                        <p:tgtEl>
                                          <p:spTgt spid="2053"/>
                                        </p:tgtEl>
                                      </p:cBhvr>
                                    </p:animEffect>
                                  </p:childTnLst>
                                </p:cTn>
                              </p:par>
                            </p:childTnLst>
                          </p:cTn>
                        </p:par>
                        <p:par>
                          <p:cTn id="49" fill="hold">
                            <p:stCondLst>
                              <p:cond delay="1000"/>
                            </p:stCondLst>
                            <p:childTnLst>
                              <p:par>
                                <p:cTn id="50" presetID="37" presetClass="entr" presetSubtype="0" fill="hold" grpId="0" nodeType="afterEffect">
                                  <p:stCondLst>
                                    <p:cond delay="0"/>
                                  </p:stCondLst>
                                  <p:childTnLst>
                                    <p:set>
                                      <p:cBhvr>
                                        <p:cTn id="51" dur="1" fill="hold">
                                          <p:stCondLst>
                                            <p:cond delay="0"/>
                                          </p:stCondLst>
                                        </p:cTn>
                                        <p:tgtEl>
                                          <p:spTgt spid="5">
                                            <p:txEl>
                                              <p:pRg st="2" end="2"/>
                                            </p:txEl>
                                          </p:spTgt>
                                        </p:tgtEl>
                                        <p:attrNameLst>
                                          <p:attrName>style.visibility</p:attrName>
                                        </p:attrNameLst>
                                      </p:cBhvr>
                                      <p:to>
                                        <p:strVal val="visible"/>
                                      </p:to>
                                    </p:set>
                                    <p:animEffect transition="in" filter="fade">
                                      <p:cBhvr>
                                        <p:cTn id="52" dur="1000"/>
                                        <p:tgtEl>
                                          <p:spTgt spid="5">
                                            <p:txEl>
                                              <p:pRg st="2" end="2"/>
                                            </p:txEl>
                                          </p:spTgt>
                                        </p:tgtEl>
                                      </p:cBhvr>
                                    </p:animEffect>
                                    <p:anim calcmode="lin" valueType="num">
                                      <p:cBhvr>
                                        <p:cTn id="5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54" dur="900" decel="100000" fill="hold"/>
                                        <p:tgtEl>
                                          <p:spTgt spid="5">
                                            <p:txEl>
                                              <p:pRg st="2" end="2"/>
                                            </p:txEl>
                                          </p:spTgt>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251520" y="1208941"/>
            <a:ext cx="3888432" cy="4524315"/>
          </a:xfrm>
          <a:prstGeom prst="rect">
            <a:avLst/>
          </a:prstGeom>
          <a:solidFill>
            <a:schemeClr val="tx1">
              <a:alpha val="32000"/>
            </a:schemeClr>
          </a:solidFill>
          <a:effectLst>
            <a:softEdge rad="127000"/>
          </a:effectLst>
        </p:spPr>
        <p:txBody>
          <a:bodyPr>
            <a:spAutoFit/>
          </a:bodyPr>
          <a:lstStyle/>
          <a:p>
            <a:pPr algn="ctr">
              <a:defRPr/>
            </a:pPr>
            <a:r>
              <a:rPr lang="ro-RO" b="1">
                <a:solidFill>
                  <a:schemeClr val="bg1"/>
                </a:solidFill>
                <a:effectLst>
                  <a:outerShdw blurRad="38100" dist="38100" dir="2700000" algn="tl">
                    <a:srgbClr val="C0C0C0"/>
                  </a:outerShdw>
                </a:effectLst>
                <a:latin typeface="Comic Sans MS" pitchFamily="66" charset="0"/>
              </a:rPr>
              <a:t>«Avraam, părintele nostru, n-a fost el socotit neprihănit prin fapte, când a adus pe fiul său Isaac jertfă pe altar? Vezi că credinţa lucra împreună cu faptele lui, şi, prin fapte, credinţa a ajuns desăvârşită. Astfel s-a împlinit Scriptura care zice: „Avraam a crezut pe Dumnezeu, și i s-a socotit ca neprihănire”; şi el a fost numit „prietenul lui Dumnezeu.”Vedeţi, dar, că omul este socotit neprihănit prin fapte, şi nu numai prin credinţă.» </a:t>
            </a:r>
            <a:r>
              <a:rPr lang="ro-RO" sz="1100" b="1">
                <a:solidFill>
                  <a:schemeClr val="bg1"/>
                </a:solidFill>
                <a:effectLst>
                  <a:outerShdw blurRad="38100" dist="38100" dir="2700000" algn="tl">
                    <a:srgbClr val="C0C0C0"/>
                  </a:outerShdw>
                </a:effectLst>
                <a:latin typeface="Comic Sans MS" pitchFamily="66" charset="0"/>
              </a:rPr>
              <a:t>(Iacov 2:21-24)</a:t>
            </a:r>
            <a:endParaRPr lang="ro-RO" b="1">
              <a:solidFill>
                <a:schemeClr val="bg1"/>
              </a:solidFill>
              <a:effectLst>
                <a:outerShdw blurRad="38100" dist="38100" dir="2700000" algn="tl">
                  <a:srgbClr val="C0C0C0"/>
                </a:outerShdw>
              </a:effectLst>
              <a:latin typeface="Comic Sans MS" pitchFamily="66" charset="0"/>
            </a:endParaRPr>
          </a:p>
        </p:txBody>
      </p:sp>
      <p:sp>
        <p:nvSpPr>
          <p:cNvPr id="3" name="2 Rectángulo"/>
          <p:cNvSpPr/>
          <p:nvPr/>
        </p:nvSpPr>
        <p:spPr>
          <a:xfrm>
            <a:off x="0" y="0"/>
            <a:ext cx="9144000" cy="707886"/>
          </a:xfrm>
          <a:prstGeom prst="rect">
            <a:avLst/>
          </a:prstGeom>
        </p:spPr>
        <p:txBody>
          <a:bodyPr>
            <a:spAutoFit/>
          </a:bodyPr>
          <a:lstStyle/>
          <a:p>
            <a:pPr algn="ctr" fontAlgn="auto">
              <a:spcBef>
                <a:spcPts val="0"/>
              </a:spcBef>
              <a:spcAft>
                <a:spcPts val="0"/>
              </a:spcAft>
              <a:defRPr/>
            </a:pPr>
            <a:r>
              <a:rPr lang="ro-RO" sz="4000" b="1" dirty="0">
                <a:solidFill>
                  <a:schemeClr val="bg1"/>
                </a:solidFill>
                <a:effectLst>
                  <a:reflection blurRad="6350" stA="55000" endA="300" endPos="45500" dir="5400000" sy="-100000" algn="bl" rotWithShape="0"/>
                </a:effectLst>
                <a:latin typeface="+mn-lt"/>
                <a:cs typeface="+mn-cs"/>
              </a:rPr>
              <a:t>CREDINȚA LUI AVRAAM</a:t>
            </a:r>
            <a:endParaRPr lang="es-ES" sz="4000" b="1" dirty="0">
              <a:solidFill>
                <a:schemeClr val="bg1"/>
              </a:solidFill>
              <a:effectLst>
                <a:reflection blurRad="6350" stA="55000" endA="300" endPos="45500" dir="5400000" sy="-100000" algn="bl" rotWithShape="0"/>
              </a:effectLst>
              <a:latin typeface="+mn-lt"/>
              <a:cs typeface="+mn-cs"/>
            </a:endParaRPr>
          </a:p>
        </p:txBody>
      </p:sp>
      <p:sp>
        <p:nvSpPr>
          <p:cNvPr id="4" name="3 Rectángulo"/>
          <p:cNvSpPr/>
          <p:nvPr/>
        </p:nvSpPr>
        <p:spPr>
          <a:xfrm>
            <a:off x="4572000" y="1208941"/>
            <a:ext cx="4211960" cy="4524315"/>
          </a:xfrm>
          <a:prstGeom prst="rect">
            <a:avLst/>
          </a:prstGeom>
          <a:solidFill>
            <a:schemeClr val="tx1">
              <a:alpha val="32000"/>
            </a:schemeClr>
          </a:solidFill>
          <a:effectLst>
            <a:softEdge rad="127000"/>
          </a:effectLst>
        </p:spPr>
        <p:txBody>
          <a:bodyPr>
            <a:spAutoFit/>
          </a:bodyPr>
          <a:lstStyle/>
          <a:p>
            <a:pPr algn="ctr">
              <a:defRPr/>
            </a:pPr>
            <a:r>
              <a:rPr lang="ro-RO" b="1">
                <a:solidFill>
                  <a:schemeClr val="bg1"/>
                </a:solidFill>
                <a:effectLst>
                  <a:outerShdw blurRad="38100" dist="38100" dir="2700000" algn="tl">
                    <a:srgbClr val="C0C0C0"/>
                  </a:outerShdw>
                </a:effectLst>
                <a:latin typeface="Comic Sans MS" pitchFamily="66" charset="0"/>
              </a:rPr>
              <a:t>«Ce vom zice, dar, că a căpătat, prin puterea lui, strămoşul nostru Avraam? Dacă Avraam a fost socotit neprihănit prin fapte, are cu ce să se laude, dar nu înaintea lui Dumnezeu. Căci ce zice Scriptura? „Avraam a crezut pe Dumnezeu, și i s-a socotit ca neprihănire.” Însă, celui ce lucrează, plata cuvenită lui i se socoteşte nu ca un har, ci ca ceva datorat; pe când, celui ce nu lucrează, ci crede în Cel ce socoteşte pe păcătos neprihănit, credinţa pe care o are el îi este socotită ca neprihănire.» </a:t>
            </a:r>
            <a:r>
              <a:rPr lang="ro-RO" sz="1100" b="1">
                <a:solidFill>
                  <a:schemeClr val="bg1"/>
                </a:solidFill>
                <a:effectLst>
                  <a:outerShdw blurRad="38100" dist="38100" dir="2700000" algn="tl">
                    <a:srgbClr val="C0C0C0"/>
                  </a:outerShdw>
                </a:effectLst>
                <a:latin typeface="Comic Sans MS" pitchFamily="66" charset="0"/>
              </a:rPr>
              <a:t>(Romani 4:1-5)</a:t>
            </a:r>
            <a:endParaRPr lang="ro-RO" b="1">
              <a:solidFill>
                <a:schemeClr val="bg1"/>
              </a:solidFill>
              <a:effectLst>
                <a:outerShdw blurRad="38100" dist="38100" dir="2700000" algn="tl">
                  <a:srgbClr val="C0C0C0"/>
                </a:outerShdw>
              </a:effectLst>
              <a:latin typeface="Comic Sans MS" pitchFamily="66" charset="0"/>
            </a:endParaRPr>
          </a:p>
        </p:txBody>
      </p:sp>
      <p:sp>
        <p:nvSpPr>
          <p:cNvPr id="5" name="4 CuadroTexto"/>
          <p:cNvSpPr txBox="1"/>
          <p:nvPr/>
        </p:nvSpPr>
        <p:spPr>
          <a:xfrm>
            <a:off x="179388" y="5797550"/>
            <a:ext cx="8785225" cy="1016000"/>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defRPr/>
            </a:pPr>
            <a:r>
              <a:rPr lang="ro-RO" sz="2000" b="1">
                <a:solidFill>
                  <a:srgbClr val="000000"/>
                </a:solidFill>
                <a:cs typeface="Arial" charset="0"/>
              </a:rPr>
              <a:t>Pornind de la experiența lui Avraam, Iacov ajunge al concluzia că omul este îndreptățit prin fapte, iar Pavel ajunge la concluzia că omul este îndreptățit prin credință. Cum se poate rezolva această aparentă contradicție? </a:t>
            </a:r>
          </a:p>
        </p:txBody>
      </p:sp>
      <p:sp>
        <p:nvSpPr>
          <p:cNvPr id="6" name="5 CuadroTexto"/>
          <p:cNvSpPr txBox="1"/>
          <p:nvPr/>
        </p:nvSpPr>
        <p:spPr>
          <a:xfrm>
            <a:off x="1543050" y="755650"/>
            <a:ext cx="801688" cy="376238"/>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lgn="ctr">
              <a:defRPr/>
            </a:pPr>
            <a:r>
              <a:rPr lang="ro-RO" b="1">
                <a:solidFill>
                  <a:srgbClr val="000000"/>
                </a:solidFill>
                <a:cs typeface="Arial" charset="0"/>
              </a:rPr>
              <a:t>IACOV</a:t>
            </a:r>
          </a:p>
        </p:txBody>
      </p:sp>
      <p:sp>
        <p:nvSpPr>
          <p:cNvPr id="7" name="6 CuadroTexto"/>
          <p:cNvSpPr txBox="1"/>
          <p:nvPr/>
        </p:nvSpPr>
        <p:spPr>
          <a:xfrm>
            <a:off x="6567488" y="768350"/>
            <a:ext cx="796925" cy="376238"/>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lgn="ctr">
              <a:defRPr/>
            </a:pPr>
            <a:r>
              <a:rPr lang="ro-RO" b="1">
                <a:solidFill>
                  <a:srgbClr val="000000"/>
                </a:solidFill>
                <a:cs typeface="Arial" charset="0"/>
              </a:rPr>
              <a:t>PAVEL</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down)">
                                      <p:cBhvr>
                                        <p:cTn id="18" dur="500"/>
                                        <p:tgtEl>
                                          <p:spTgt spid="2"/>
                                        </p:tgtEl>
                                      </p:cBhvr>
                                    </p:animEffect>
                                  </p:childTnLst>
                                </p:cTn>
                              </p:par>
                              <p:par>
                                <p:cTn id="19" presetID="12" presetClass="entr" presetSubtype="1"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p:tgtEl>
                                          <p:spTgt spid="6"/>
                                        </p:tgtEl>
                                        <p:attrNameLst>
                                          <p:attrName>ppt_y</p:attrName>
                                        </p:attrNameLst>
                                      </p:cBhvr>
                                      <p:tavLst>
                                        <p:tav tm="0">
                                          <p:val>
                                            <p:strVal val="#ppt_y-#ppt_h*1.125000"/>
                                          </p:val>
                                        </p:tav>
                                        <p:tav tm="100000">
                                          <p:val>
                                            <p:strVal val="#ppt_y"/>
                                          </p:val>
                                        </p:tav>
                                      </p:tavLst>
                                    </p:anim>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p:tgtEl>
                                          <p:spTgt spid="7"/>
                                        </p:tgtEl>
                                        <p:attrNameLst>
                                          <p:attrName>ppt_y</p:attrName>
                                        </p:attrNameLst>
                                      </p:cBhvr>
                                      <p:tavLst>
                                        <p:tav tm="0">
                                          <p:val>
                                            <p:strVal val="#ppt_y-#ppt_h*1.125000"/>
                                          </p:val>
                                        </p:tav>
                                        <p:tav tm="100000">
                                          <p:val>
                                            <p:strVal val="#ppt_y"/>
                                          </p:val>
                                        </p:tav>
                                      </p:tavLst>
                                    </p:anim>
                                    <p:animEffect transition="in" filter="wipe(down)">
                                      <p:cBhvr>
                                        <p:cTn id="28" dur="500"/>
                                        <p:tgtEl>
                                          <p:spTgt spid="7"/>
                                        </p:tgtEl>
                                      </p:cBhvr>
                                    </p:animEffect>
                                  </p:childTnLst>
                                </p:cTn>
                              </p:par>
                              <p:par>
                                <p:cTn id="29" presetID="12" presetClass="entr" presetSubtype="1"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p:tgtEl>
                                          <p:spTgt spid="4"/>
                                        </p:tgtEl>
                                        <p:attrNameLst>
                                          <p:attrName>ppt_y</p:attrName>
                                        </p:attrNameLst>
                                      </p:cBhvr>
                                      <p:tavLst>
                                        <p:tav tm="0">
                                          <p:val>
                                            <p:strVal val="#ppt_y-#ppt_h*1.125000"/>
                                          </p:val>
                                        </p:tav>
                                        <p:tav tm="100000">
                                          <p:val>
                                            <p:strVal val="#ppt_y"/>
                                          </p:val>
                                        </p:tav>
                                      </p:tavLst>
                                    </p:anim>
                                    <p:animEffect transition="in" filter="wipe(down)">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5"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 calcmode="lin" valueType="num">
                                      <p:cBhvr>
                                        <p:cTn id="3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 name="9 Rectángulo"/>
          <p:cNvSpPr/>
          <p:nvPr/>
        </p:nvSpPr>
        <p:spPr>
          <a:xfrm>
            <a:off x="2981474" y="11645"/>
            <a:ext cx="6156176" cy="707887"/>
          </a:xfrm>
          <a:prstGeom prst="rect">
            <a:avLst/>
          </a:prstGeom>
        </p:spPr>
        <p:txBody>
          <a:bodyPr>
            <a:spAutoFit/>
          </a:bodyPr>
          <a:lstStyle/>
          <a:p>
            <a:pPr algn="ctr" fontAlgn="auto">
              <a:spcBef>
                <a:spcPts val="0"/>
              </a:spcBef>
              <a:spcAft>
                <a:spcPts val="0"/>
              </a:spcAft>
              <a:defRPr/>
            </a:pPr>
            <a:r>
              <a:rPr lang="ro-RO" sz="4000" b="1" dirty="0">
                <a:solidFill>
                  <a:schemeClr val="bg1"/>
                </a:solidFill>
                <a:effectLst>
                  <a:reflection blurRad="6350" stA="55000" endA="300" endPos="45500" dir="5400000" sy="-100000" algn="bl" rotWithShape="0"/>
                </a:effectLst>
                <a:latin typeface="+mn-lt"/>
                <a:cs typeface="+mn-cs"/>
              </a:rPr>
              <a:t>CREDINȚA LUI AVRAAM</a:t>
            </a:r>
            <a:endParaRPr lang="es-ES" sz="4000" b="1" dirty="0">
              <a:solidFill>
                <a:schemeClr val="bg1"/>
              </a:solidFill>
              <a:effectLst>
                <a:reflection blurRad="6350" stA="55000" endA="300" endPos="45500" dir="5400000" sy="-100000" algn="bl" rotWithShape="0"/>
              </a:effectLst>
              <a:latin typeface="+mn-lt"/>
              <a:cs typeface="+mn-cs"/>
            </a:endParaRPr>
          </a:p>
        </p:txBody>
      </p:sp>
      <p:sp>
        <p:nvSpPr>
          <p:cNvPr id="3" name="2 CuadroTexto"/>
          <p:cNvSpPr txBox="1">
            <a:spLocks noChangeArrowheads="1"/>
          </p:cNvSpPr>
          <p:nvPr/>
        </p:nvSpPr>
        <p:spPr bwMode="auto">
          <a:xfrm>
            <a:off x="3924300" y="660400"/>
            <a:ext cx="4248150" cy="536575"/>
          </a:xfrm>
          <a:prstGeom prst="rect">
            <a:avLst/>
          </a:prstGeom>
          <a:noFill/>
          <a:ln w="9525">
            <a:noFill/>
            <a:miter lim="800000"/>
            <a:headEnd/>
            <a:tailEnd/>
          </a:ln>
        </p:spPr>
        <p:txBody>
          <a:bodyPr lIns="0" tIns="0" rIns="0" bIns="0">
            <a:spAutoFit/>
          </a:bodyPr>
          <a:lstStyle/>
          <a:p>
            <a:pPr algn="ctr">
              <a:lnSpc>
                <a:spcPct val="80000"/>
              </a:lnSpc>
            </a:pPr>
            <a:r>
              <a:rPr lang="ro-RO" sz="2200" b="1"/>
              <a:t>Să</a:t>
            </a:r>
            <a:r>
              <a:rPr lang="ro-RO" sz="2200" b="1">
                <a:latin typeface="Calibri" pitchFamily="34" charset="0"/>
              </a:rPr>
              <a:t> observăm teologia lui Pavel cu privire la Avraam.</a:t>
            </a:r>
          </a:p>
        </p:txBody>
      </p:sp>
      <p:sp>
        <p:nvSpPr>
          <p:cNvPr id="4" name="3 CuadroTexto"/>
          <p:cNvSpPr txBox="1"/>
          <p:nvPr/>
        </p:nvSpPr>
        <p:spPr>
          <a:xfrm>
            <a:off x="3636963" y="1214438"/>
            <a:ext cx="5507037" cy="2781300"/>
          </a:xfrm>
          <a:prstGeom prst="rect">
            <a:avLst/>
          </a:prstGeom>
        </p:spPr>
        <p:style>
          <a:lnRef idx="1">
            <a:schemeClr val="accent4"/>
          </a:lnRef>
          <a:fillRef idx="3">
            <a:schemeClr val="accent4"/>
          </a:fillRef>
          <a:effectRef idx="2">
            <a:schemeClr val="accent4"/>
          </a:effectRef>
          <a:fontRef idx="minor">
            <a:schemeClr val="lt1"/>
          </a:fontRef>
        </p:style>
        <p:txBody>
          <a:bodyPr>
            <a:spAutoFit/>
          </a:bodyPr>
          <a:lstStyle/>
          <a:p>
            <a:pPr marL="342900" indent="-342900">
              <a:buClr>
                <a:srgbClr val="FF99FF"/>
              </a:buClr>
              <a:buFont typeface="Calibri" pitchFamily="34" charset="0"/>
              <a:buAutoNum type="arabicPeriod"/>
              <a:defRPr/>
            </a:pPr>
            <a:r>
              <a:rPr lang="ro-RO" sz="2200" b="1">
                <a:solidFill>
                  <a:srgbClr val="FFFFFF"/>
                </a:solidFill>
                <a:cs typeface="Arial" charset="0"/>
              </a:rPr>
              <a:t>Avraam nu a făcut nici o lucrare prin care să se îndreptățească înaintea lui Dumnezeu (Romani 4:1-5)</a:t>
            </a:r>
          </a:p>
          <a:p>
            <a:pPr marL="342900" indent="-342900">
              <a:buClr>
                <a:srgbClr val="FF99FF"/>
              </a:buClr>
              <a:buFont typeface="Calibri" pitchFamily="34" charset="0"/>
              <a:buAutoNum type="arabicPeriod"/>
              <a:defRPr/>
            </a:pPr>
            <a:r>
              <a:rPr lang="ro-RO" sz="2200" b="1">
                <a:solidFill>
                  <a:srgbClr val="FFFFFF"/>
                </a:solidFill>
                <a:cs typeface="Arial" charset="0"/>
              </a:rPr>
              <a:t>Prin credință, l-a ascultat pe Dumnezeu pornind înspre Canaan (Evrei 11:8)</a:t>
            </a:r>
          </a:p>
          <a:p>
            <a:pPr marL="342900" indent="-342900">
              <a:buClr>
                <a:srgbClr val="FF99FF"/>
              </a:buClr>
              <a:buFont typeface="Calibri" pitchFamily="34" charset="0"/>
              <a:buAutoNum type="arabicPeriod"/>
              <a:defRPr/>
            </a:pPr>
            <a:r>
              <a:rPr lang="ro-RO" sz="2200" b="1">
                <a:solidFill>
                  <a:srgbClr val="FFFFFF"/>
                </a:solidFill>
                <a:cs typeface="Arial" charset="0"/>
              </a:rPr>
              <a:t>Prin credință, a crezut că Dumnezeu îi poate da un fiu din Sara (Romani 4:19)</a:t>
            </a:r>
          </a:p>
          <a:p>
            <a:pPr marL="342900" indent="-342900">
              <a:buClr>
                <a:srgbClr val="FF99FF"/>
              </a:buClr>
              <a:buFont typeface="Calibri" pitchFamily="34" charset="0"/>
              <a:buAutoNum type="arabicPeriod"/>
              <a:defRPr/>
            </a:pPr>
            <a:r>
              <a:rPr lang="ro-RO" sz="2200" b="1">
                <a:solidFill>
                  <a:srgbClr val="FFFFFF"/>
                </a:solidFill>
                <a:cs typeface="Arial" charset="0"/>
              </a:rPr>
              <a:t>Prin credință, l-a oferit pe Isaac (Evr.11:19)</a:t>
            </a:r>
          </a:p>
        </p:txBody>
      </p:sp>
      <p:sp>
        <p:nvSpPr>
          <p:cNvPr id="5" name="4 CuadroTexto"/>
          <p:cNvSpPr txBox="1">
            <a:spLocks noChangeArrowheads="1"/>
          </p:cNvSpPr>
          <p:nvPr/>
        </p:nvSpPr>
        <p:spPr bwMode="auto">
          <a:xfrm>
            <a:off x="3779838" y="4008438"/>
            <a:ext cx="5305425" cy="2847975"/>
          </a:xfrm>
          <a:prstGeom prst="rect">
            <a:avLst/>
          </a:prstGeom>
          <a:noFill/>
          <a:ln w="9525">
            <a:noFill/>
            <a:miter lim="800000"/>
            <a:headEnd/>
            <a:tailEnd/>
          </a:ln>
        </p:spPr>
        <p:txBody>
          <a:bodyPr>
            <a:spAutoFit/>
          </a:bodyPr>
          <a:lstStyle/>
          <a:p>
            <a:pPr>
              <a:spcBef>
                <a:spcPts val="600"/>
              </a:spcBef>
            </a:pPr>
            <a:r>
              <a:rPr lang="ro-RO" sz="2200" b="1">
                <a:latin typeface="Calibri" pitchFamily="34" charset="0"/>
              </a:rPr>
              <a:t>În concluzie, Pavel (la fel ca și Iacov) consideră că Avraam și-a PERFECȚIONAT credința prin fapte, făcând pași tot mai fermi în credință. </a:t>
            </a:r>
          </a:p>
          <a:p>
            <a:pPr>
              <a:spcBef>
                <a:spcPts val="600"/>
              </a:spcBef>
            </a:pPr>
            <a:r>
              <a:rPr lang="ro-RO" sz="2200" b="1">
                <a:latin typeface="Calibri" pitchFamily="34" charset="0"/>
              </a:rPr>
              <a:t>Pe de altă parte, Iacov ne spune că Avraam a fost îndreptățit prin fapte; adică, faptele dovedesc validitatea credinței prin care o persoană este îndreptățită.</a:t>
            </a:r>
          </a:p>
        </p:txBody>
      </p:sp>
      <p:pic>
        <p:nvPicPr>
          <p:cNvPr id="3074" name="Picture 2" descr="\\EUNICE\FondosTematicos\Abraham\Hist.+Sagrada+18+-+Abr%C3%A3o+em+viagem.JPG"/>
          <p:cNvPicPr>
            <a:picLocks noChangeAspect="1" noChangeArrowheads="1"/>
          </p:cNvPicPr>
          <p:nvPr/>
        </p:nvPicPr>
        <p:blipFill rotWithShape="1">
          <a:blip r:embed="rId3" cstate="print">
            <a:extLst>
              <a:ext uri="{28A0092B-C50C-407E-A947-70E740481C1C}"/>
            </a:extLst>
          </a:blip>
          <a:srcRect t="17580"/>
          <a:stretch/>
        </p:blipFill>
        <p:spPr bwMode="auto">
          <a:xfrm>
            <a:off x="126556" y="2339678"/>
            <a:ext cx="3552436" cy="1881410"/>
          </a:xfrm>
          <a:prstGeom prst="snip2DiagRect">
            <a:avLst/>
          </a:prstGeom>
          <a:solidFill>
            <a:srgbClr val="FFFFFF">
              <a:shade val="85000"/>
            </a:srgbClr>
          </a:solidFill>
          <a:ln w="19050" cap="sq">
            <a:solidFill>
              <a:schemeClr val="bg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artDeco"/>
            <a:contourClr>
              <a:srgbClr val="FFFFFF"/>
            </a:contourClr>
          </a:sp3d>
          <a:extLst/>
        </p:spPr>
      </p:pic>
      <p:pic>
        <p:nvPicPr>
          <p:cNvPr id="3075" name="Picture 3" descr="R:\Dibujos\Abraham\VisionNocturna\AbrahamVisionNocturna (5).jpg"/>
          <p:cNvPicPr>
            <a:picLocks noChangeAspect="1" noChangeArrowheads="1"/>
          </p:cNvPicPr>
          <p:nvPr/>
        </p:nvPicPr>
        <p:blipFill>
          <a:blip r:embed="rId4" cstate="print">
            <a:extLst>
              <a:ext uri="{28A0092B-C50C-407E-A947-70E740481C1C}"/>
            </a:extLst>
          </a:blip>
          <a:srcRect/>
          <a:stretch>
            <a:fillRect/>
          </a:stretch>
        </p:blipFill>
        <p:spPr bwMode="auto">
          <a:xfrm>
            <a:off x="126556" y="141751"/>
            <a:ext cx="2861268" cy="2145951"/>
          </a:xfrm>
          <a:prstGeom prst="snip2DiagRect">
            <a:avLst/>
          </a:prstGeom>
          <a:solidFill>
            <a:srgbClr val="FFFFFF">
              <a:shade val="85000"/>
            </a:srgbClr>
          </a:solidFill>
          <a:ln w="19050" cap="sq">
            <a:solidFill>
              <a:schemeClr val="bg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artDeco"/>
            <a:contourClr>
              <a:srgbClr val="FFFFFF"/>
            </a:contourClr>
          </a:sp3d>
          <a:extLst/>
        </p:spPr>
      </p:pic>
      <p:pic>
        <p:nvPicPr>
          <p:cNvPr id="3076" name="Picture 4" descr="\\EUNICE\FondosTematicos\Abraham\Sara\she-laughed-GoodSalt-rhpas0934.jpg"/>
          <p:cNvPicPr>
            <a:picLocks noChangeAspect="1" noChangeArrowheads="1"/>
          </p:cNvPicPr>
          <p:nvPr/>
        </p:nvPicPr>
        <p:blipFill>
          <a:blip r:embed="rId5">
            <a:extLst>
              <a:ext uri="{28A0092B-C50C-407E-A947-70E740481C1C}"/>
            </a:extLst>
          </a:blip>
          <a:srcRect/>
          <a:stretch>
            <a:fillRect/>
          </a:stretch>
        </p:blipFill>
        <p:spPr bwMode="auto">
          <a:xfrm>
            <a:off x="107503" y="4293096"/>
            <a:ext cx="1757105" cy="2425452"/>
          </a:xfrm>
          <a:prstGeom prst="rect">
            <a:avLst/>
          </a:prstGeom>
          <a:noFill/>
          <a:scene3d>
            <a:camera prst="orthographicFront"/>
            <a:lightRig rig="threePt" dir="t"/>
          </a:scene3d>
          <a:sp3d>
            <a:bevelT w="114300" prst="artDeco"/>
          </a:sp3d>
          <a:extLst>
            <a:ext uri="{909E8E84-426E-40DD-AFC4-6F175D3DCCD1}"/>
          </a:extLst>
        </p:spPr>
      </p:pic>
      <p:pic>
        <p:nvPicPr>
          <p:cNvPr id="3077" name="Picture 5" descr="\\EUNICE\FondosTematicos\Abraham\Sacrificio de Isaac\abraham-and-isaac-the-sacrifice-2-GoodSalt-rhpas0933.jpg"/>
          <p:cNvPicPr>
            <a:picLocks noChangeAspect="1" noChangeArrowheads="1"/>
          </p:cNvPicPr>
          <p:nvPr/>
        </p:nvPicPr>
        <p:blipFill>
          <a:blip r:embed="rId6">
            <a:extLst>
              <a:ext uri="{28A0092B-C50C-407E-A947-70E740481C1C}"/>
            </a:extLst>
          </a:blip>
          <a:srcRect/>
          <a:stretch>
            <a:fillRect/>
          </a:stretch>
        </p:blipFill>
        <p:spPr bwMode="auto">
          <a:xfrm>
            <a:off x="1979712" y="4293096"/>
            <a:ext cx="1699280" cy="2419860"/>
          </a:xfrm>
          <a:prstGeom prst="rect">
            <a:avLst/>
          </a:prstGeom>
          <a:noFill/>
          <a:scene3d>
            <a:camera prst="orthographicFront"/>
            <a:lightRig rig="threePt" dir="t"/>
          </a:scene3d>
          <a:sp3d>
            <a:bevelT w="114300" prst="artDeco"/>
          </a:sp3d>
          <a:extLst>
            <a:ext uri="{909E8E84-426E-40DD-AFC4-6F175D3DCCD1}"/>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box(out)">
                                      <p:cBhvr>
                                        <p:cTn id="12" dur="500"/>
                                        <p:tgtEl>
                                          <p:spTgt spid="4">
                                            <p:bg/>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wipe(left)">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wipe(left)">
                                      <p:cBhvr>
                                        <p:cTn id="21" dur="500"/>
                                        <p:tgtEl>
                                          <p:spTgt spid="4">
                                            <p:txEl>
                                              <p:pRg st="1" end="1"/>
                                            </p:txEl>
                                          </p:spTgt>
                                        </p:tgtEl>
                                      </p:cBhvr>
                                    </p:animEffect>
                                  </p:childTnLst>
                                </p:cTn>
                              </p:par>
                            </p:childTnLst>
                          </p:cTn>
                        </p:par>
                        <p:par>
                          <p:cTn id="22" fill="hold">
                            <p:stCondLst>
                              <p:cond delay="500"/>
                            </p:stCondLst>
                            <p:childTnLst>
                              <p:par>
                                <p:cTn id="23" presetID="37" presetClass="entr" presetSubtype="0" fill="hold" nodeType="afterEffect">
                                  <p:stCondLst>
                                    <p:cond delay="0"/>
                                  </p:stCondLst>
                                  <p:childTnLst>
                                    <p:set>
                                      <p:cBhvr>
                                        <p:cTn id="24" dur="1" fill="hold">
                                          <p:stCondLst>
                                            <p:cond delay="0"/>
                                          </p:stCondLst>
                                        </p:cTn>
                                        <p:tgtEl>
                                          <p:spTgt spid="3074"/>
                                        </p:tgtEl>
                                        <p:attrNameLst>
                                          <p:attrName>style.visibility</p:attrName>
                                        </p:attrNameLst>
                                      </p:cBhvr>
                                      <p:to>
                                        <p:strVal val="visible"/>
                                      </p:to>
                                    </p:set>
                                    <p:animEffect transition="in" filter="fade">
                                      <p:cBhvr>
                                        <p:cTn id="25" dur="1000"/>
                                        <p:tgtEl>
                                          <p:spTgt spid="3074"/>
                                        </p:tgtEl>
                                      </p:cBhvr>
                                    </p:animEffect>
                                    <p:anim calcmode="lin" valueType="num">
                                      <p:cBhvr>
                                        <p:cTn id="26" dur="1000" fill="hold"/>
                                        <p:tgtEl>
                                          <p:spTgt spid="3074"/>
                                        </p:tgtEl>
                                        <p:attrNameLst>
                                          <p:attrName>ppt_x</p:attrName>
                                        </p:attrNameLst>
                                      </p:cBhvr>
                                      <p:tavLst>
                                        <p:tav tm="0">
                                          <p:val>
                                            <p:strVal val="#ppt_x"/>
                                          </p:val>
                                        </p:tav>
                                        <p:tav tm="100000">
                                          <p:val>
                                            <p:strVal val="#ppt_x"/>
                                          </p:val>
                                        </p:tav>
                                      </p:tavLst>
                                    </p:anim>
                                    <p:anim calcmode="lin" valueType="num">
                                      <p:cBhvr>
                                        <p:cTn id="27" dur="900" decel="100000" fill="hold"/>
                                        <p:tgtEl>
                                          <p:spTgt spid="3074"/>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3074"/>
                                        </p:tgtEl>
                                        <p:attrNameLst>
                                          <p:attrName>ppt_y</p:attrName>
                                        </p:attrNameLst>
                                      </p:cBhvr>
                                      <p:tavLst>
                                        <p:tav tm="0">
                                          <p:val>
                                            <p:strVal val="#ppt_y-.03"/>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wipe(left)">
                                      <p:cBhvr>
                                        <p:cTn id="33" dur="500"/>
                                        <p:tgtEl>
                                          <p:spTgt spid="4">
                                            <p:txEl>
                                              <p:pRg st="2" end="2"/>
                                            </p:txEl>
                                          </p:spTgt>
                                        </p:tgtEl>
                                      </p:cBhvr>
                                    </p:animEffect>
                                  </p:childTnLst>
                                </p:cTn>
                              </p:par>
                            </p:childTnLst>
                          </p:cTn>
                        </p:par>
                        <p:par>
                          <p:cTn id="34" fill="hold">
                            <p:stCondLst>
                              <p:cond delay="500"/>
                            </p:stCondLst>
                            <p:childTnLst>
                              <p:par>
                                <p:cTn id="35" presetID="25" presetClass="entr" presetSubtype="0" fill="hold" nodeType="afterEffect">
                                  <p:stCondLst>
                                    <p:cond delay="0"/>
                                  </p:stCondLst>
                                  <p:childTnLst>
                                    <p:set>
                                      <p:cBhvr>
                                        <p:cTn id="36" dur="1" fill="hold">
                                          <p:stCondLst>
                                            <p:cond delay="0"/>
                                          </p:stCondLst>
                                        </p:cTn>
                                        <p:tgtEl>
                                          <p:spTgt spid="3076"/>
                                        </p:tgtEl>
                                        <p:attrNameLst>
                                          <p:attrName>style.visibility</p:attrName>
                                        </p:attrNameLst>
                                      </p:cBhvr>
                                      <p:to>
                                        <p:strVal val="visible"/>
                                      </p:to>
                                    </p:set>
                                    <p:anim calcmode="lin" valueType="num">
                                      <p:cBhvr>
                                        <p:cTn id="37" dur="500" decel="50000" fill="hold">
                                          <p:stCondLst>
                                            <p:cond delay="0"/>
                                          </p:stCondLst>
                                        </p:cTn>
                                        <p:tgtEl>
                                          <p:spTgt spid="3076"/>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3076"/>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3076"/>
                                        </p:tgtEl>
                                        <p:attrNameLst>
                                          <p:attrName>ppt_w</p:attrName>
                                        </p:attrNameLst>
                                      </p:cBhvr>
                                      <p:tavLst>
                                        <p:tav tm="0">
                                          <p:val>
                                            <p:strVal val="#ppt_w*.05"/>
                                          </p:val>
                                        </p:tav>
                                        <p:tav tm="100000">
                                          <p:val>
                                            <p:strVal val="#ppt_w"/>
                                          </p:val>
                                        </p:tav>
                                      </p:tavLst>
                                    </p:anim>
                                    <p:anim calcmode="lin" valueType="num">
                                      <p:cBhvr>
                                        <p:cTn id="40" dur="1000" fill="hold"/>
                                        <p:tgtEl>
                                          <p:spTgt spid="3076"/>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3076"/>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3076"/>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3076"/>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307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animEffect transition="in" filter="wipe(left)">
                                      <p:cBhvr>
                                        <p:cTn id="49" dur="500"/>
                                        <p:tgtEl>
                                          <p:spTgt spid="4">
                                            <p:txEl>
                                              <p:pRg st="3" end="3"/>
                                            </p:txEl>
                                          </p:spTgt>
                                        </p:tgtEl>
                                      </p:cBhvr>
                                    </p:animEffect>
                                  </p:childTnLst>
                                </p:cTn>
                              </p:par>
                            </p:childTnLst>
                          </p:cTn>
                        </p:par>
                        <p:par>
                          <p:cTn id="50" fill="hold">
                            <p:stCondLst>
                              <p:cond delay="500"/>
                            </p:stCondLst>
                            <p:childTnLst>
                              <p:par>
                                <p:cTn id="51" presetID="25" presetClass="entr" presetSubtype="0" fill="hold" nodeType="afterEffect">
                                  <p:stCondLst>
                                    <p:cond delay="0"/>
                                  </p:stCondLst>
                                  <p:childTnLst>
                                    <p:set>
                                      <p:cBhvr>
                                        <p:cTn id="52" dur="1" fill="hold">
                                          <p:stCondLst>
                                            <p:cond delay="0"/>
                                          </p:stCondLst>
                                        </p:cTn>
                                        <p:tgtEl>
                                          <p:spTgt spid="3077"/>
                                        </p:tgtEl>
                                        <p:attrNameLst>
                                          <p:attrName>style.visibility</p:attrName>
                                        </p:attrNameLst>
                                      </p:cBhvr>
                                      <p:to>
                                        <p:strVal val="visible"/>
                                      </p:to>
                                    </p:set>
                                    <p:anim calcmode="lin" valueType="num">
                                      <p:cBhvr>
                                        <p:cTn id="53" dur="500" decel="50000" fill="hold">
                                          <p:stCondLst>
                                            <p:cond delay="0"/>
                                          </p:stCondLst>
                                        </p:cTn>
                                        <p:tgtEl>
                                          <p:spTgt spid="3077"/>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3077"/>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3077"/>
                                        </p:tgtEl>
                                        <p:attrNameLst>
                                          <p:attrName>ppt_w</p:attrName>
                                        </p:attrNameLst>
                                      </p:cBhvr>
                                      <p:tavLst>
                                        <p:tav tm="0">
                                          <p:val>
                                            <p:strVal val="#ppt_w*.05"/>
                                          </p:val>
                                        </p:tav>
                                        <p:tav tm="100000">
                                          <p:val>
                                            <p:strVal val="#ppt_w"/>
                                          </p:val>
                                        </p:tav>
                                      </p:tavLst>
                                    </p:anim>
                                    <p:anim calcmode="lin" valueType="num">
                                      <p:cBhvr>
                                        <p:cTn id="56" dur="1000" fill="hold"/>
                                        <p:tgtEl>
                                          <p:spTgt spid="3077"/>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3077"/>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3077"/>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3077"/>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3077"/>
                                        </p:tgtEl>
                                      </p:cBhvr>
                                    </p:animEffect>
                                  </p:childTnLst>
                                </p:cTn>
                              </p:par>
                            </p:childTnLst>
                          </p:cTn>
                        </p:par>
                      </p:childTnLst>
                    </p:cTn>
                  </p:par>
                  <p:par>
                    <p:cTn id="61" fill="hold">
                      <p:stCondLst>
                        <p:cond delay="indefinite"/>
                      </p:stCondLst>
                      <p:childTnLst>
                        <p:par>
                          <p:cTn id="62" fill="hold">
                            <p:stCondLst>
                              <p:cond delay="0"/>
                            </p:stCondLst>
                            <p:childTnLst>
                              <p:par>
                                <p:cTn id="63" presetID="37" presetClass="entr" presetSubtype="0" fill="hold" grpId="0" nodeType="clickEffect">
                                  <p:stCondLst>
                                    <p:cond delay="0"/>
                                  </p:stCondLst>
                                  <p:childTnLst>
                                    <p:set>
                                      <p:cBhvr>
                                        <p:cTn id="64" dur="1" fill="hold">
                                          <p:stCondLst>
                                            <p:cond delay="0"/>
                                          </p:stCondLst>
                                        </p:cTn>
                                        <p:tgtEl>
                                          <p:spTgt spid="5">
                                            <p:txEl>
                                              <p:pRg st="0" end="0"/>
                                            </p:txEl>
                                          </p:spTgt>
                                        </p:tgtEl>
                                        <p:attrNameLst>
                                          <p:attrName>style.visibility</p:attrName>
                                        </p:attrNameLst>
                                      </p:cBhvr>
                                      <p:to>
                                        <p:strVal val="visible"/>
                                      </p:to>
                                    </p:set>
                                    <p:animEffect transition="in" filter="fade">
                                      <p:cBhvr>
                                        <p:cTn id="65" dur="1000"/>
                                        <p:tgtEl>
                                          <p:spTgt spid="5">
                                            <p:txEl>
                                              <p:pRg st="0" end="0"/>
                                            </p:txEl>
                                          </p:spTgt>
                                        </p:tgtEl>
                                      </p:cBhvr>
                                    </p:animEffect>
                                    <p:anim calcmode="lin" valueType="num">
                                      <p:cBhvr>
                                        <p:cTn id="6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67"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37" presetClass="entr" presetSubtype="0" fill="hold" grpId="0" nodeType="clickEffect">
                                  <p:stCondLst>
                                    <p:cond delay="0"/>
                                  </p:stCondLst>
                                  <p:childTnLst>
                                    <p:set>
                                      <p:cBhvr>
                                        <p:cTn id="72" dur="1" fill="hold">
                                          <p:stCondLst>
                                            <p:cond delay="0"/>
                                          </p:stCondLst>
                                        </p:cTn>
                                        <p:tgtEl>
                                          <p:spTgt spid="5">
                                            <p:txEl>
                                              <p:pRg st="1" end="1"/>
                                            </p:txEl>
                                          </p:spTgt>
                                        </p:tgtEl>
                                        <p:attrNameLst>
                                          <p:attrName>style.visibility</p:attrName>
                                        </p:attrNameLst>
                                      </p:cBhvr>
                                      <p:to>
                                        <p:strVal val="visible"/>
                                      </p:to>
                                    </p:set>
                                    <p:animEffect transition="in" filter="fade">
                                      <p:cBhvr>
                                        <p:cTn id="73" dur="1000"/>
                                        <p:tgtEl>
                                          <p:spTgt spid="5">
                                            <p:txEl>
                                              <p:pRg st="1" end="1"/>
                                            </p:txEl>
                                          </p:spTgt>
                                        </p:tgtEl>
                                      </p:cBhvr>
                                    </p:animEffect>
                                    <p:anim calcmode="lin" valueType="num">
                                      <p:cBhvr>
                                        <p:cTn id="7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75"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uiExpand="1" build="p" animBg="1"/>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103" name="Picture 7" descr="R:\Dibujos\Rahab\800-Joshua-02-Rahab%20Spies.jpg"/>
          <p:cNvPicPr>
            <a:picLocks noChangeAspect="1" noChangeArrowheads="1"/>
          </p:cNvPicPr>
          <p:nvPr/>
        </p:nvPicPr>
        <p:blipFill>
          <a:blip r:embed="rId3"/>
          <a:srcRect/>
          <a:stretch>
            <a:fillRect/>
          </a:stretch>
        </p:blipFill>
        <p:spPr bwMode="auto">
          <a:xfrm>
            <a:off x="179388" y="188913"/>
            <a:ext cx="2268537" cy="1700212"/>
          </a:xfrm>
          <a:prstGeom prst="rect">
            <a:avLst/>
          </a:prstGeom>
          <a:ln>
            <a:noFill/>
          </a:ln>
          <a:effectLst>
            <a:outerShdw blurRad="292100" dist="139700" dir="2700000" algn="tl" rotWithShape="0">
              <a:srgbClr val="333333">
                <a:alpha val="65000"/>
              </a:srgbClr>
            </a:outerShdw>
          </a:effectLst>
          <a:extLst>
            <a:ext uri="{909E8E84-426E-40DD-AFC4-6F175D3DCCD1}"/>
          </a:extLst>
        </p:spPr>
      </p:pic>
      <p:pic>
        <p:nvPicPr>
          <p:cNvPr id="4102" name="Picture 6"/>
          <p:cNvPicPr>
            <a:picLocks noChangeAspect="1" noChangeArrowheads="1"/>
          </p:cNvPicPr>
          <p:nvPr/>
        </p:nvPicPr>
        <p:blipFill rotWithShape="1">
          <a:blip r:embed="rId4">
            <a:extLst>
              <a:ext uri="{28A0092B-C50C-407E-A947-70E740481C1C}"/>
            </a:extLst>
          </a:blip>
          <a:srcRect l="5297"/>
          <a:stretch/>
        </p:blipFill>
        <p:spPr bwMode="auto">
          <a:xfrm flipH="1">
            <a:off x="3759209" y="4619176"/>
            <a:ext cx="2497212" cy="20501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 uri="{91240B29-F687-4F45-9708-019B960494DF}"/>
          </a:extLst>
        </p:spPr>
      </p:pic>
      <p:pic>
        <p:nvPicPr>
          <p:cNvPr id="4104" name="Picture 8" descr="R:\Dibujos\Josue\800-Joshua-06-Blowing Horns.jpg"/>
          <p:cNvPicPr>
            <a:picLocks noChangeAspect="1" noChangeArrowheads="1"/>
          </p:cNvPicPr>
          <p:nvPr/>
        </p:nvPicPr>
        <p:blipFill>
          <a:blip r:embed="rId5" cstate="print">
            <a:extLst>
              <a:ext uri="{28A0092B-C50C-407E-A947-70E740481C1C}"/>
            </a:extLst>
          </a:blip>
          <a:srcRect/>
          <a:stretch>
            <a:fillRect/>
          </a:stretch>
        </p:blipFill>
        <p:spPr bwMode="auto">
          <a:xfrm>
            <a:off x="3779912" y="2530944"/>
            <a:ext cx="2550324" cy="19712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Lst>
        </p:spPr>
      </p:pic>
      <p:pic>
        <p:nvPicPr>
          <p:cNvPr id="4100" name="Picture 4" descr="R:\Dibujos\Rahab\800-Joshua-02-Spies%20Hay.jpg"/>
          <p:cNvPicPr>
            <a:picLocks noChangeAspect="1" noChangeArrowheads="1"/>
          </p:cNvPicPr>
          <p:nvPr/>
        </p:nvPicPr>
        <p:blipFill>
          <a:blip r:embed="rId6" cstate="print">
            <a:extLst>
              <a:ext uri="{28A0092B-C50C-407E-A947-70E740481C1C}"/>
            </a:extLst>
          </a:blip>
          <a:srcRect/>
          <a:stretch>
            <a:fillRect/>
          </a:stretch>
        </p:blipFill>
        <p:spPr bwMode="auto">
          <a:xfrm>
            <a:off x="6435522" y="2530944"/>
            <a:ext cx="2628292" cy="19712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Lst>
        </p:spPr>
      </p:pic>
      <p:sp>
        <p:nvSpPr>
          <p:cNvPr id="3" name="2 Rectángulo"/>
          <p:cNvSpPr>
            <a:spLocks noChangeArrowheads="1"/>
          </p:cNvSpPr>
          <p:nvPr/>
        </p:nvSpPr>
        <p:spPr bwMode="auto">
          <a:xfrm>
            <a:off x="2555875" y="722313"/>
            <a:ext cx="6548438" cy="1190625"/>
          </a:xfrm>
          <a:prstGeom prst="rect">
            <a:avLst/>
          </a:prstGeom>
          <a:noFill/>
          <a:ln w="9525">
            <a:noFill/>
            <a:miter lim="800000"/>
            <a:headEnd/>
            <a:tailEnd/>
          </a:ln>
        </p:spPr>
        <p:txBody>
          <a:bodyPr lIns="90000" rIns="0">
            <a:spAutoFit/>
          </a:bodyPr>
          <a:lstStyle/>
          <a:p>
            <a:r>
              <a:rPr lang="ro-RO" b="1">
                <a:solidFill>
                  <a:srgbClr val="B7DEE8"/>
                </a:solidFill>
                <a:latin typeface="Comic Sans MS" pitchFamily="66" charset="0"/>
              </a:rPr>
              <a:t>«Tot aşa, curva Rahav: n-a fost socotită şi ea neprihănită prin fapte, când a găzduit pe soli şi i-a scos afară pe altă cale? După cum trupul fără duh este mort, tot aşa şi credinţa fără fapte este moartă.» </a:t>
            </a:r>
            <a:r>
              <a:rPr lang="ro-RO" sz="1100" b="1">
                <a:solidFill>
                  <a:srgbClr val="B7DEE8"/>
                </a:solidFill>
                <a:latin typeface="Comic Sans MS" pitchFamily="66" charset="0"/>
              </a:rPr>
              <a:t>(Iacov 2:25-26)</a:t>
            </a:r>
            <a:endParaRPr lang="ro-RO" b="1">
              <a:solidFill>
                <a:srgbClr val="B7DEE8"/>
              </a:solidFill>
              <a:latin typeface="Comic Sans MS" pitchFamily="66" charset="0"/>
            </a:endParaRPr>
          </a:p>
        </p:txBody>
      </p:sp>
      <p:sp>
        <p:nvSpPr>
          <p:cNvPr id="4" name="3 Rectángulo"/>
          <p:cNvSpPr/>
          <p:nvPr/>
        </p:nvSpPr>
        <p:spPr>
          <a:xfrm>
            <a:off x="2409591" y="14203"/>
            <a:ext cx="6698913" cy="707886"/>
          </a:xfrm>
          <a:prstGeom prst="rect">
            <a:avLst/>
          </a:prstGeom>
        </p:spPr>
        <p:txBody>
          <a:bodyPr>
            <a:spAutoFit/>
          </a:bodyPr>
          <a:lstStyle/>
          <a:p>
            <a:pPr algn="ctr" fontAlgn="auto">
              <a:spcBef>
                <a:spcPts val="0"/>
              </a:spcBef>
              <a:spcAft>
                <a:spcPts val="0"/>
              </a:spcAft>
              <a:defRPr/>
            </a:pPr>
            <a:r>
              <a:rPr lang="ro-RO" sz="4000" b="1" dirty="0">
                <a:ln w="17780" cmpd="sng">
                  <a:solidFill>
                    <a:schemeClr val="accent1">
                      <a:tint val="3000"/>
                    </a:schemeClr>
                  </a:solidFill>
                  <a:prstDash val="solid"/>
                  <a:miter lim="800000"/>
                </a:ln>
                <a:gradFill>
                  <a:gsLst>
                    <a:gs pos="10000">
                      <a:schemeClr val="accent5">
                        <a:lumMod val="60000"/>
                        <a:lumOff val="40000"/>
                      </a:schemeClr>
                    </a:gs>
                    <a:gs pos="90000">
                      <a:schemeClr val="accent5">
                        <a:lumMod val="50000"/>
                      </a:schemeClr>
                    </a:gs>
                  </a:gsLst>
                  <a:lin ang="5400000"/>
                </a:gradFill>
                <a:effectLst>
                  <a:outerShdw blurRad="55000" dist="50800" dir="5400000" algn="tl">
                    <a:srgbClr val="000000">
                      <a:alpha val="33000"/>
                    </a:srgbClr>
                  </a:outerShdw>
                </a:effectLst>
                <a:latin typeface="+mn-lt"/>
                <a:cs typeface="+mn-cs"/>
              </a:rPr>
              <a:t>CREDINȚA LUI RAHAV</a:t>
            </a:r>
            <a:endParaRPr lang="es-ES" sz="4000" b="1" dirty="0">
              <a:ln w="17780" cmpd="sng">
                <a:solidFill>
                  <a:schemeClr val="accent1">
                    <a:tint val="3000"/>
                  </a:schemeClr>
                </a:solidFill>
                <a:prstDash val="solid"/>
                <a:miter lim="800000"/>
              </a:ln>
              <a:gradFill>
                <a:gsLst>
                  <a:gs pos="10000">
                    <a:schemeClr val="accent5">
                      <a:lumMod val="60000"/>
                      <a:lumOff val="40000"/>
                    </a:schemeClr>
                  </a:gs>
                  <a:gs pos="90000">
                    <a:schemeClr val="accent5">
                      <a:lumMod val="50000"/>
                    </a:schemeClr>
                  </a:gs>
                </a:gsLst>
                <a:lin ang="5400000"/>
              </a:gradFill>
              <a:effectLst>
                <a:outerShdw blurRad="55000" dist="50800" dir="5400000" algn="tl">
                  <a:srgbClr val="000000">
                    <a:alpha val="33000"/>
                  </a:srgbClr>
                </a:outerShdw>
              </a:effectLst>
              <a:latin typeface="+mn-lt"/>
              <a:cs typeface="+mn-cs"/>
            </a:endParaRPr>
          </a:p>
        </p:txBody>
      </p:sp>
      <p:sp>
        <p:nvSpPr>
          <p:cNvPr id="5" name="4 CuadroTexto"/>
          <p:cNvSpPr txBox="1"/>
          <p:nvPr/>
        </p:nvSpPr>
        <p:spPr>
          <a:xfrm>
            <a:off x="34925" y="2724150"/>
            <a:ext cx="3744913" cy="3978275"/>
          </a:xfrm>
          <a:prstGeom prst="rect">
            <a:avLst/>
          </a:prstGeom>
          <a:noFill/>
        </p:spPr>
        <p:txBody>
          <a:bodyPr>
            <a:spAutoFit/>
          </a:bodyPr>
          <a:lstStyle/>
          <a:p>
            <a:pPr>
              <a:spcBef>
                <a:spcPts val="600"/>
              </a:spcBef>
              <a:defRPr/>
            </a:pPr>
            <a:r>
              <a:rPr lang="ro-RO" sz="2000" b="1">
                <a:solidFill>
                  <a:srgbClr val="FFFFCC"/>
                </a:solidFill>
                <a:effectLst>
                  <a:outerShdw blurRad="38100" dist="38100" dir="2700000" algn="tl">
                    <a:srgbClr val="C0C0C0"/>
                  </a:outerShdw>
                </a:effectLst>
                <a:latin typeface="Calibri" pitchFamily="34" charset="0"/>
              </a:rPr>
              <a:t>Ar fi salvat-o credința dacă nu ar fi ascuns iscoadele?</a:t>
            </a:r>
          </a:p>
          <a:p>
            <a:pPr>
              <a:spcBef>
                <a:spcPts val="600"/>
              </a:spcBef>
              <a:defRPr/>
            </a:pPr>
            <a:r>
              <a:rPr lang="ro-RO" sz="2000" b="1">
                <a:solidFill>
                  <a:srgbClr val="FFFFCC"/>
                </a:solidFill>
                <a:effectLst>
                  <a:outerShdw blurRad="38100" dist="38100" dir="2700000" algn="tl">
                    <a:srgbClr val="C0C0C0"/>
                  </a:outerShdw>
                </a:effectLst>
                <a:latin typeface="Calibri" pitchFamily="34" charset="0"/>
              </a:rPr>
              <a:t>Ar fi salvat-o credința dacă nu ar fi legat funia la fereastră?</a:t>
            </a:r>
          </a:p>
          <a:p>
            <a:pPr>
              <a:spcBef>
                <a:spcPts val="600"/>
              </a:spcBef>
              <a:defRPr/>
            </a:pPr>
            <a:r>
              <a:rPr lang="ro-RO" sz="2000" b="1">
                <a:solidFill>
                  <a:srgbClr val="FFFFCC"/>
                </a:solidFill>
                <a:effectLst>
                  <a:outerShdw blurRad="38100" dist="38100" dir="2700000" algn="tl">
                    <a:srgbClr val="C0C0C0"/>
                  </a:outerShdw>
                </a:effectLst>
                <a:latin typeface="Calibri" pitchFamily="34" charset="0"/>
              </a:rPr>
              <a:t>S-ar fi salvat rudele ei prin credință, dacă nu ar fi rămas în casa lui Rahav?</a:t>
            </a:r>
          </a:p>
          <a:p>
            <a:pPr>
              <a:spcBef>
                <a:spcPts val="600"/>
              </a:spcBef>
              <a:defRPr/>
            </a:pPr>
            <a:r>
              <a:rPr lang="ro-RO" sz="2000" b="1">
                <a:solidFill>
                  <a:srgbClr val="FFFFCC"/>
                </a:solidFill>
                <a:effectLst>
                  <a:outerShdw blurRad="38100" dist="38100" dir="2700000" algn="tl">
                    <a:srgbClr val="C0C0C0"/>
                  </a:outerShdw>
                </a:effectLst>
                <a:latin typeface="Calibri" pitchFamily="34" charset="0"/>
              </a:rPr>
              <a:t>Concluzia lui Iacov este clară: dacă ești mântuit prin credință, trebuie să trăiești în conformitate cu credința ta. Altfel, credința ta este moartă. </a:t>
            </a:r>
          </a:p>
        </p:txBody>
      </p:sp>
      <p:pic>
        <p:nvPicPr>
          <p:cNvPr id="4098" name="Picture 2" descr="\\EUNICE\FondosTematicos\Rahab\705866664.jpeg"/>
          <p:cNvPicPr>
            <a:picLocks noChangeAspect="1" noChangeArrowheads="1"/>
          </p:cNvPicPr>
          <p:nvPr/>
        </p:nvPicPr>
        <p:blipFill>
          <a:blip r:embed="rId7" cstate="print">
            <a:extLst>
              <a:ext uri="{28A0092B-C50C-407E-A947-70E740481C1C}"/>
            </a:extLst>
          </a:blip>
          <a:srcRect/>
          <a:stretch>
            <a:fillRect/>
          </a:stretch>
        </p:blipFill>
        <p:spPr bwMode="auto">
          <a:xfrm>
            <a:off x="6330236" y="4619176"/>
            <a:ext cx="2733578" cy="20501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Lst>
        </p:spPr>
      </p:pic>
      <p:sp>
        <p:nvSpPr>
          <p:cNvPr id="2" name="1 Rectángulo"/>
          <p:cNvSpPr/>
          <p:nvPr/>
        </p:nvSpPr>
        <p:spPr>
          <a:xfrm>
            <a:off x="0" y="1941513"/>
            <a:ext cx="9109075" cy="701675"/>
          </a:xfrm>
          <a:prstGeom prst="rect">
            <a:avLst/>
          </a:prstGeom>
        </p:spPr>
        <p:txBody>
          <a:bodyPr>
            <a:spAutoFit/>
          </a:bodyPr>
          <a:lstStyle/>
          <a:p>
            <a:pPr>
              <a:spcBef>
                <a:spcPts val="600"/>
              </a:spcBef>
              <a:defRPr/>
            </a:pPr>
            <a:r>
              <a:rPr lang="ro-RO" sz="2000" b="1">
                <a:solidFill>
                  <a:srgbClr val="FFFFCC"/>
                </a:solidFill>
                <a:effectLst>
                  <a:outerShdw blurRad="38100" dist="38100" dir="2700000" algn="tl">
                    <a:srgbClr val="C0C0C0"/>
                  </a:outerShdw>
                </a:effectLst>
                <a:latin typeface="Calibri" pitchFamily="34" charset="0"/>
              </a:rPr>
              <a:t>Rahav credea pe deplin că Dumnezeul israeliților urma să cucerească Canaanul (Incluzând Ierihonul).</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103"/>
                                        </p:tgtEl>
                                        <p:attrNameLst>
                                          <p:attrName>style.visibility</p:attrName>
                                        </p:attrNameLst>
                                      </p:cBhvr>
                                      <p:to>
                                        <p:strVal val="visible"/>
                                      </p:to>
                                    </p:set>
                                    <p:anim calcmode="lin" valueType="num">
                                      <p:cBhvr>
                                        <p:cTn id="16" dur="500" fill="hold"/>
                                        <p:tgtEl>
                                          <p:spTgt spid="4103"/>
                                        </p:tgtEl>
                                        <p:attrNameLst>
                                          <p:attrName>ppt_w</p:attrName>
                                        </p:attrNameLst>
                                      </p:cBhvr>
                                      <p:tavLst>
                                        <p:tav tm="0">
                                          <p:val>
                                            <p:fltVal val="0"/>
                                          </p:val>
                                        </p:tav>
                                        <p:tav tm="100000">
                                          <p:val>
                                            <p:strVal val="#ppt_w"/>
                                          </p:val>
                                        </p:tav>
                                      </p:tavLst>
                                    </p:anim>
                                    <p:anim calcmode="lin" valueType="num">
                                      <p:cBhvr>
                                        <p:cTn id="17" dur="500" fill="hold"/>
                                        <p:tgtEl>
                                          <p:spTgt spid="4103"/>
                                        </p:tgtEl>
                                        <p:attrNameLst>
                                          <p:attrName>ppt_h</p:attrName>
                                        </p:attrNameLst>
                                      </p:cBhvr>
                                      <p:tavLst>
                                        <p:tav tm="0">
                                          <p:val>
                                            <p:fltVal val="0"/>
                                          </p:val>
                                        </p:tav>
                                        <p:tav tm="100000">
                                          <p:val>
                                            <p:strVal val="#ppt_h"/>
                                          </p:val>
                                        </p:tav>
                                      </p:tavLst>
                                    </p:anim>
                                    <p:animEffect transition="in" filter="fade">
                                      <p:cBhvr>
                                        <p:cTn id="18" dur="500"/>
                                        <p:tgtEl>
                                          <p:spTgt spid="410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left)">
                                      <p:cBhvr>
                                        <p:cTn id="28" dur="500"/>
                                        <p:tgtEl>
                                          <p:spTgt spid="2"/>
                                        </p:tgtEl>
                                      </p:cBhvr>
                                    </p:animEffect>
                                  </p:childTnLst>
                                </p:cTn>
                              </p:par>
                            </p:childTnLst>
                          </p:cTn>
                        </p:par>
                        <p:par>
                          <p:cTn id="29" fill="hold">
                            <p:stCondLst>
                              <p:cond delay="500"/>
                            </p:stCondLst>
                            <p:childTnLst>
                              <p:par>
                                <p:cTn id="30" presetID="53" presetClass="entr" presetSubtype="16" fill="hold" nodeType="afterEffect">
                                  <p:stCondLst>
                                    <p:cond delay="0"/>
                                  </p:stCondLst>
                                  <p:childTnLst>
                                    <p:set>
                                      <p:cBhvr>
                                        <p:cTn id="31" dur="1" fill="hold">
                                          <p:stCondLst>
                                            <p:cond delay="0"/>
                                          </p:stCondLst>
                                        </p:cTn>
                                        <p:tgtEl>
                                          <p:spTgt spid="4104"/>
                                        </p:tgtEl>
                                        <p:attrNameLst>
                                          <p:attrName>style.visibility</p:attrName>
                                        </p:attrNameLst>
                                      </p:cBhvr>
                                      <p:to>
                                        <p:strVal val="visible"/>
                                      </p:to>
                                    </p:set>
                                    <p:anim calcmode="lin" valueType="num">
                                      <p:cBhvr>
                                        <p:cTn id="32" dur="500" fill="hold"/>
                                        <p:tgtEl>
                                          <p:spTgt spid="4104"/>
                                        </p:tgtEl>
                                        <p:attrNameLst>
                                          <p:attrName>ppt_w</p:attrName>
                                        </p:attrNameLst>
                                      </p:cBhvr>
                                      <p:tavLst>
                                        <p:tav tm="0">
                                          <p:val>
                                            <p:fltVal val="0"/>
                                          </p:val>
                                        </p:tav>
                                        <p:tav tm="100000">
                                          <p:val>
                                            <p:strVal val="#ppt_w"/>
                                          </p:val>
                                        </p:tav>
                                      </p:tavLst>
                                    </p:anim>
                                    <p:anim calcmode="lin" valueType="num">
                                      <p:cBhvr>
                                        <p:cTn id="33" dur="500" fill="hold"/>
                                        <p:tgtEl>
                                          <p:spTgt spid="4104"/>
                                        </p:tgtEl>
                                        <p:attrNameLst>
                                          <p:attrName>ppt_h</p:attrName>
                                        </p:attrNameLst>
                                      </p:cBhvr>
                                      <p:tavLst>
                                        <p:tav tm="0">
                                          <p:val>
                                            <p:fltVal val="0"/>
                                          </p:val>
                                        </p:tav>
                                        <p:tav tm="100000">
                                          <p:val>
                                            <p:strVal val="#ppt_h"/>
                                          </p:val>
                                        </p:tav>
                                      </p:tavLst>
                                    </p:anim>
                                    <p:animEffect transition="in" filter="fade">
                                      <p:cBhvr>
                                        <p:cTn id="34" dur="500"/>
                                        <p:tgtEl>
                                          <p:spTgt spid="410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animEffect transition="in" filter="wipe(left)">
                                      <p:cBhvr>
                                        <p:cTn id="39" dur="500"/>
                                        <p:tgtEl>
                                          <p:spTgt spid="5">
                                            <p:txEl>
                                              <p:pRg st="0" end="0"/>
                                            </p:txEl>
                                          </p:spTgt>
                                        </p:tgtEl>
                                      </p:cBhvr>
                                    </p:animEffect>
                                  </p:childTnLst>
                                </p:cTn>
                              </p:par>
                            </p:childTnLst>
                          </p:cTn>
                        </p:par>
                        <p:par>
                          <p:cTn id="40" fill="hold">
                            <p:stCondLst>
                              <p:cond delay="500"/>
                            </p:stCondLst>
                            <p:childTnLst>
                              <p:par>
                                <p:cTn id="41" presetID="53" presetClass="entr" presetSubtype="16" fill="hold" nodeType="afterEffect">
                                  <p:stCondLst>
                                    <p:cond delay="0"/>
                                  </p:stCondLst>
                                  <p:childTnLst>
                                    <p:set>
                                      <p:cBhvr>
                                        <p:cTn id="42" dur="1" fill="hold">
                                          <p:stCondLst>
                                            <p:cond delay="0"/>
                                          </p:stCondLst>
                                        </p:cTn>
                                        <p:tgtEl>
                                          <p:spTgt spid="4100"/>
                                        </p:tgtEl>
                                        <p:attrNameLst>
                                          <p:attrName>style.visibility</p:attrName>
                                        </p:attrNameLst>
                                      </p:cBhvr>
                                      <p:to>
                                        <p:strVal val="visible"/>
                                      </p:to>
                                    </p:set>
                                    <p:anim calcmode="lin" valueType="num">
                                      <p:cBhvr>
                                        <p:cTn id="43" dur="500" fill="hold"/>
                                        <p:tgtEl>
                                          <p:spTgt spid="4100"/>
                                        </p:tgtEl>
                                        <p:attrNameLst>
                                          <p:attrName>ppt_w</p:attrName>
                                        </p:attrNameLst>
                                      </p:cBhvr>
                                      <p:tavLst>
                                        <p:tav tm="0">
                                          <p:val>
                                            <p:fltVal val="0"/>
                                          </p:val>
                                        </p:tav>
                                        <p:tav tm="100000">
                                          <p:val>
                                            <p:strVal val="#ppt_w"/>
                                          </p:val>
                                        </p:tav>
                                      </p:tavLst>
                                    </p:anim>
                                    <p:anim calcmode="lin" valueType="num">
                                      <p:cBhvr>
                                        <p:cTn id="44" dur="500" fill="hold"/>
                                        <p:tgtEl>
                                          <p:spTgt spid="4100"/>
                                        </p:tgtEl>
                                        <p:attrNameLst>
                                          <p:attrName>ppt_h</p:attrName>
                                        </p:attrNameLst>
                                      </p:cBhvr>
                                      <p:tavLst>
                                        <p:tav tm="0">
                                          <p:val>
                                            <p:fltVal val="0"/>
                                          </p:val>
                                        </p:tav>
                                        <p:tav tm="100000">
                                          <p:val>
                                            <p:strVal val="#ppt_h"/>
                                          </p:val>
                                        </p:tav>
                                      </p:tavLst>
                                    </p:anim>
                                    <p:animEffect transition="in" filter="fade">
                                      <p:cBhvr>
                                        <p:cTn id="45" dur="500"/>
                                        <p:tgtEl>
                                          <p:spTgt spid="410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5">
                                            <p:txEl>
                                              <p:pRg st="1" end="1"/>
                                            </p:txEl>
                                          </p:spTgt>
                                        </p:tgtEl>
                                        <p:attrNameLst>
                                          <p:attrName>style.visibility</p:attrName>
                                        </p:attrNameLst>
                                      </p:cBhvr>
                                      <p:to>
                                        <p:strVal val="visible"/>
                                      </p:to>
                                    </p:set>
                                    <p:animEffect transition="in" filter="wipe(left)">
                                      <p:cBhvr>
                                        <p:cTn id="50" dur="500"/>
                                        <p:tgtEl>
                                          <p:spTgt spid="5">
                                            <p:txEl>
                                              <p:pRg st="1" end="1"/>
                                            </p:txEl>
                                          </p:spTgt>
                                        </p:tgtEl>
                                      </p:cBhvr>
                                    </p:animEffect>
                                  </p:childTnLst>
                                </p:cTn>
                              </p:par>
                            </p:childTnLst>
                          </p:cTn>
                        </p:par>
                        <p:par>
                          <p:cTn id="51" fill="hold">
                            <p:stCondLst>
                              <p:cond delay="500"/>
                            </p:stCondLst>
                            <p:childTnLst>
                              <p:par>
                                <p:cTn id="52" presetID="53" presetClass="entr" presetSubtype="16" fill="hold" nodeType="afterEffect">
                                  <p:stCondLst>
                                    <p:cond delay="0"/>
                                  </p:stCondLst>
                                  <p:childTnLst>
                                    <p:set>
                                      <p:cBhvr>
                                        <p:cTn id="53" dur="1" fill="hold">
                                          <p:stCondLst>
                                            <p:cond delay="0"/>
                                          </p:stCondLst>
                                        </p:cTn>
                                        <p:tgtEl>
                                          <p:spTgt spid="4102"/>
                                        </p:tgtEl>
                                        <p:attrNameLst>
                                          <p:attrName>style.visibility</p:attrName>
                                        </p:attrNameLst>
                                      </p:cBhvr>
                                      <p:to>
                                        <p:strVal val="visible"/>
                                      </p:to>
                                    </p:set>
                                    <p:anim calcmode="lin" valueType="num">
                                      <p:cBhvr>
                                        <p:cTn id="54" dur="500" fill="hold"/>
                                        <p:tgtEl>
                                          <p:spTgt spid="4102"/>
                                        </p:tgtEl>
                                        <p:attrNameLst>
                                          <p:attrName>ppt_w</p:attrName>
                                        </p:attrNameLst>
                                      </p:cBhvr>
                                      <p:tavLst>
                                        <p:tav tm="0">
                                          <p:val>
                                            <p:fltVal val="0"/>
                                          </p:val>
                                        </p:tav>
                                        <p:tav tm="100000">
                                          <p:val>
                                            <p:strVal val="#ppt_w"/>
                                          </p:val>
                                        </p:tav>
                                      </p:tavLst>
                                    </p:anim>
                                    <p:anim calcmode="lin" valueType="num">
                                      <p:cBhvr>
                                        <p:cTn id="55" dur="500" fill="hold"/>
                                        <p:tgtEl>
                                          <p:spTgt spid="4102"/>
                                        </p:tgtEl>
                                        <p:attrNameLst>
                                          <p:attrName>ppt_h</p:attrName>
                                        </p:attrNameLst>
                                      </p:cBhvr>
                                      <p:tavLst>
                                        <p:tav tm="0">
                                          <p:val>
                                            <p:fltVal val="0"/>
                                          </p:val>
                                        </p:tav>
                                        <p:tav tm="100000">
                                          <p:val>
                                            <p:strVal val="#ppt_h"/>
                                          </p:val>
                                        </p:tav>
                                      </p:tavLst>
                                    </p:anim>
                                    <p:animEffect transition="in" filter="fade">
                                      <p:cBhvr>
                                        <p:cTn id="56" dur="500"/>
                                        <p:tgtEl>
                                          <p:spTgt spid="410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5">
                                            <p:txEl>
                                              <p:pRg st="2" end="2"/>
                                            </p:txEl>
                                          </p:spTgt>
                                        </p:tgtEl>
                                        <p:attrNameLst>
                                          <p:attrName>style.visibility</p:attrName>
                                        </p:attrNameLst>
                                      </p:cBhvr>
                                      <p:to>
                                        <p:strVal val="visible"/>
                                      </p:to>
                                    </p:set>
                                    <p:animEffect transition="in" filter="wipe(left)">
                                      <p:cBhvr>
                                        <p:cTn id="61" dur="500"/>
                                        <p:tgtEl>
                                          <p:spTgt spid="5">
                                            <p:txEl>
                                              <p:pRg st="2" end="2"/>
                                            </p:txEl>
                                          </p:spTgt>
                                        </p:tgtEl>
                                      </p:cBhvr>
                                    </p:animEffect>
                                  </p:childTnLst>
                                </p:cTn>
                              </p:par>
                            </p:childTnLst>
                          </p:cTn>
                        </p:par>
                        <p:par>
                          <p:cTn id="62" fill="hold">
                            <p:stCondLst>
                              <p:cond delay="500"/>
                            </p:stCondLst>
                            <p:childTnLst>
                              <p:par>
                                <p:cTn id="63" presetID="53" presetClass="entr" presetSubtype="16" fill="hold" nodeType="afterEffect">
                                  <p:stCondLst>
                                    <p:cond delay="0"/>
                                  </p:stCondLst>
                                  <p:childTnLst>
                                    <p:set>
                                      <p:cBhvr>
                                        <p:cTn id="64" dur="1" fill="hold">
                                          <p:stCondLst>
                                            <p:cond delay="0"/>
                                          </p:stCondLst>
                                        </p:cTn>
                                        <p:tgtEl>
                                          <p:spTgt spid="4098"/>
                                        </p:tgtEl>
                                        <p:attrNameLst>
                                          <p:attrName>style.visibility</p:attrName>
                                        </p:attrNameLst>
                                      </p:cBhvr>
                                      <p:to>
                                        <p:strVal val="visible"/>
                                      </p:to>
                                    </p:set>
                                    <p:anim calcmode="lin" valueType="num">
                                      <p:cBhvr>
                                        <p:cTn id="65" dur="500" fill="hold"/>
                                        <p:tgtEl>
                                          <p:spTgt spid="4098"/>
                                        </p:tgtEl>
                                        <p:attrNameLst>
                                          <p:attrName>ppt_w</p:attrName>
                                        </p:attrNameLst>
                                      </p:cBhvr>
                                      <p:tavLst>
                                        <p:tav tm="0">
                                          <p:val>
                                            <p:fltVal val="0"/>
                                          </p:val>
                                        </p:tav>
                                        <p:tav tm="100000">
                                          <p:val>
                                            <p:strVal val="#ppt_w"/>
                                          </p:val>
                                        </p:tav>
                                      </p:tavLst>
                                    </p:anim>
                                    <p:anim calcmode="lin" valueType="num">
                                      <p:cBhvr>
                                        <p:cTn id="66" dur="500" fill="hold"/>
                                        <p:tgtEl>
                                          <p:spTgt spid="4098"/>
                                        </p:tgtEl>
                                        <p:attrNameLst>
                                          <p:attrName>ppt_h</p:attrName>
                                        </p:attrNameLst>
                                      </p:cBhvr>
                                      <p:tavLst>
                                        <p:tav tm="0">
                                          <p:val>
                                            <p:fltVal val="0"/>
                                          </p:val>
                                        </p:tav>
                                        <p:tav tm="100000">
                                          <p:val>
                                            <p:strVal val="#ppt_h"/>
                                          </p:val>
                                        </p:tav>
                                      </p:tavLst>
                                    </p:anim>
                                    <p:animEffect transition="in" filter="fade">
                                      <p:cBhvr>
                                        <p:cTn id="67" dur="500"/>
                                        <p:tgtEl>
                                          <p:spTgt spid="409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5">
                                            <p:txEl>
                                              <p:pRg st="3" end="3"/>
                                            </p:txEl>
                                          </p:spTgt>
                                        </p:tgtEl>
                                        <p:attrNameLst>
                                          <p:attrName>style.visibility</p:attrName>
                                        </p:attrNameLst>
                                      </p:cBhvr>
                                      <p:to>
                                        <p:strVal val="visible"/>
                                      </p:to>
                                    </p:set>
                                    <p:animEffect transition="in" filter="wipe(left)">
                                      <p:cBhvr>
                                        <p:cTn id="7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uiExpand="1" build="p"/>
      <p:bldP spid="2"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1316</TotalTime>
  <Words>1222</Words>
  <Application>Microsoft Office PowerPoint</Application>
  <PresentationFormat>Expunere pe ecran (4:3)</PresentationFormat>
  <Paragraphs>41</Paragraphs>
  <Slides>10</Slides>
  <Notes>0</Notes>
  <HiddenSlides>0</HiddenSlides>
  <MMClips>0</MMClips>
  <ScaleCrop>false</ScaleCrop>
  <HeadingPairs>
    <vt:vector size="6" baseType="variant">
      <vt:variant>
        <vt:lpstr>Fonturi utilizate</vt:lpstr>
      </vt:variant>
      <vt:variant>
        <vt:i4>4</vt:i4>
      </vt:variant>
      <vt:variant>
        <vt:lpstr>Şablon formă</vt:lpstr>
      </vt:variant>
      <vt:variant>
        <vt:i4>1</vt:i4>
      </vt:variant>
      <vt:variant>
        <vt:lpstr>Titluri diapozitive</vt:lpstr>
      </vt:variant>
      <vt:variant>
        <vt:i4>10</vt:i4>
      </vt:variant>
    </vt:vector>
  </HeadingPairs>
  <TitlesOfParts>
    <vt:vector size="15" baseType="lpstr">
      <vt:lpstr>Arial</vt:lpstr>
      <vt:lpstr>Calibri</vt:lpstr>
      <vt:lpstr>Comic Sans MS</vt:lpstr>
      <vt:lpstr>Cooper Black</vt:lpstr>
      <vt:lpstr>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lpstr>Diapozitivul 10</vt:lpstr>
    </vt:vector>
  </TitlesOfParts>
  <LinksUpToDate>false</LinksUpToDate>
  <SharedDoc>false</SharedDoc>
  <HyperlinkBase>http://www.fustero.net/es/index_ro.aspx</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06. O credinta activa</dc:title>
  <dc:subject>St.Bibl.2014 trim. IV Epistola lui Iacov</dc:subject>
  <dc:creator>SFC</dc:creator>
  <dc:description>http://www.fustero.net/es/RO_2014t406.pptx</dc:description>
  <cp:lastModifiedBy>Scoala gimnaziala Cotofenesti</cp:lastModifiedBy>
  <cp:revision>72</cp:revision>
  <dcterms:created xsi:type="dcterms:W3CDTF">2014-10-23T15:33:28Z</dcterms:created>
  <dcterms:modified xsi:type="dcterms:W3CDTF">2014-11-05T09:38:27Z</dcterms:modified>
</cp:coreProperties>
</file>