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5" r:id="rId5"/>
    <p:sldId id="259" r:id="rId6"/>
    <p:sldId id="260" r:id="rId7"/>
    <p:sldId id="261" r:id="rId8"/>
    <p:sldId id="262" r:id="rId9"/>
    <p:sldId id="263"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Arial Black" pitchFamily="34" charset="0"/>
      <p:bold r:id="rId17"/>
      <p:italic r:id="rId18"/>
    </p:embeddedFont>
  </p:embeddedFont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C3B06"/>
    <a:srgbClr val="49385E"/>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40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30A84-2C05-4D7D-B199-FCE97BA51B8A}" type="doc">
      <dgm:prSet loTypeId="urn:microsoft.com/office/officeart/2005/8/layout/equation1" loCatId="relationship" qsTypeId="urn:microsoft.com/office/officeart/2005/8/quickstyle/3d3" qsCatId="3D" csTypeId="urn:microsoft.com/office/officeart/2005/8/colors/colorful2" csCatId="colorful" phldr="1"/>
      <dgm:spPr/>
    </dgm:pt>
    <dgm:pt modelId="{FA970AA0-EA9C-4159-AA73-92DE43D0E466}">
      <dgm:prSet phldrT="[Texto]"/>
      <dgm:spPr/>
      <dgm:t>
        <a:bodyPr/>
        <a:lstStyle/>
        <a:p>
          <a:r>
            <a:rPr lang="ro-RO" b="1" dirty="0" smtClean="0"/>
            <a:t>Cei săraci</a:t>
          </a:r>
          <a:endParaRPr lang="es-ES" b="1" dirty="0"/>
        </a:p>
      </dgm:t>
    </dgm:pt>
    <dgm:pt modelId="{3FF1D4E3-79E0-496E-889A-CF5011E92099}" type="parTrans" cxnId="{F190EA53-CD33-4362-B1F1-01CFF320F9DD}">
      <dgm:prSet/>
      <dgm:spPr/>
      <dgm:t>
        <a:bodyPr/>
        <a:lstStyle/>
        <a:p>
          <a:endParaRPr lang="es-ES" b="1"/>
        </a:p>
      </dgm:t>
    </dgm:pt>
    <dgm:pt modelId="{B972B018-475C-4B73-98BC-5CE19B65563C}" type="sibTrans" cxnId="{F190EA53-CD33-4362-B1F1-01CFF320F9DD}">
      <dgm:prSet/>
      <dgm:spPr/>
      <dgm:t>
        <a:bodyPr/>
        <a:lstStyle/>
        <a:p>
          <a:endParaRPr lang="es-ES" b="1"/>
        </a:p>
      </dgm:t>
    </dgm:pt>
    <dgm:pt modelId="{EF9F0DCB-470F-46DF-B2B5-057A71199C03}">
      <dgm:prSet phldrT="[Texto]"/>
      <dgm:spPr/>
      <dgm:t>
        <a:bodyPr/>
        <a:lstStyle/>
        <a:p>
          <a:r>
            <a:rPr lang="ro-RO" b="1" dirty="0" smtClean="0"/>
            <a:t>Care sunt bogați în credință</a:t>
          </a:r>
          <a:endParaRPr lang="es-ES" b="1" dirty="0"/>
        </a:p>
      </dgm:t>
    </dgm:pt>
    <dgm:pt modelId="{959E13FC-0C31-4DAF-B261-9725283D9FC6}" type="parTrans" cxnId="{7FFF22BC-CC61-4EE3-B436-90DE3D0231DF}">
      <dgm:prSet/>
      <dgm:spPr/>
      <dgm:t>
        <a:bodyPr/>
        <a:lstStyle/>
        <a:p>
          <a:endParaRPr lang="es-ES" b="1"/>
        </a:p>
      </dgm:t>
    </dgm:pt>
    <dgm:pt modelId="{CC1014CD-CF3F-4DD1-87F0-C1A3AF987E3A}" type="sibTrans" cxnId="{7FFF22BC-CC61-4EE3-B436-90DE3D0231DF}">
      <dgm:prSet/>
      <dgm:spPr/>
      <dgm:t>
        <a:bodyPr/>
        <a:lstStyle/>
        <a:p>
          <a:endParaRPr lang="es-ES" b="1"/>
        </a:p>
      </dgm:t>
    </dgm:pt>
    <dgm:pt modelId="{A60A62CD-E45D-4D29-A5F6-7DD84694BDDB}">
      <dgm:prSet phldrT="[Texto]"/>
      <dgm:spPr/>
      <dgm:t>
        <a:bodyPr/>
        <a:lstStyle/>
        <a:p>
          <a:r>
            <a:rPr lang="ro-RO" b="1" dirty="0" smtClean="0"/>
            <a:t>Vor moșteni împărăția</a:t>
          </a:r>
          <a:endParaRPr lang="es-ES" b="1" dirty="0"/>
        </a:p>
      </dgm:t>
    </dgm:pt>
    <dgm:pt modelId="{011DFCC1-B948-425F-9CE6-90CA3B09FE4B}" type="parTrans" cxnId="{F85BF4C2-3B21-4021-9EAC-00297D65D8C0}">
      <dgm:prSet/>
      <dgm:spPr/>
      <dgm:t>
        <a:bodyPr/>
        <a:lstStyle/>
        <a:p>
          <a:endParaRPr lang="es-ES" b="1"/>
        </a:p>
      </dgm:t>
    </dgm:pt>
    <dgm:pt modelId="{452ABD1E-80BD-46EE-9708-203DD05F73CB}" type="sibTrans" cxnId="{F85BF4C2-3B21-4021-9EAC-00297D65D8C0}">
      <dgm:prSet/>
      <dgm:spPr/>
      <dgm:t>
        <a:bodyPr/>
        <a:lstStyle/>
        <a:p>
          <a:endParaRPr lang="es-ES" b="1"/>
        </a:p>
      </dgm:t>
    </dgm:pt>
    <dgm:pt modelId="{7F7CF2A5-C24E-487D-9039-283BCBE15F63}" type="pres">
      <dgm:prSet presAssocID="{FF130A84-2C05-4D7D-B199-FCE97BA51B8A}" presName="linearFlow" presStyleCnt="0">
        <dgm:presLayoutVars>
          <dgm:dir/>
          <dgm:resizeHandles val="exact"/>
        </dgm:presLayoutVars>
      </dgm:prSet>
      <dgm:spPr/>
    </dgm:pt>
    <dgm:pt modelId="{4D4A0A26-D171-4D03-906B-8867F3D0E68F}" type="pres">
      <dgm:prSet presAssocID="{FA970AA0-EA9C-4159-AA73-92DE43D0E466}" presName="node" presStyleLbl="node1" presStyleIdx="0" presStyleCnt="3">
        <dgm:presLayoutVars>
          <dgm:bulletEnabled val="1"/>
        </dgm:presLayoutVars>
      </dgm:prSet>
      <dgm:spPr/>
      <dgm:t>
        <a:bodyPr/>
        <a:lstStyle/>
        <a:p>
          <a:endParaRPr lang="es-ES"/>
        </a:p>
      </dgm:t>
    </dgm:pt>
    <dgm:pt modelId="{83A0A919-72FB-4E9E-97CE-07FECF837438}" type="pres">
      <dgm:prSet presAssocID="{B972B018-475C-4B73-98BC-5CE19B65563C}" presName="spacerL" presStyleCnt="0"/>
      <dgm:spPr/>
    </dgm:pt>
    <dgm:pt modelId="{6280A9F4-DD14-4D86-95BA-C710CAB7F363}" type="pres">
      <dgm:prSet presAssocID="{B972B018-475C-4B73-98BC-5CE19B65563C}" presName="sibTrans" presStyleLbl="sibTrans2D1" presStyleIdx="0" presStyleCnt="2"/>
      <dgm:spPr/>
      <dgm:t>
        <a:bodyPr/>
        <a:lstStyle/>
        <a:p>
          <a:endParaRPr lang="es-ES"/>
        </a:p>
      </dgm:t>
    </dgm:pt>
    <dgm:pt modelId="{CA5E066B-0D4D-48E2-9DA7-7298BBD79128}" type="pres">
      <dgm:prSet presAssocID="{B972B018-475C-4B73-98BC-5CE19B65563C}" presName="spacerR" presStyleCnt="0"/>
      <dgm:spPr/>
    </dgm:pt>
    <dgm:pt modelId="{5A4A4722-8CF1-4DF7-BC0C-F5C756AE1F35}" type="pres">
      <dgm:prSet presAssocID="{EF9F0DCB-470F-46DF-B2B5-057A71199C03}" presName="node" presStyleLbl="node1" presStyleIdx="1" presStyleCnt="3">
        <dgm:presLayoutVars>
          <dgm:bulletEnabled val="1"/>
        </dgm:presLayoutVars>
      </dgm:prSet>
      <dgm:spPr/>
      <dgm:t>
        <a:bodyPr/>
        <a:lstStyle/>
        <a:p>
          <a:endParaRPr lang="es-ES"/>
        </a:p>
      </dgm:t>
    </dgm:pt>
    <dgm:pt modelId="{9E4F2E4B-64FD-4A74-AD4D-B3BEAE84F235}" type="pres">
      <dgm:prSet presAssocID="{CC1014CD-CF3F-4DD1-87F0-C1A3AF987E3A}" presName="spacerL" presStyleCnt="0"/>
      <dgm:spPr/>
    </dgm:pt>
    <dgm:pt modelId="{731967A5-4F55-4599-8F60-7A6D90C0ECEC}" type="pres">
      <dgm:prSet presAssocID="{CC1014CD-CF3F-4DD1-87F0-C1A3AF987E3A}" presName="sibTrans" presStyleLbl="sibTrans2D1" presStyleIdx="1" presStyleCnt="2"/>
      <dgm:spPr/>
      <dgm:t>
        <a:bodyPr/>
        <a:lstStyle/>
        <a:p>
          <a:endParaRPr lang="es-ES"/>
        </a:p>
      </dgm:t>
    </dgm:pt>
    <dgm:pt modelId="{2D44AE6B-64BE-4633-B5ED-261F813E2D42}" type="pres">
      <dgm:prSet presAssocID="{CC1014CD-CF3F-4DD1-87F0-C1A3AF987E3A}" presName="spacerR" presStyleCnt="0"/>
      <dgm:spPr/>
    </dgm:pt>
    <dgm:pt modelId="{C5630473-CE9E-4BA2-BFBB-7F8845FD9931}" type="pres">
      <dgm:prSet presAssocID="{A60A62CD-E45D-4D29-A5F6-7DD84694BDDB}" presName="node" presStyleLbl="node1" presStyleIdx="2" presStyleCnt="3">
        <dgm:presLayoutVars>
          <dgm:bulletEnabled val="1"/>
        </dgm:presLayoutVars>
      </dgm:prSet>
      <dgm:spPr/>
      <dgm:t>
        <a:bodyPr/>
        <a:lstStyle/>
        <a:p>
          <a:endParaRPr lang="es-ES"/>
        </a:p>
      </dgm:t>
    </dgm:pt>
  </dgm:ptLst>
  <dgm:cxnLst>
    <dgm:cxn modelId="{F85BF4C2-3B21-4021-9EAC-00297D65D8C0}" srcId="{FF130A84-2C05-4D7D-B199-FCE97BA51B8A}" destId="{A60A62CD-E45D-4D29-A5F6-7DD84694BDDB}" srcOrd="2" destOrd="0" parTransId="{011DFCC1-B948-425F-9CE6-90CA3B09FE4B}" sibTransId="{452ABD1E-80BD-46EE-9708-203DD05F73CB}"/>
    <dgm:cxn modelId="{0ED588E1-6581-41B9-AA2C-2E8EF699C1B6}" type="presOf" srcId="{FF130A84-2C05-4D7D-B199-FCE97BA51B8A}" destId="{7F7CF2A5-C24E-487D-9039-283BCBE15F63}" srcOrd="0" destOrd="0" presId="urn:microsoft.com/office/officeart/2005/8/layout/equation1"/>
    <dgm:cxn modelId="{F190EA53-CD33-4362-B1F1-01CFF320F9DD}" srcId="{FF130A84-2C05-4D7D-B199-FCE97BA51B8A}" destId="{FA970AA0-EA9C-4159-AA73-92DE43D0E466}" srcOrd="0" destOrd="0" parTransId="{3FF1D4E3-79E0-496E-889A-CF5011E92099}" sibTransId="{B972B018-475C-4B73-98BC-5CE19B65563C}"/>
    <dgm:cxn modelId="{7FFF22BC-CC61-4EE3-B436-90DE3D0231DF}" srcId="{FF130A84-2C05-4D7D-B199-FCE97BA51B8A}" destId="{EF9F0DCB-470F-46DF-B2B5-057A71199C03}" srcOrd="1" destOrd="0" parTransId="{959E13FC-0C31-4DAF-B261-9725283D9FC6}" sibTransId="{CC1014CD-CF3F-4DD1-87F0-C1A3AF987E3A}"/>
    <dgm:cxn modelId="{CCBE4B8A-6BB8-462C-AACC-50D687F2241A}" type="presOf" srcId="{FA970AA0-EA9C-4159-AA73-92DE43D0E466}" destId="{4D4A0A26-D171-4D03-906B-8867F3D0E68F}" srcOrd="0" destOrd="0" presId="urn:microsoft.com/office/officeart/2005/8/layout/equation1"/>
    <dgm:cxn modelId="{FA536BB1-FC63-4908-B40C-E81934EC87A0}" type="presOf" srcId="{CC1014CD-CF3F-4DD1-87F0-C1A3AF987E3A}" destId="{731967A5-4F55-4599-8F60-7A6D90C0ECEC}" srcOrd="0" destOrd="0" presId="urn:microsoft.com/office/officeart/2005/8/layout/equation1"/>
    <dgm:cxn modelId="{30DFB1A0-E636-4F0B-9DC8-34048628C8EA}" type="presOf" srcId="{A60A62CD-E45D-4D29-A5F6-7DD84694BDDB}" destId="{C5630473-CE9E-4BA2-BFBB-7F8845FD9931}" srcOrd="0" destOrd="0" presId="urn:microsoft.com/office/officeart/2005/8/layout/equation1"/>
    <dgm:cxn modelId="{74B9DDA8-1B4F-43E1-9201-63E3C1ADB245}" type="presOf" srcId="{B972B018-475C-4B73-98BC-5CE19B65563C}" destId="{6280A9F4-DD14-4D86-95BA-C710CAB7F363}" srcOrd="0" destOrd="0" presId="urn:microsoft.com/office/officeart/2005/8/layout/equation1"/>
    <dgm:cxn modelId="{BCD0A09E-5B98-4BD8-8815-FEAB9FE56EE7}" type="presOf" srcId="{EF9F0DCB-470F-46DF-B2B5-057A71199C03}" destId="{5A4A4722-8CF1-4DF7-BC0C-F5C756AE1F35}" srcOrd="0" destOrd="0" presId="urn:microsoft.com/office/officeart/2005/8/layout/equation1"/>
    <dgm:cxn modelId="{314660A6-150B-444E-ACA3-FA6B66ACA133}" type="presParOf" srcId="{7F7CF2A5-C24E-487D-9039-283BCBE15F63}" destId="{4D4A0A26-D171-4D03-906B-8867F3D0E68F}" srcOrd="0" destOrd="0" presId="urn:microsoft.com/office/officeart/2005/8/layout/equation1"/>
    <dgm:cxn modelId="{9E0029A5-D6FA-424E-B881-898EA59601C0}" type="presParOf" srcId="{7F7CF2A5-C24E-487D-9039-283BCBE15F63}" destId="{83A0A919-72FB-4E9E-97CE-07FECF837438}" srcOrd="1" destOrd="0" presId="urn:microsoft.com/office/officeart/2005/8/layout/equation1"/>
    <dgm:cxn modelId="{29A46F11-AB72-4D07-80B2-C4CB25AD6C61}" type="presParOf" srcId="{7F7CF2A5-C24E-487D-9039-283BCBE15F63}" destId="{6280A9F4-DD14-4D86-95BA-C710CAB7F363}" srcOrd="2" destOrd="0" presId="urn:microsoft.com/office/officeart/2005/8/layout/equation1"/>
    <dgm:cxn modelId="{4B82FBDE-F47D-4FBE-AF2D-D4C0B3A97587}" type="presParOf" srcId="{7F7CF2A5-C24E-487D-9039-283BCBE15F63}" destId="{CA5E066B-0D4D-48E2-9DA7-7298BBD79128}" srcOrd="3" destOrd="0" presId="urn:microsoft.com/office/officeart/2005/8/layout/equation1"/>
    <dgm:cxn modelId="{46BF6A60-98AF-4D27-B118-1D10BDFA14DE}" type="presParOf" srcId="{7F7CF2A5-C24E-487D-9039-283BCBE15F63}" destId="{5A4A4722-8CF1-4DF7-BC0C-F5C756AE1F35}" srcOrd="4" destOrd="0" presId="urn:microsoft.com/office/officeart/2005/8/layout/equation1"/>
    <dgm:cxn modelId="{2A6EB9AE-1AF5-426E-B222-FEABA63E71D3}" type="presParOf" srcId="{7F7CF2A5-C24E-487D-9039-283BCBE15F63}" destId="{9E4F2E4B-64FD-4A74-AD4D-B3BEAE84F235}" srcOrd="5" destOrd="0" presId="urn:microsoft.com/office/officeart/2005/8/layout/equation1"/>
    <dgm:cxn modelId="{4BC11822-4BF4-44FF-9995-7CA283CE18D9}" type="presParOf" srcId="{7F7CF2A5-C24E-487D-9039-283BCBE15F63}" destId="{731967A5-4F55-4599-8F60-7A6D90C0ECEC}" srcOrd="6" destOrd="0" presId="urn:microsoft.com/office/officeart/2005/8/layout/equation1"/>
    <dgm:cxn modelId="{696BBDF5-82DE-468B-B1D3-228108B1E95A}" type="presParOf" srcId="{7F7CF2A5-C24E-487D-9039-283BCBE15F63}" destId="{2D44AE6B-64BE-4633-B5ED-261F813E2D42}" srcOrd="7" destOrd="0" presId="urn:microsoft.com/office/officeart/2005/8/layout/equation1"/>
    <dgm:cxn modelId="{E0D85413-C66D-40BB-9C25-A504DA75ACB2}" type="presParOf" srcId="{7F7CF2A5-C24E-487D-9039-283BCBE15F63}" destId="{C5630473-CE9E-4BA2-BFBB-7F8845FD9931}" srcOrd="8" destOrd="0" presId="urn:microsoft.com/office/officeart/2005/8/layout/equati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30A84-2C05-4D7D-B199-FCE97BA51B8A}" type="doc">
      <dgm:prSet loTypeId="urn:microsoft.com/office/officeart/2005/8/layout/equation1" loCatId="relationship" qsTypeId="urn:microsoft.com/office/officeart/2005/8/quickstyle/3d3" qsCatId="3D" csTypeId="urn:microsoft.com/office/officeart/2005/8/colors/colorful1" csCatId="colorful" phldr="1"/>
      <dgm:spPr/>
    </dgm:pt>
    <dgm:pt modelId="{FA970AA0-EA9C-4159-AA73-92DE43D0E466}">
      <dgm:prSet phldrT="[Texto]"/>
      <dgm:spPr/>
      <dgm:t>
        <a:bodyPr/>
        <a:lstStyle/>
        <a:p>
          <a:r>
            <a:rPr lang="ro-RO" b="1" dirty="0" smtClean="0"/>
            <a:t>Cei bogați</a:t>
          </a:r>
          <a:endParaRPr lang="es-ES" b="1" dirty="0"/>
        </a:p>
      </dgm:t>
    </dgm:pt>
    <dgm:pt modelId="{3FF1D4E3-79E0-496E-889A-CF5011E92099}" type="parTrans" cxnId="{F190EA53-CD33-4362-B1F1-01CFF320F9DD}">
      <dgm:prSet/>
      <dgm:spPr/>
      <dgm:t>
        <a:bodyPr/>
        <a:lstStyle/>
        <a:p>
          <a:endParaRPr lang="es-ES" b="1"/>
        </a:p>
      </dgm:t>
    </dgm:pt>
    <dgm:pt modelId="{B972B018-475C-4B73-98BC-5CE19B65563C}" type="sibTrans" cxnId="{F190EA53-CD33-4362-B1F1-01CFF320F9DD}">
      <dgm:prSet/>
      <dgm:spPr/>
      <dgm:t>
        <a:bodyPr/>
        <a:lstStyle/>
        <a:p>
          <a:endParaRPr lang="es-ES" b="1"/>
        </a:p>
      </dgm:t>
    </dgm:pt>
    <dgm:pt modelId="{EF9F0DCB-470F-46DF-B2B5-057A71199C03}">
      <dgm:prSet phldrT="[Texto]"/>
      <dgm:spPr>
        <a:solidFill>
          <a:schemeClr val="tx2">
            <a:lumMod val="60000"/>
            <a:lumOff val="40000"/>
          </a:schemeClr>
        </a:solidFill>
      </dgm:spPr>
      <dgm:t>
        <a:bodyPr/>
        <a:lstStyle/>
        <a:p>
          <a:r>
            <a:rPr lang="ro-RO" b="1" dirty="0" smtClean="0"/>
            <a:t>Care asupresc săracii</a:t>
          </a:r>
          <a:endParaRPr lang="es-ES" b="1" dirty="0"/>
        </a:p>
      </dgm:t>
    </dgm:pt>
    <dgm:pt modelId="{959E13FC-0C31-4DAF-B261-9725283D9FC6}" type="parTrans" cxnId="{7FFF22BC-CC61-4EE3-B436-90DE3D0231DF}">
      <dgm:prSet/>
      <dgm:spPr/>
      <dgm:t>
        <a:bodyPr/>
        <a:lstStyle/>
        <a:p>
          <a:endParaRPr lang="es-ES" b="1"/>
        </a:p>
      </dgm:t>
    </dgm:pt>
    <dgm:pt modelId="{CC1014CD-CF3F-4DD1-87F0-C1A3AF987E3A}" type="sibTrans" cxnId="{7FFF22BC-CC61-4EE3-B436-90DE3D0231DF}">
      <dgm:prSet/>
      <dgm:spPr/>
      <dgm:t>
        <a:bodyPr/>
        <a:lstStyle/>
        <a:p>
          <a:endParaRPr lang="es-ES" b="1"/>
        </a:p>
      </dgm:t>
    </dgm:pt>
    <dgm:pt modelId="{A60A62CD-E45D-4D29-A5F6-7DD84694BDDB}">
      <dgm:prSet phldrT="[Texto]"/>
      <dgm:spPr/>
      <dgm:t>
        <a:bodyPr/>
        <a:lstStyle/>
        <a:p>
          <a:r>
            <a:rPr lang="ro-RO" b="1" dirty="0" smtClean="0"/>
            <a:t>Batjocoresc numele lui Isus</a:t>
          </a:r>
          <a:endParaRPr lang="es-ES" b="1" dirty="0"/>
        </a:p>
      </dgm:t>
    </dgm:pt>
    <dgm:pt modelId="{011DFCC1-B948-425F-9CE6-90CA3B09FE4B}" type="parTrans" cxnId="{F85BF4C2-3B21-4021-9EAC-00297D65D8C0}">
      <dgm:prSet/>
      <dgm:spPr/>
      <dgm:t>
        <a:bodyPr/>
        <a:lstStyle/>
        <a:p>
          <a:endParaRPr lang="es-ES" b="1"/>
        </a:p>
      </dgm:t>
    </dgm:pt>
    <dgm:pt modelId="{452ABD1E-80BD-46EE-9708-203DD05F73CB}" type="sibTrans" cxnId="{F85BF4C2-3B21-4021-9EAC-00297D65D8C0}">
      <dgm:prSet/>
      <dgm:spPr/>
      <dgm:t>
        <a:bodyPr/>
        <a:lstStyle/>
        <a:p>
          <a:endParaRPr lang="es-ES" b="1"/>
        </a:p>
      </dgm:t>
    </dgm:pt>
    <dgm:pt modelId="{7F7CF2A5-C24E-487D-9039-283BCBE15F63}" type="pres">
      <dgm:prSet presAssocID="{FF130A84-2C05-4D7D-B199-FCE97BA51B8A}" presName="linearFlow" presStyleCnt="0">
        <dgm:presLayoutVars>
          <dgm:dir/>
          <dgm:resizeHandles val="exact"/>
        </dgm:presLayoutVars>
      </dgm:prSet>
      <dgm:spPr/>
    </dgm:pt>
    <dgm:pt modelId="{4D4A0A26-D171-4D03-906B-8867F3D0E68F}" type="pres">
      <dgm:prSet presAssocID="{FA970AA0-EA9C-4159-AA73-92DE43D0E466}" presName="node" presStyleLbl="node1" presStyleIdx="0" presStyleCnt="3">
        <dgm:presLayoutVars>
          <dgm:bulletEnabled val="1"/>
        </dgm:presLayoutVars>
      </dgm:prSet>
      <dgm:spPr/>
      <dgm:t>
        <a:bodyPr/>
        <a:lstStyle/>
        <a:p>
          <a:endParaRPr lang="es-ES"/>
        </a:p>
      </dgm:t>
    </dgm:pt>
    <dgm:pt modelId="{83A0A919-72FB-4E9E-97CE-07FECF837438}" type="pres">
      <dgm:prSet presAssocID="{B972B018-475C-4B73-98BC-5CE19B65563C}" presName="spacerL" presStyleCnt="0"/>
      <dgm:spPr/>
    </dgm:pt>
    <dgm:pt modelId="{6280A9F4-DD14-4D86-95BA-C710CAB7F363}" type="pres">
      <dgm:prSet presAssocID="{B972B018-475C-4B73-98BC-5CE19B65563C}" presName="sibTrans" presStyleLbl="sibTrans2D1" presStyleIdx="0" presStyleCnt="2"/>
      <dgm:spPr/>
      <dgm:t>
        <a:bodyPr/>
        <a:lstStyle/>
        <a:p>
          <a:endParaRPr lang="es-ES"/>
        </a:p>
      </dgm:t>
    </dgm:pt>
    <dgm:pt modelId="{CA5E066B-0D4D-48E2-9DA7-7298BBD79128}" type="pres">
      <dgm:prSet presAssocID="{B972B018-475C-4B73-98BC-5CE19B65563C}" presName="spacerR" presStyleCnt="0"/>
      <dgm:spPr/>
    </dgm:pt>
    <dgm:pt modelId="{5A4A4722-8CF1-4DF7-BC0C-F5C756AE1F35}" type="pres">
      <dgm:prSet presAssocID="{EF9F0DCB-470F-46DF-B2B5-057A71199C03}" presName="node" presStyleLbl="node1" presStyleIdx="1" presStyleCnt="3">
        <dgm:presLayoutVars>
          <dgm:bulletEnabled val="1"/>
        </dgm:presLayoutVars>
      </dgm:prSet>
      <dgm:spPr/>
      <dgm:t>
        <a:bodyPr/>
        <a:lstStyle/>
        <a:p>
          <a:endParaRPr lang="es-ES"/>
        </a:p>
      </dgm:t>
    </dgm:pt>
    <dgm:pt modelId="{9E4F2E4B-64FD-4A74-AD4D-B3BEAE84F235}" type="pres">
      <dgm:prSet presAssocID="{CC1014CD-CF3F-4DD1-87F0-C1A3AF987E3A}" presName="spacerL" presStyleCnt="0"/>
      <dgm:spPr/>
    </dgm:pt>
    <dgm:pt modelId="{731967A5-4F55-4599-8F60-7A6D90C0ECEC}" type="pres">
      <dgm:prSet presAssocID="{CC1014CD-CF3F-4DD1-87F0-C1A3AF987E3A}" presName="sibTrans" presStyleLbl="sibTrans2D1" presStyleIdx="1" presStyleCnt="2"/>
      <dgm:spPr/>
      <dgm:t>
        <a:bodyPr/>
        <a:lstStyle/>
        <a:p>
          <a:endParaRPr lang="es-ES"/>
        </a:p>
      </dgm:t>
    </dgm:pt>
    <dgm:pt modelId="{2D44AE6B-64BE-4633-B5ED-261F813E2D42}" type="pres">
      <dgm:prSet presAssocID="{CC1014CD-CF3F-4DD1-87F0-C1A3AF987E3A}" presName="spacerR" presStyleCnt="0"/>
      <dgm:spPr/>
    </dgm:pt>
    <dgm:pt modelId="{C5630473-CE9E-4BA2-BFBB-7F8845FD9931}" type="pres">
      <dgm:prSet presAssocID="{A60A62CD-E45D-4D29-A5F6-7DD84694BDDB}" presName="node" presStyleLbl="node1" presStyleIdx="2" presStyleCnt="3">
        <dgm:presLayoutVars>
          <dgm:bulletEnabled val="1"/>
        </dgm:presLayoutVars>
      </dgm:prSet>
      <dgm:spPr/>
      <dgm:t>
        <a:bodyPr/>
        <a:lstStyle/>
        <a:p>
          <a:endParaRPr lang="es-ES"/>
        </a:p>
      </dgm:t>
    </dgm:pt>
  </dgm:ptLst>
  <dgm:cxnLst>
    <dgm:cxn modelId="{F85BF4C2-3B21-4021-9EAC-00297D65D8C0}" srcId="{FF130A84-2C05-4D7D-B199-FCE97BA51B8A}" destId="{A60A62CD-E45D-4D29-A5F6-7DD84694BDDB}" srcOrd="2" destOrd="0" parTransId="{011DFCC1-B948-425F-9CE6-90CA3B09FE4B}" sibTransId="{452ABD1E-80BD-46EE-9708-203DD05F73CB}"/>
    <dgm:cxn modelId="{F190EA53-CD33-4362-B1F1-01CFF320F9DD}" srcId="{FF130A84-2C05-4D7D-B199-FCE97BA51B8A}" destId="{FA970AA0-EA9C-4159-AA73-92DE43D0E466}" srcOrd="0" destOrd="0" parTransId="{3FF1D4E3-79E0-496E-889A-CF5011E92099}" sibTransId="{B972B018-475C-4B73-98BC-5CE19B65563C}"/>
    <dgm:cxn modelId="{644AE111-15E4-4802-828E-3A3A3D28185C}" type="presOf" srcId="{EF9F0DCB-470F-46DF-B2B5-057A71199C03}" destId="{5A4A4722-8CF1-4DF7-BC0C-F5C756AE1F35}" srcOrd="0" destOrd="0" presId="urn:microsoft.com/office/officeart/2005/8/layout/equation1"/>
    <dgm:cxn modelId="{7FFF22BC-CC61-4EE3-B436-90DE3D0231DF}" srcId="{FF130A84-2C05-4D7D-B199-FCE97BA51B8A}" destId="{EF9F0DCB-470F-46DF-B2B5-057A71199C03}" srcOrd="1" destOrd="0" parTransId="{959E13FC-0C31-4DAF-B261-9725283D9FC6}" sibTransId="{CC1014CD-CF3F-4DD1-87F0-C1A3AF987E3A}"/>
    <dgm:cxn modelId="{00267875-FCE5-4E28-9765-7D922B447C29}" type="presOf" srcId="{FF130A84-2C05-4D7D-B199-FCE97BA51B8A}" destId="{7F7CF2A5-C24E-487D-9039-283BCBE15F63}" srcOrd="0" destOrd="0" presId="urn:microsoft.com/office/officeart/2005/8/layout/equation1"/>
    <dgm:cxn modelId="{6C249987-7F68-448C-B2B0-6C30AB303127}" type="presOf" srcId="{B972B018-475C-4B73-98BC-5CE19B65563C}" destId="{6280A9F4-DD14-4D86-95BA-C710CAB7F363}" srcOrd="0" destOrd="0" presId="urn:microsoft.com/office/officeart/2005/8/layout/equation1"/>
    <dgm:cxn modelId="{725359E2-5798-4C4E-B65D-B452F3B72E0E}" type="presOf" srcId="{CC1014CD-CF3F-4DD1-87F0-C1A3AF987E3A}" destId="{731967A5-4F55-4599-8F60-7A6D90C0ECEC}" srcOrd="0" destOrd="0" presId="urn:microsoft.com/office/officeart/2005/8/layout/equation1"/>
    <dgm:cxn modelId="{0B7EF8A6-AE14-4C9B-801C-1D1901918783}" type="presOf" srcId="{FA970AA0-EA9C-4159-AA73-92DE43D0E466}" destId="{4D4A0A26-D171-4D03-906B-8867F3D0E68F}" srcOrd="0" destOrd="0" presId="urn:microsoft.com/office/officeart/2005/8/layout/equation1"/>
    <dgm:cxn modelId="{E3D3C55D-275B-4183-9383-EC189992E878}" type="presOf" srcId="{A60A62CD-E45D-4D29-A5F6-7DD84694BDDB}" destId="{C5630473-CE9E-4BA2-BFBB-7F8845FD9931}" srcOrd="0" destOrd="0" presId="urn:microsoft.com/office/officeart/2005/8/layout/equation1"/>
    <dgm:cxn modelId="{2A97D7AB-2C7A-476F-A2ED-FC89F137C1DC}" type="presParOf" srcId="{7F7CF2A5-C24E-487D-9039-283BCBE15F63}" destId="{4D4A0A26-D171-4D03-906B-8867F3D0E68F}" srcOrd="0" destOrd="0" presId="urn:microsoft.com/office/officeart/2005/8/layout/equation1"/>
    <dgm:cxn modelId="{462DFF01-0AE1-4C78-9671-F21C7833C14A}" type="presParOf" srcId="{7F7CF2A5-C24E-487D-9039-283BCBE15F63}" destId="{83A0A919-72FB-4E9E-97CE-07FECF837438}" srcOrd="1" destOrd="0" presId="urn:microsoft.com/office/officeart/2005/8/layout/equation1"/>
    <dgm:cxn modelId="{0AFE3577-8E46-476F-92D9-7A6E45CDF865}" type="presParOf" srcId="{7F7CF2A5-C24E-487D-9039-283BCBE15F63}" destId="{6280A9F4-DD14-4D86-95BA-C710CAB7F363}" srcOrd="2" destOrd="0" presId="urn:microsoft.com/office/officeart/2005/8/layout/equation1"/>
    <dgm:cxn modelId="{CFBCA2FF-9035-4E28-8934-1501CD11A70D}" type="presParOf" srcId="{7F7CF2A5-C24E-487D-9039-283BCBE15F63}" destId="{CA5E066B-0D4D-48E2-9DA7-7298BBD79128}" srcOrd="3" destOrd="0" presId="urn:microsoft.com/office/officeart/2005/8/layout/equation1"/>
    <dgm:cxn modelId="{6DAE4336-510B-4DCD-A54D-4E4E9E4E0C2B}" type="presParOf" srcId="{7F7CF2A5-C24E-487D-9039-283BCBE15F63}" destId="{5A4A4722-8CF1-4DF7-BC0C-F5C756AE1F35}" srcOrd="4" destOrd="0" presId="urn:microsoft.com/office/officeart/2005/8/layout/equation1"/>
    <dgm:cxn modelId="{7AB32181-D05B-47F5-99FA-2D46720BD90F}" type="presParOf" srcId="{7F7CF2A5-C24E-487D-9039-283BCBE15F63}" destId="{9E4F2E4B-64FD-4A74-AD4D-B3BEAE84F235}" srcOrd="5" destOrd="0" presId="urn:microsoft.com/office/officeart/2005/8/layout/equation1"/>
    <dgm:cxn modelId="{DE4039A3-E181-4EDC-93D3-C21FF06D1B90}" type="presParOf" srcId="{7F7CF2A5-C24E-487D-9039-283BCBE15F63}" destId="{731967A5-4F55-4599-8F60-7A6D90C0ECEC}" srcOrd="6" destOrd="0" presId="urn:microsoft.com/office/officeart/2005/8/layout/equation1"/>
    <dgm:cxn modelId="{BE6A8FD0-4E47-40F0-A46E-79D4AEBE7B7E}" type="presParOf" srcId="{7F7CF2A5-C24E-487D-9039-283BCBE15F63}" destId="{2D44AE6B-64BE-4633-B5ED-261F813E2D42}" srcOrd="7" destOrd="0" presId="urn:microsoft.com/office/officeart/2005/8/layout/equation1"/>
    <dgm:cxn modelId="{DFB52529-B8B6-4AC8-8F67-1412FE3873FA}" type="presParOf" srcId="{7F7CF2A5-C24E-487D-9039-283BCBE15F63}" destId="{C5630473-CE9E-4BA2-BFBB-7F8845FD9931}" srcOrd="8" destOrd="0" presId="urn:microsoft.com/office/officeart/2005/8/layout/equatio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951F8AB7-F360-4383-85A3-8A2FB793652A}" type="datetimeFigureOut">
              <a:rPr lang="es-ES"/>
              <a:pPr>
                <a:defRPr/>
              </a:pPr>
              <a:t>30/10/2014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E9037B4-B2D9-42A7-AF3A-3468A324378C}" type="slidenum">
              <a:rPr lang="es-ES"/>
              <a:pPr>
                <a:defRPr/>
              </a:pPr>
              <a:t>‹#›</a:t>
            </a:fld>
            <a:endParaRPr lang="es-E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8D1BE5C-902F-4A75-BC39-8729810DDEAA}" type="datetimeFigureOut">
              <a:rPr lang="es-ES"/>
              <a:pPr>
                <a:defRPr/>
              </a:pPr>
              <a:t>30/10/2014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4A950D7-3D87-43DB-9F7E-C2C1B198DEB4}" type="slidenum">
              <a:rPr lang="es-ES"/>
              <a:pPr>
                <a:defRPr/>
              </a:pPr>
              <a:t>‹#›</a:t>
            </a:fld>
            <a:endParaRPr lang="es-E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84E2B9D-F069-456A-8D35-E4D7C4A49072}" type="datetimeFigureOut">
              <a:rPr lang="es-ES"/>
              <a:pPr>
                <a:defRPr/>
              </a:pPr>
              <a:t>30/10/2014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87D0C1F-FA5D-4FFC-88F8-EC8113383D30}" type="slidenum">
              <a:rPr lang="es-ES"/>
              <a:pPr>
                <a:defRPr/>
              </a:pPr>
              <a:t>‹#›</a:t>
            </a:fld>
            <a:endParaRPr lang="es-E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D1F2659-6C18-40AD-AB35-B98A68FC9612}" type="datetimeFigureOut">
              <a:rPr lang="es-ES"/>
              <a:pPr>
                <a:defRPr/>
              </a:pPr>
              <a:t>30/10/2014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7604217-196D-4E07-96E8-DF32703518D6}" type="slidenum">
              <a:rPr lang="es-ES"/>
              <a:pPr>
                <a:defRPr/>
              </a:pPr>
              <a:t>‹#›</a:t>
            </a:fld>
            <a:endParaRPr lang="es-E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6CC82E9-26D2-47F3-A45D-9A5FDBB62AA0}" type="datetimeFigureOut">
              <a:rPr lang="es-ES"/>
              <a:pPr>
                <a:defRPr/>
              </a:pPr>
              <a:t>30/10/2014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554212C-5BE2-4A51-835C-0E862401656B}" type="slidenum">
              <a:rPr lang="es-ES"/>
              <a:pPr>
                <a:defRPr/>
              </a:pPr>
              <a:t>‹#›</a:t>
            </a:fld>
            <a:endParaRPr lang="es-E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56F49AB2-E05E-4A53-851E-E460F0E6DBAC}" type="datetimeFigureOut">
              <a:rPr lang="es-ES"/>
              <a:pPr>
                <a:defRPr/>
              </a:pPr>
              <a:t>30/10/2014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B604DC2-CB26-49FC-8BEE-3EAE91866167}" type="slidenum">
              <a:rPr lang="es-ES"/>
              <a:pPr>
                <a:defRPr/>
              </a:pPr>
              <a:t>‹#›</a:t>
            </a:fld>
            <a:endParaRPr lang="es-E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C27198CA-3383-49C1-AD3D-9144912DF053}" type="datetimeFigureOut">
              <a:rPr lang="es-ES"/>
              <a:pPr>
                <a:defRPr/>
              </a:pPr>
              <a:t>30/10/2014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E985B238-F0AF-4B56-B4F9-998405E4B0CE}" type="slidenum">
              <a:rPr lang="es-ES"/>
              <a:pPr>
                <a:defRPr/>
              </a:pPr>
              <a:t>‹#›</a:t>
            </a:fld>
            <a:endParaRPr lang="es-E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C2E957F-33FD-4794-B9FD-0D01B35E2BB6}" type="datetimeFigureOut">
              <a:rPr lang="es-ES"/>
              <a:pPr>
                <a:defRPr/>
              </a:pPr>
              <a:t>30/10/2014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75C2C3A8-A42C-4F74-A012-63887649B581}" type="slidenum">
              <a:rPr lang="es-ES"/>
              <a:pPr>
                <a:defRPr/>
              </a:pPr>
              <a:t>‹#›</a:t>
            </a:fld>
            <a:endParaRPr lang="es-E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F1F6E28-AB50-4BCE-947D-EA9253B3C26D}" type="datetimeFigureOut">
              <a:rPr lang="es-ES"/>
              <a:pPr>
                <a:defRPr/>
              </a:pPr>
              <a:t>30/10/2014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3F49CADC-766E-4BFB-A03F-7ADDE6BF6B79}" type="slidenum">
              <a:rPr lang="es-ES"/>
              <a:pPr>
                <a:defRPr/>
              </a:pPr>
              <a:t>‹#›</a:t>
            </a:fld>
            <a:endParaRPr lang="es-E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5A7A33E-4489-4E69-B027-5474519900D7}" type="datetimeFigureOut">
              <a:rPr lang="es-ES"/>
              <a:pPr>
                <a:defRPr/>
              </a:pPr>
              <a:t>30/10/2014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662735B-7B06-4987-BD11-EA052E3A3D9D}" type="slidenum">
              <a:rPr lang="es-ES"/>
              <a:pPr>
                <a:defRPr/>
              </a:pPr>
              <a:t>‹#›</a:t>
            </a:fld>
            <a:endParaRPr lang="es-E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8F7C21B-9767-486B-9F20-D14C83A554EF}" type="datetimeFigureOut">
              <a:rPr lang="es-ES"/>
              <a:pPr>
                <a:defRPr/>
              </a:pPr>
              <a:t>30/10/2014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2075E25-D3AB-4DD3-8346-D6136B6840B8}" type="slidenum">
              <a:rPr lang="es-ES"/>
              <a:pPr>
                <a:defRPr/>
              </a:pPr>
              <a:t>‹#›</a:t>
            </a:fld>
            <a:endParaRPr lang="es-E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91EB3B6-A6B0-4EF3-A73E-EC6A3AF143AA}" type="datetimeFigureOut">
              <a:rPr lang="es-ES"/>
              <a:pPr>
                <a:defRPr/>
              </a:pPr>
              <a:t>30/10/2014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17DBDA6-41D3-4648-A9C7-547C16C965FF}"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44499" y="764704"/>
            <a:ext cx="4536504" cy="2719206"/>
          </a:xfrm>
          <a:prstGeom prst="rect">
            <a:avLst/>
          </a:prstGeom>
          <a:noFill/>
        </p:spPr>
        <p:txBody>
          <a:bodyPr>
            <a:spAutoFit/>
          </a:bodyPr>
          <a:lstStyle/>
          <a:p>
            <a:pPr algn="ctr" fontAlgn="auto">
              <a:lnSpc>
                <a:spcPct val="150000"/>
              </a:lnSpc>
              <a:spcBef>
                <a:spcPts val="600"/>
              </a:spcBef>
              <a:spcAft>
                <a:spcPts val="600"/>
              </a:spcAft>
              <a:defRPr/>
            </a:pPr>
            <a:r>
              <a:rPr lang="es-ES"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reflection blurRad="6350" stA="55000" endA="300" endPos="45500" dir="5400000" sy="-100000" algn="bl" rotWithShape="0"/>
                </a:effectLst>
                <a:latin typeface="+mn-lt"/>
                <a:cs typeface="+mn-cs"/>
              </a:rPr>
              <a:t>DRAGOSTEA </a:t>
            </a:r>
            <a:r>
              <a:rPr lang="ro-RO"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reflection blurRad="6350" stA="55000" endA="300" endPos="45500" dir="5400000" sy="-100000" algn="bl" rotWithShape="0"/>
                </a:effectLst>
                <a:latin typeface="+mn-lt"/>
                <a:cs typeface="+mn-cs"/>
              </a:rPr>
              <a:t>ȘI LEGEA</a:t>
            </a:r>
            <a:endParaRPr lang="es-ES"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reflection blurRad="6350" stA="55000" endA="300" endPos="45500" dir="5400000" sy="-100000" algn="bl" rotWithShape="0"/>
              </a:effectLst>
              <a:latin typeface="+mn-lt"/>
              <a:cs typeface="+mn-cs"/>
            </a:endParaRPr>
          </a:p>
        </p:txBody>
      </p:sp>
      <p:sp>
        <p:nvSpPr>
          <p:cNvPr id="13315" name="4 CuadroTexto"/>
          <p:cNvSpPr txBox="1">
            <a:spLocks noChangeArrowheads="1"/>
          </p:cNvSpPr>
          <p:nvPr/>
        </p:nvSpPr>
        <p:spPr bwMode="auto">
          <a:xfrm>
            <a:off x="179388" y="6340475"/>
            <a:ext cx="3421062" cy="366713"/>
          </a:xfrm>
          <a:prstGeom prst="rect">
            <a:avLst/>
          </a:prstGeom>
          <a:noFill/>
          <a:ln w="9525">
            <a:noFill/>
            <a:miter lim="800000"/>
            <a:headEnd/>
            <a:tailEnd/>
          </a:ln>
        </p:spPr>
        <p:txBody>
          <a:bodyPr wrap="none">
            <a:spAutoFit/>
          </a:bodyPr>
          <a:lstStyle/>
          <a:p>
            <a:r>
              <a:rPr lang="ro-RO" b="1">
                <a:solidFill>
                  <a:schemeClr val="bg1"/>
                </a:solidFill>
                <a:latin typeface="Calibri" pitchFamily="34" charset="0"/>
              </a:rPr>
              <a:t>Studiul 5 pentru 1 noiembrie 2014</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07950" y="115888"/>
            <a:ext cx="2376488" cy="727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ro-RO" sz="2000" b="1">
                <a:solidFill>
                  <a:srgbClr val="000000"/>
                </a:solidFill>
                <a:cs typeface="Arial" charset="0"/>
              </a:rPr>
              <a:t>Iacov 2:1-13</a:t>
            </a:r>
          </a:p>
          <a:p>
            <a:pPr algn="ctr"/>
            <a:r>
              <a:rPr lang="ro-RO" sz="2000" b="1">
                <a:solidFill>
                  <a:srgbClr val="000000"/>
                </a:solidFill>
                <a:cs typeface="Arial" charset="0"/>
              </a:rPr>
              <a:t>Poruncile legii iubirii</a:t>
            </a:r>
          </a:p>
        </p:txBody>
      </p:sp>
      <p:sp>
        <p:nvSpPr>
          <p:cNvPr id="3" name="2 CuadroTexto"/>
          <p:cNvSpPr txBox="1"/>
          <p:nvPr/>
        </p:nvSpPr>
        <p:spPr>
          <a:xfrm>
            <a:off x="4763" y="2997200"/>
            <a:ext cx="3559175" cy="3749675"/>
          </a:xfrm>
          <a:prstGeom prst="rect">
            <a:avLst/>
          </a:prstGeom>
          <a:noFill/>
        </p:spPr>
        <p:txBody>
          <a:bodyPr>
            <a:spAutoFit/>
          </a:bodyPr>
          <a:lstStyle/>
          <a:p>
            <a:pPr marL="342900" indent="-342900">
              <a:buClr>
                <a:srgbClr val="FFFF66"/>
              </a:buClr>
              <a:buFont typeface="Calibri" pitchFamily="34" charset="0"/>
              <a:buAutoNum type="arabicPeriod"/>
            </a:pPr>
            <a:r>
              <a:rPr lang="ro-RO" sz="2000" b="1">
                <a:solidFill>
                  <a:schemeClr val="bg1"/>
                </a:solidFill>
                <a:latin typeface="Calibri" pitchFamily="34" charset="0"/>
              </a:rPr>
              <a:t>Iacov 2:1-4.</a:t>
            </a:r>
          </a:p>
          <a:p>
            <a:pPr marL="800100" lvl="1" indent="-342900">
              <a:buClr>
                <a:srgbClr val="E6B9B8"/>
              </a:buClr>
              <a:buFont typeface="Wingdings" pitchFamily="2" charset="2"/>
              <a:buChar char=""/>
            </a:pPr>
            <a:r>
              <a:rPr lang="ro-RO" sz="2000" b="1">
                <a:solidFill>
                  <a:schemeClr val="bg1"/>
                </a:solidFill>
                <a:latin typeface="Calibri" pitchFamily="34" charset="0"/>
              </a:rPr>
              <a:t>Să nu faci diferențe între persoane.</a:t>
            </a:r>
          </a:p>
          <a:p>
            <a:pPr marL="342900" indent="-342900">
              <a:buClr>
                <a:srgbClr val="FFFF66"/>
              </a:buClr>
              <a:buFont typeface="Calibri" pitchFamily="34" charset="0"/>
              <a:buAutoNum type="arabicPeriod"/>
            </a:pPr>
            <a:r>
              <a:rPr lang="ro-RO" sz="2000" b="1">
                <a:solidFill>
                  <a:schemeClr val="bg1"/>
                </a:solidFill>
                <a:latin typeface="Calibri" pitchFamily="34" charset="0"/>
              </a:rPr>
              <a:t>Iacov 2:5-7.</a:t>
            </a:r>
          </a:p>
          <a:p>
            <a:pPr marL="800100" lvl="1" indent="-342900">
              <a:buClr>
                <a:srgbClr val="E6B9B8"/>
              </a:buClr>
              <a:buFont typeface="Wingdings" pitchFamily="2" charset="2"/>
              <a:buChar char=""/>
            </a:pPr>
            <a:r>
              <a:rPr lang="ro-RO" sz="2000" b="1">
                <a:solidFill>
                  <a:schemeClr val="bg1"/>
                </a:solidFill>
                <a:latin typeface="Calibri" pitchFamily="34" charset="0"/>
              </a:rPr>
              <a:t>Să nu înjosești pe cel sărac.</a:t>
            </a:r>
          </a:p>
          <a:p>
            <a:pPr marL="342900" indent="-342900">
              <a:buClr>
                <a:srgbClr val="FFFF66"/>
              </a:buClr>
              <a:buFont typeface="Calibri" pitchFamily="34" charset="0"/>
              <a:buAutoNum type="arabicPeriod"/>
            </a:pPr>
            <a:r>
              <a:rPr lang="ro-RO" sz="2000" b="1">
                <a:solidFill>
                  <a:schemeClr val="bg1"/>
                </a:solidFill>
                <a:latin typeface="Calibri" pitchFamily="34" charset="0"/>
              </a:rPr>
              <a:t>Iacov 2:8-9.</a:t>
            </a:r>
          </a:p>
          <a:p>
            <a:pPr marL="800100" lvl="1" indent="-342900">
              <a:buClr>
                <a:srgbClr val="E6B9B8"/>
              </a:buClr>
              <a:buFont typeface="Wingdings" pitchFamily="2" charset="2"/>
              <a:buChar char=""/>
            </a:pPr>
            <a:r>
              <a:rPr lang="ro-RO" sz="2000" b="1">
                <a:solidFill>
                  <a:schemeClr val="bg1"/>
                </a:solidFill>
                <a:latin typeface="Calibri" pitchFamily="34" charset="0"/>
              </a:rPr>
              <a:t>Să-ți iubești aproapele.</a:t>
            </a:r>
          </a:p>
          <a:p>
            <a:pPr marL="342900" indent="-342900">
              <a:buClr>
                <a:srgbClr val="FFFF66"/>
              </a:buClr>
              <a:buFont typeface="Calibri" pitchFamily="34" charset="0"/>
              <a:buAutoNum type="arabicPeriod"/>
            </a:pPr>
            <a:r>
              <a:rPr lang="ro-RO" sz="2000" b="1">
                <a:solidFill>
                  <a:schemeClr val="bg1"/>
                </a:solidFill>
                <a:latin typeface="Calibri" pitchFamily="34" charset="0"/>
              </a:rPr>
              <a:t>Iacov 2:10-11.</a:t>
            </a:r>
          </a:p>
          <a:p>
            <a:pPr marL="800100" lvl="1" indent="-342900">
              <a:buClr>
                <a:srgbClr val="E6B9B8"/>
              </a:buClr>
              <a:buFont typeface="Wingdings" pitchFamily="2" charset="2"/>
              <a:buChar char=""/>
            </a:pPr>
            <a:r>
              <a:rPr lang="ro-RO" sz="2000" b="1">
                <a:solidFill>
                  <a:schemeClr val="bg1"/>
                </a:solidFill>
                <a:latin typeface="Calibri" pitchFamily="34" charset="0"/>
              </a:rPr>
              <a:t>Să împlinești Legea.</a:t>
            </a:r>
          </a:p>
          <a:p>
            <a:pPr marL="342900" indent="-342900">
              <a:buClr>
                <a:srgbClr val="FFFF66"/>
              </a:buClr>
              <a:buFont typeface="Calibri" pitchFamily="34" charset="0"/>
              <a:buAutoNum type="arabicPeriod"/>
            </a:pPr>
            <a:r>
              <a:rPr lang="ro-RO" sz="2000" b="1">
                <a:solidFill>
                  <a:schemeClr val="bg1"/>
                </a:solidFill>
                <a:latin typeface="Calibri" pitchFamily="34" charset="0"/>
              </a:rPr>
              <a:t>Iacov 2:12-13.</a:t>
            </a:r>
          </a:p>
          <a:p>
            <a:pPr marL="800100" lvl="1" indent="-342900">
              <a:buClr>
                <a:srgbClr val="E6B9B8"/>
              </a:buClr>
              <a:buFont typeface="Wingdings" pitchFamily="2" charset="2"/>
              <a:buChar char=""/>
            </a:pPr>
            <a:r>
              <a:rPr lang="ro-RO" sz="2000" b="1">
                <a:solidFill>
                  <a:schemeClr val="bg1"/>
                </a:solidFill>
                <a:latin typeface="Calibri" pitchFamily="34" charset="0"/>
              </a:rPr>
              <a:t>Să fii milos.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500"/>
                                        <p:tgtEl>
                                          <p:spTgt spid="3">
                                            <p:txEl>
                                              <p:pRg st="4" end="4"/>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left)">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left)">
                                      <p:cBhvr>
                                        <p:cTn id="43" dur="500"/>
                                        <p:tgtEl>
                                          <p:spTgt spid="3">
                                            <p:txEl>
                                              <p:pRg st="6" end="6"/>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left)">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left)">
                                      <p:cBhvr>
                                        <p:cTn id="51" dur="500"/>
                                        <p:tgtEl>
                                          <p:spTgt spid="3">
                                            <p:txEl>
                                              <p:pRg st="8" end="8"/>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wipe(left)">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a:stretch>
        </a:blipFill>
        <a:effectLst/>
      </p:bgPr>
    </p:bg>
    <p:spTree>
      <p:nvGrpSpPr>
        <p:cNvPr id="1" name=""/>
        <p:cNvGrpSpPr/>
        <p:nvPr/>
      </p:nvGrpSpPr>
      <p:grpSpPr>
        <a:xfrm>
          <a:off x="0" y="0"/>
          <a:ext cx="0" cy="0"/>
          <a:chOff x="0" y="0"/>
          <a:chExt cx="0" cy="0"/>
        </a:xfrm>
      </p:grpSpPr>
      <p:pic>
        <p:nvPicPr>
          <p:cNvPr id="15362" name="Picture 2" descr="R:\Dibujos\Oxygen\04\JPG Format\Original Art\Soft Edge\Ignored.png"/>
          <p:cNvPicPr>
            <a:picLocks noChangeAspect="1" noChangeArrowheads="1"/>
          </p:cNvPicPr>
          <p:nvPr/>
        </p:nvPicPr>
        <p:blipFill>
          <a:blip r:embed="rId3"/>
          <a:srcRect/>
          <a:stretch>
            <a:fillRect/>
          </a:stretch>
        </p:blipFill>
        <p:spPr bwMode="auto">
          <a:xfrm>
            <a:off x="4859338" y="1628775"/>
            <a:ext cx="4176712" cy="5184775"/>
          </a:xfrm>
          <a:prstGeom prst="rect">
            <a:avLst/>
          </a:prstGeom>
          <a:noFill/>
          <a:ln w="9525">
            <a:noFill/>
            <a:miter lim="800000"/>
            <a:headEnd/>
            <a:tailEnd/>
          </a:ln>
        </p:spPr>
      </p:pic>
      <p:sp>
        <p:nvSpPr>
          <p:cNvPr id="2" name="1 Rectángulo"/>
          <p:cNvSpPr/>
          <p:nvPr/>
        </p:nvSpPr>
        <p:spPr>
          <a:xfrm>
            <a:off x="250825" y="822325"/>
            <a:ext cx="8785225" cy="2289175"/>
          </a:xfrm>
          <a:prstGeom prst="rect">
            <a:avLst/>
          </a:prstGeom>
        </p:spPr>
        <p:txBody>
          <a:bodyPr>
            <a:spAutoFit/>
          </a:bodyPr>
          <a:lstStyle/>
          <a:p>
            <a:r>
              <a:rPr lang="ro-RO" b="1">
                <a:solidFill>
                  <a:srgbClr val="FAC090"/>
                </a:solidFill>
                <a:effectLst>
                  <a:outerShdw blurRad="38100" dist="38100" dir="2700000" algn="tl">
                    <a:srgbClr val="C0C0C0"/>
                  </a:outerShdw>
                </a:effectLst>
                <a:latin typeface="Comic Sans MS" pitchFamily="66" charset="0"/>
              </a:rPr>
              <a:t>«Fraţii mei, să nu ţineţi credinţa Domnului nostru Isus Hristos, Domnul slavei, căutând la faţa omului. Căci, de pildă, dacă intră în adunarea voastră un om cu un inel de aur şi cu o haină strălucitoare, şi intră şi un sărac îmbrăcat prost; şi voi puneţi ochii pe cel ce poartă haina strălucitoare şi-i ziceţi: „Tu şezi în locul acesta bun!”, şi apoi ziceţi săracului: „Tu stai acolo în picioare!” sau: „Şezi jos la picioarele mele!”  Nu faceţi voi oare o deosebire în voi înşivă şi nu vă faceţi voi judecători cu gânduri rele??»</a:t>
            </a:r>
          </a:p>
          <a:p>
            <a:pPr algn="r"/>
            <a:r>
              <a:rPr lang="ro-RO" b="1">
                <a:solidFill>
                  <a:srgbClr val="FAC090"/>
                </a:solidFill>
                <a:effectLst>
                  <a:outerShdw blurRad="38100" dist="38100" dir="2700000" algn="tl">
                    <a:srgbClr val="C0C0C0"/>
                  </a:outerShdw>
                </a:effectLst>
                <a:latin typeface="Comic Sans MS" pitchFamily="66" charset="0"/>
              </a:rPr>
              <a:t> </a:t>
            </a:r>
            <a:r>
              <a:rPr lang="ro-RO" sz="1100" b="1">
                <a:solidFill>
                  <a:srgbClr val="FAC090"/>
                </a:solidFill>
                <a:effectLst>
                  <a:outerShdw blurRad="38100" dist="38100" dir="2700000" algn="tl">
                    <a:srgbClr val="C0C0C0"/>
                  </a:outerShdw>
                </a:effectLst>
                <a:latin typeface="Comic Sans MS" pitchFamily="66" charset="0"/>
              </a:rPr>
              <a:t>(Iacov 2:1-4)</a:t>
            </a:r>
          </a:p>
        </p:txBody>
      </p:sp>
      <p:sp>
        <p:nvSpPr>
          <p:cNvPr id="3" name="2 CuadroTexto"/>
          <p:cNvSpPr txBox="1"/>
          <p:nvPr/>
        </p:nvSpPr>
        <p:spPr>
          <a:xfrm>
            <a:off x="0" y="0"/>
            <a:ext cx="9144000" cy="707886"/>
          </a:xfrm>
          <a:prstGeom prst="rect">
            <a:avLst/>
          </a:prstGeom>
          <a:noFill/>
        </p:spPr>
        <p:txBody>
          <a:bodyPr>
            <a:spAutoFit/>
          </a:bodyPr>
          <a:lstStyle/>
          <a:p>
            <a:pPr algn="ctr" fontAlgn="auto">
              <a:spcBef>
                <a:spcPts val="0"/>
              </a:spcBef>
              <a:spcAft>
                <a:spcPts val="0"/>
              </a:spcAft>
              <a:defRPr/>
            </a:pPr>
            <a:r>
              <a:rPr lang="ro-RO" sz="4000" b="1" dirty="0">
                <a:ln w="1905">
                  <a:solidFill>
                    <a:schemeClr val="accent6">
                      <a:lumMod val="40000"/>
                      <a:lumOff val="6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SĂ NU FACI DIFERENȚE ÎNTRE PERSOANE</a:t>
            </a:r>
            <a:endParaRPr lang="es-ES" sz="4000" b="1" dirty="0">
              <a:ln w="1905">
                <a:solidFill>
                  <a:schemeClr val="accent6">
                    <a:lumMod val="40000"/>
                    <a:lumOff val="6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
        <p:nvSpPr>
          <p:cNvPr id="4" name="3 CuadroTexto"/>
          <p:cNvSpPr txBox="1"/>
          <p:nvPr/>
        </p:nvSpPr>
        <p:spPr>
          <a:xfrm>
            <a:off x="323850" y="3141663"/>
            <a:ext cx="4679950" cy="3182937"/>
          </a:xfrm>
          <a:prstGeom prst="rect">
            <a:avLst/>
          </a:prstGeom>
          <a:noFill/>
        </p:spPr>
        <p:txBody>
          <a:bodyPr>
            <a:spAutoFit/>
          </a:bodyPr>
          <a:lstStyle/>
          <a:p>
            <a:pPr>
              <a:spcBef>
                <a:spcPts val="600"/>
              </a:spcBef>
            </a:pPr>
            <a:r>
              <a:rPr lang="ro-RO" sz="2200" b="1">
                <a:solidFill>
                  <a:schemeClr val="bg1"/>
                </a:solidFill>
                <a:effectLst>
                  <a:outerShdw blurRad="38100" dist="38100" dir="2700000" algn="tl">
                    <a:srgbClr val="C0C0C0"/>
                  </a:outerShdw>
                </a:effectLst>
                <a:latin typeface="Calibri" pitchFamily="34" charset="0"/>
              </a:rPr>
              <a:t>Avem tendința să manifestăm mai mult respect față de cei care sunt «deasupra» noastră pe scara socială și să respectăm mai puțin pe cei care sunt «sub» noi.</a:t>
            </a:r>
          </a:p>
          <a:p>
            <a:pPr>
              <a:spcBef>
                <a:spcPts val="600"/>
              </a:spcBef>
            </a:pPr>
            <a:r>
              <a:rPr lang="ro-RO" sz="2200" b="1">
                <a:solidFill>
                  <a:schemeClr val="bg1"/>
                </a:solidFill>
                <a:effectLst>
                  <a:outerShdw blurRad="38100" dist="38100" dir="2700000" algn="tl">
                    <a:srgbClr val="C0C0C0"/>
                  </a:outerShdw>
                </a:effectLst>
                <a:latin typeface="Calibri" pitchFamily="34" charset="0"/>
              </a:rPr>
              <a:t>Înaintea lui Dumnezeu toți suntem egali. Așadar, ca și creștini, vom arăta dragostea și dreptatea tratând pe toți la fel.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84213" y="755650"/>
            <a:ext cx="7920037" cy="4054475"/>
          </a:xfrm>
          <a:prstGeom prst="rect">
            <a:avLst/>
          </a:prstGeom>
        </p:spPr>
        <p:txBody>
          <a:bodyPr>
            <a:spAutoFit/>
          </a:bodyPr>
          <a:lstStyle/>
          <a:p>
            <a:pPr fontAlgn="auto">
              <a:spcBef>
                <a:spcPts val="0"/>
              </a:spcBef>
              <a:spcAft>
                <a:spcPts val="0"/>
              </a:spcAft>
              <a:defRPr/>
            </a:pPr>
            <a:r>
              <a:rPr lang="es-ES" sz="2000" b="1" dirty="0">
                <a:effectLst>
                  <a:outerShdw blurRad="38100" dist="38100" dir="2700000" algn="tl">
                    <a:srgbClr val="000000">
                      <a:alpha val="43137"/>
                    </a:srgbClr>
                  </a:outerShdw>
                </a:effectLst>
                <a:latin typeface="Arial Black" pitchFamily="34" charset="0"/>
                <a:cs typeface="+mn-cs"/>
              </a:rPr>
              <a:t>«</a:t>
            </a:r>
            <a:r>
              <a:rPr lang="vi-VN" sz="2000" b="1" dirty="0">
                <a:effectLst>
                  <a:outerShdw blurRad="38100" dist="38100" dir="2700000" algn="tl">
                    <a:srgbClr val="000000">
                      <a:alpha val="43137"/>
                    </a:srgbClr>
                  </a:outerShdw>
                </a:effectLst>
                <a:latin typeface="+mn-lt"/>
                <a:cs typeface="+mn-cs"/>
              </a:rPr>
              <a:t>Niciodată nu trebuie să fim neprietenoși sau lipsiți de compasiune, mai ales față de cei săraci. Politețea, amabilitatea și compasiunea trebuie manifestate față de toți cei din jur. Favorizarea celor bogați nu-l place lui Dumnezeu, </a:t>
            </a:r>
            <a:r>
              <a:rPr lang="ro-RO" sz="2000" b="1" dirty="0">
                <a:effectLst>
                  <a:outerShdw blurRad="38100" dist="38100" dir="2700000" algn="tl">
                    <a:srgbClr val="000000">
                      <a:alpha val="43137"/>
                    </a:srgbClr>
                  </a:outerShdw>
                </a:effectLst>
                <a:latin typeface="+mn-lt"/>
                <a:cs typeface="+mn-cs"/>
              </a:rPr>
              <a:t>I</a:t>
            </a:r>
            <a:r>
              <a:rPr lang="vi-VN" sz="2000" b="1" dirty="0">
                <a:effectLst>
                  <a:outerShdw blurRad="38100" dist="38100" dir="2700000" algn="tl">
                    <a:srgbClr val="000000">
                      <a:alpha val="43137"/>
                    </a:srgbClr>
                  </a:outerShdw>
                </a:effectLst>
                <a:latin typeface="+mn-lt"/>
                <a:cs typeface="+mn-cs"/>
              </a:rPr>
              <a:t>sus </a:t>
            </a:r>
            <a:r>
              <a:rPr lang="vi-VN" sz="2000" b="1" dirty="0">
                <a:effectLst>
                  <a:outerShdw blurRad="38100" dist="38100" dir="2700000" algn="tl">
                    <a:srgbClr val="000000">
                      <a:alpha val="43137"/>
                    </a:srgbClr>
                  </a:outerShdw>
                </a:effectLst>
                <a:latin typeface="+mn-lt"/>
                <a:cs typeface="+mn-cs"/>
              </a:rPr>
              <a:t>este Cel desconsiderat atunci când copiii Săi în nevoie sunt desconsiderați. Ei nu sunt bogați în bunurile acestei lumi, însă sunt iubiți de El foarte mult. Dumnezeu nu admite distincția dată de rang. Pentru El nu există nicio clasă socială. În ochii Săi, oamenii sunt pur și simplu oameni, buni sau răi. În ziua socotelii finale, poziția, rangul sau bogăția nu vor schimba cazul nimănui cu nimic. Oamenii vor fi judecați de Dumnezeul care vede totul în funcție de sinceritatea, generozitatea și dragostea lor pentru Hristos. [...]</a:t>
            </a:r>
            <a:r>
              <a:rPr lang="es-ES" sz="2000" b="1" dirty="0">
                <a:effectLst>
                  <a:outerShdw blurRad="38100" dist="38100" dir="2700000" algn="tl">
                    <a:srgbClr val="000000">
                      <a:alpha val="43137"/>
                    </a:srgbClr>
                  </a:outerShdw>
                </a:effectLst>
                <a:latin typeface="Arial Black" pitchFamily="34" charset="0"/>
                <a:cs typeface="+mn-cs"/>
              </a:rPr>
              <a:t>»</a:t>
            </a:r>
            <a:endParaRPr lang="es-ES" sz="2000" b="1" dirty="0">
              <a:effectLst>
                <a:outerShdw blurRad="38100" dist="38100" dir="2700000" algn="tl">
                  <a:srgbClr val="000000">
                    <a:alpha val="43137"/>
                  </a:srgbClr>
                </a:outerShdw>
              </a:effectLst>
              <a:latin typeface="Arial Black" pitchFamily="34" charset="0"/>
              <a:cs typeface="+mn-cs"/>
            </a:endParaRPr>
          </a:p>
        </p:txBody>
      </p:sp>
      <p:sp>
        <p:nvSpPr>
          <p:cNvPr id="16387" name="2 CuadroTexto"/>
          <p:cNvSpPr txBox="1">
            <a:spLocks noChangeArrowheads="1"/>
          </p:cNvSpPr>
          <p:nvPr/>
        </p:nvSpPr>
        <p:spPr bwMode="auto">
          <a:xfrm>
            <a:off x="3378200" y="6505575"/>
            <a:ext cx="4865688" cy="304800"/>
          </a:xfrm>
          <a:prstGeom prst="rect">
            <a:avLst/>
          </a:prstGeom>
          <a:noFill/>
          <a:ln w="9525">
            <a:noFill/>
            <a:miter lim="800000"/>
            <a:headEnd/>
            <a:tailEnd/>
          </a:ln>
        </p:spPr>
        <p:txBody>
          <a:bodyPr wrap="none">
            <a:spAutoFit/>
          </a:bodyPr>
          <a:lstStyle/>
          <a:p>
            <a:pPr algn="r"/>
            <a:r>
              <a:rPr lang="ro-RO" sz="1400" b="1">
                <a:latin typeface="Calibri" pitchFamily="34" charset="0"/>
              </a:rPr>
              <a:t>E.G.W. (Sfaturi privind administrarea creștină a vieții, pag. 162)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extLst>
              <a:ext uri="{BEBA8EAE-BF5A-486C-A8C5-ECC9F3942E4B}"/>
            </a:extLst>
          </a:blip>
          <a:srcRect/>
          <a:stretch>
            <a:fillRect/>
          </a:stretch>
        </a:blipFill>
        <a:effectLst/>
      </p:bgPr>
    </p:bg>
    <p:spTree>
      <p:nvGrpSpPr>
        <p:cNvPr id="1" name=""/>
        <p:cNvGrpSpPr/>
        <p:nvPr/>
      </p:nvGrpSpPr>
      <p:grpSpPr>
        <a:xfrm>
          <a:off x="0" y="0"/>
          <a:ext cx="0" cy="0"/>
          <a:chOff x="0" y="0"/>
          <a:chExt cx="0" cy="0"/>
        </a:xfrm>
      </p:grpSpPr>
      <p:pic>
        <p:nvPicPr>
          <p:cNvPr id="2050" name="Picture 2" descr="R:\Dibujos\Jesus\Parabolas\La viuda pobre\0602062.jpg"/>
          <p:cNvPicPr>
            <a:picLocks noChangeAspect="1" noChangeArrowheads="1"/>
          </p:cNvPicPr>
          <p:nvPr/>
        </p:nvPicPr>
        <p:blipFill>
          <a:blip r:embed="rId3">
            <a:extLst>
              <a:ext uri="{28A0092B-C50C-407E-A947-70E740481C1C}"/>
            </a:extLst>
          </a:blip>
          <a:srcRect/>
          <a:stretch>
            <a:fillRect/>
          </a:stretch>
        </p:blipFill>
        <p:spPr bwMode="auto">
          <a:xfrm>
            <a:off x="5580112" y="2197766"/>
            <a:ext cx="3460625" cy="4615610"/>
          </a:xfrm>
          <a:prstGeom prst="ellipse">
            <a:avLst/>
          </a:prstGeom>
          <a:ln w="63500" cap="rnd">
            <a:solidFill>
              <a:schemeClr val="accent4">
                <a:lumMod val="75000"/>
              </a:schemeClr>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2" name="1 Rectángulo"/>
          <p:cNvSpPr>
            <a:spLocks noChangeArrowheads="1"/>
          </p:cNvSpPr>
          <p:nvPr/>
        </p:nvSpPr>
        <p:spPr bwMode="auto">
          <a:xfrm>
            <a:off x="323850" y="666750"/>
            <a:ext cx="8351838" cy="1465263"/>
          </a:xfrm>
          <a:prstGeom prst="rect">
            <a:avLst/>
          </a:prstGeom>
          <a:noFill/>
          <a:ln w="9525">
            <a:noFill/>
            <a:miter lim="800000"/>
            <a:headEnd/>
            <a:tailEnd/>
          </a:ln>
        </p:spPr>
        <p:txBody>
          <a:bodyPr>
            <a:spAutoFit/>
          </a:bodyPr>
          <a:lstStyle/>
          <a:p>
            <a:r>
              <a:rPr lang="ro-RO" b="1">
                <a:solidFill>
                  <a:srgbClr val="49385E"/>
                </a:solidFill>
                <a:latin typeface="Comic Sans MS" pitchFamily="66" charset="0"/>
              </a:rPr>
              <a:t>«Ascultaţi, preaiubiţii mei fraţi: n-a ales Dumnezeu pe cei ce sunt săraci în ochii lumii acesteia, ca să-i facă bogaţi în credinţă şi moştenitori ai Împărăţiei pe care a făgăduit-o celor ce-L iubesc? Şi voi înjosiţi pe cel sărac! Oare nu bogaţii vă asupresc şi vă târăsc înaintea judecătoriilor? Nu batjocoresc ei frumosul nume pe care-l purtaţi??» </a:t>
            </a:r>
            <a:r>
              <a:rPr lang="ro-RO" sz="1100" b="1">
                <a:solidFill>
                  <a:srgbClr val="49385E"/>
                </a:solidFill>
                <a:latin typeface="Comic Sans MS" pitchFamily="66" charset="0"/>
              </a:rPr>
              <a:t>(Iacov 2:5-7)</a:t>
            </a:r>
            <a:endParaRPr lang="ro-RO" b="1">
              <a:solidFill>
                <a:srgbClr val="49385E"/>
              </a:solidFill>
              <a:latin typeface="Comic Sans MS" pitchFamily="66" charset="0"/>
            </a:endParaRPr>
          </a:p>
        </p:txBody>
      </p:sp>
      <p:sp>
        <p:nvSpPr>
          <p:cNvPr id="3" name="2 CuadroTexto"/>
          <p:cNvSpPr txBox="1"/>
          <p:nvPr/>
        </p:nvSpPr>
        <p:spPr>
          <a:xfrm>
            <a:off x="-3180" y="0"/>
            <a:ext cx="9147179" cy="707886"/>
          </a:xfrm>
          <a:prstGeom prst="rect">
            <a:avLst/>
          </a:prstGeom>
          <a:noFill/>
        </p:spPr>
        <p:txBody>
          <a:bodyPr>
            <a:spAutoFit/>
            <a:scene3d>
              <a:camera prst="orthographicFront">
                <a:rot lat="0" lon="0" rev="0"/>
              </a:camera>
              <a:lightRig rig="harsh" dir="t"/>
            </a:scene3d>
            <a:sp3d contourW="19050" prstMaterial="softEdge">
              <a:bevelT w="29210" h="16510"/>
              <a:contourClr>
                <a:schemeClr val="accent4">
                  <a:alpha val="95000"/>
                </a:schemeClr>
              </a:contourClr>
            </a:sp3d>
          </a:bodyPr>
          <a:lstStyle/>
          <a:p>
            <a:pPr algn="ctr" fontAlgn="auto">
              <a:spcBef>
                <a:spcPts val="0"/>
              </a:spcBef>
              <a:spcAft>
                <a:spcPts val="0"/>
              </a:spcAft>
              <a:defRPr/>
            </a:pPr>
            <a:r>
              <a:rPr lang="ro-RO"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schemeClr>
                  </a:outerShdw>
                </a:effectLst>
                <a:latin typeface="+mn-lt"/>
                <a:cs typeface="+mn-cs"/>
              </a:rPr>
              <a:t>SĂ NU ÎNJOSEȘTI PE CEL SĂRAC</a:t>
            </a:r>
            <a:endParaRPr lang="es-E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schemeClr>
                </a:outerShdw>
              </a:effectLst>
              <a:latin typeface="+mn-lt"/>
              <a:cs typeface="+mn-cs"/>
            </a:endParaRPr>
          </a:p>
        </p:txBody>
      </p:sp>
      <p:graphicFrame>
        <p:nvGraphicFramePr>
          <p:cNvPr id="5" name="4 Diagrama"/>
          <p:cNvGraphicFramePr/>
          <p:nvPr/>
        </p:nvGraphicFramePr>
        <p:xfrm>
          <a:off x="107504" y="2492896"/>
          <a:ext cx="6096000" cy="1311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5 Diagrama"/>
          <p:cNvGraphicFramePr/>
          <p:nvPr/>
        </p:nvGraphicFramePr>
        <p:xfrm>
          <a:off x="107504" y="3917280"/>
          <a:ext cx="6096000" cy="13119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6 CuadroTexto"/>
          <p:cNvSpPr txBox="1">
            <a:spLocks noChangeArrowheads="1"/>
          </p:cNvSpPr>
          <p:nvPr/>
        </p:nvSpPr>
        <p:spPr bwMode="auto">
          <a:xfrm>
            <a:off x="179388" y="5300663"/>
            <a:ext cx="5688012" cy="1524000"/>
          </a:xfrm>
          <a:prstGeom prst="rect">
            <a:avLst/>
          </a:prstGeom>
          <a:noFill/>
          <a:ln w="9525">
            <a:noFill/>
            <a:miter lim="800000"/>
            <a:headEnd/>
            <a:tailEnd/>
          </a:ln>
        </p:spPr>
        <p:txBody>
          <a:bodyPr lIns="0" tIns="0" rIns="0" bIns="0">
            <a:spAutoFit/>
          </a:bodyPr>
          <a:lstStyle/>
          <a:p>
            <a:r>
              <a:rPr lang="ro-RO" sz="2000" b="1">
                <a:latin typeface="Calibri" pitchFamily="34" charset="0"/>
              </a:rPr>
              <a:t>Când, în interiorul bisericii, un frate/o soră se folosește de bogățiile sale sau de poziția sa pentru a obține avantaje personale, hulește numele lui Isus. Prin exemplul său, degradează imaginea lui Isus înaintea oamenilor.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5" dur="1000" fill="hold"/>
                                        <p:tgtEl>
                                          <p:spTgt spid="2050"/>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1000"/>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a:stretch>
            <a:fillRect/>
          </a:stretch>
        </p:blipFill>
        <p:spPr>
          <a:xfrm>
            <a:off x="4572000" y="1635125"/>
            <a:ext cx="4537075" cy="2009775"/>
          </a:xfrm>
          <a:prstGeom prst="rect">
            <a:avLst/>
          </a:prstGeom>
          <a:ln>
            <a:solidFill>
              <a:schemeClr val="accent6">
                <a:lumMod val="50000"/>
              </a:schemeClr>
            </a:solidFill>
          </a:ln>
        </p:spPr>
      </p:pic>
      <p:pic>
        <p:nvPicPr>
          <p:cNvPr id="3075" name="Picture 3"/>
          <p:cNvPicPr>
            <a:picLocks noChangeAspect="1" noChangeArrowheads="1"/>
          </p:cNvPicPr>
          <p:nvPr/>
        </p:nvPicPr>
        <p:blipFill>
          <a:blip r:embed="rId4">
            <a:extLst>
              <a:ext uri="{28A0092B-C50C-407E-A947-70E740481C1C}"/>
            </a:extLst>
          </a:blip>
          <a:srcRect/>
          <a:stretch>
            <a:fillRect/>
          </a:stretch>
        </p:blipFill>
        <p:spPr bwMode="auto">
          <a:xfrm>
            <a:off x="154090" y="3705355"/>
            <a:ext cx="3563396" cy="3036013"/>
          </a:xfrm>
          <a:prstGeom prst="rect">
            <a:avLst/>
          </a:prstGeom>
          <a:ln>
            <a:noFill/>
          </a:ln>
          <a:effectLst>
            <a:softEdge rad="112500"/>
          </a:effectLst>
          <a:extLst>
            <a:ext uri="{909E8E84-426E-40DD-AFC4-6F175D3DCCD1}"/>
            <a:ext uri="{91240B29-F687-4F45-9708-019B960494DF}"/>
            <a:ext uri="{AF507438-7753-43E0-B8FC-AC1667EBCBE1}"/>
          </a:extLst>
        </p:spPr>
      </p:pic>
      <p:sp>
        <p:nvSpPr>
          <p:cNvPr id="2" name="1 Rectángulo"/>
          <p:cNvSpPr>
            <a:spLocks noChangeArrowheads="1"/>
          </p:cNvSpPr>
          <p:nvPr/>
        </p:nvSpPr>
        <p:spPr bwMode="auto">
          <a:xfrm>
            <a:off x="0" y="704850"/>
            <a:ext cx="9144000" cy="915988"/>
          </a:xfrm>
          <a:prstGeom prst="rect">
            <a:avLst/>
          </a:prstGeom>
          <a:noFill/>
          <a:ln w="9525">
            <a:noFill/>
            <a:miter lim="800000"/>
            <a:headEnd/>
            <a:tailEnd/>
          </a:ln>
        </p:spPr>
        <p:txBody>
          <a:bodyPr>
            <a:spAutoFit/>
          </a:bodyPr>
          <a:lstStyle/>
          <a:p>
            <a:r>
              <a:rPr lang="ro-RO" b="1">
                <a:solidFill>
                  <a:srgbClr val="7C3B06"/>
                </a:solidFill>
                <a:latin typeface="Comic Sans MS" pitchFamily="66" charset="0"/>
              </a:rPr>
              <a:t>«Dacă împliniţi Legea împărătească, potrivit Scripturii: „Să iubeşti pe aproapele tău ca pe tine însuţi”, bine faceţi. Dar, dacă aveţi în vedere faţa omului, faceţi un păcat şi sunteţi osândiţi de Lege ca nişte călcători de Lege.» </a:t>
            </a:r>
            <a:r>
              <a:rPr lang="ro-RO" sz="1100" b="1">
                <a:solidFill>
                  <a:srgbClr val="7C3B06"/>
                </a:solidFill>
                <a:latin typeface="Comic Sans MS" pitchFamily="66" charset="0"/>
              </a:rPr>
              <a:t>(Iacov 2:8-9)</a:t>
            </a:r>
            <a:endParaRPr lang="ro-RO" b="1">
              <a:solidFill>
                <a:srgbClr val="7C3B06"/>
              </a:solidFill>
              <a:latin typeface="Comic Sans MS" pitchFamily="66" charset="0"/>
            </a:endParaRPr>
          </a:p>
        </p:txBody>
      </p:sp>
      <p:sp>
        <p:nvSpPr>
          <p:cNvPr id="3" name="2 CuadroTexto"/>
          <p:cNvSpPr txBox="1"/>
          <p:nvPr/>
        </p:nvSpPr>
        <p:spPr>
          <a:xfrm>
            <a:off x="3992" y="10391"/>
            <a:ext cx="9140008" cy="769441"/>
          </a:xfrm>
          <a:prstGeom prst="rect">
            <a:avLst/>
          </a:prstGeom>
          <a:noFill/>
        </p:spPr>
        <p:txBody>
          <a:bodyPr>
            <a:spAutoFit/>
          </a:bodyPr>
          <a:lstStyle/>
          <a:p>
            <a:pPr algn="ctr" fontAlgn="auto">
              <a:spcBef>
                <a:spcPts val="0"/>
              </a:spcBef>
              <a:spcAft>
                <a:spcPts val="0"/>
              </a:spcAft>
              <a:defRPr/>
            </a:pPr>
            <a:r>
              <a:rPr lang="ro-RO" sz="4400" b="1" spc="300" dirty="0">
                <a:ln w="18000">
                  <a:solidFill>
                    <a:schemeClr val="accent6">
                      <a:lumMod val="50000"/>
                    </a:schemeClr>
                  </a:solidFill>
                  <a:prstDash val="solid"/>
                  <a:miter lim="800000"/>
                </a:ln>
                <a:noFill/>
                <a:effectLst>
                  <a:outerShdw blurRad="25500" dist="23000" dir="7020000" algn="tl">
                    <a:srgbClr val="000000">
                      <a:alpha val="50000"/>
                    </a:srgbClr>
                  </a:outerShdw>
                </a:effectLst>
                <a:latin typeface="+mn-lt"/>
                <a:cs typeface="+mn-cs"/>
              </a:rPr>
              <a:t>SĂ-ȚI IUBEȘTI APROAPELE</a:t>
            </a:r>
            <a:endParaRPr lang="es-ES" sz="4400" b="1" spc="300" dirty="0">
              <a:ln w="18000">
                <a:solidFill>
                  <a:schemeClr val="accent6">
                    <a:lumMod val="50000"/>
                  </a:schemeClr>
                </a:solidFill>
                <a:prstDash val="solid"/>
                <a:miter lim="800000"/>
              </a:ln>
              <a:noFill/>
              <a:effectLst>
                <a:outerShdw blurRad="25500" dist="23000" dir="7020000" algn="tl">
                  <a:srgbClr val="000000">
                    <a:alpha val="50000"/>
                  </a:srgbClr>
                </a:outerShdw>
              </a:effectLst>
              <a:latin typeface="+mn-lt"/>
              <a:cs typeface="+mn-cs"/>
            </a:endParaRPr>
          </a:p>
        </p:txBody>
      </p:sp>
      <p:sp>
        <p:nvSpPr>
          <p:cNvPr id="4" name="3 CuadroTexto"/>
          <p:cNvSpPr txBox="1">
            <a:spLocks noChangeArrowheads="1"/>
          </p:cNvSpPr>
          <p:nvPr/>
        </p:nvSpPr>
        <p:spPr bwMode="auto">
          <a:xfrm>
            <a:off x="1692275" y="1700213"/>
            <a:ext cx="2968625" cy="2225675"/>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Așa cum putem vedea în versetul 12, Iacov vorbește aici despre cele Zece Porunci. Aceasta este o lege reală pentru că este legea REGELUI REGILOR.</a:t>
            </a:r>
          </a:p>
        </p:txBody>
      </p:sp>
      <p:pic>
        <p:nvPicPr>
          <p:cNvPr id="3074" name="Picture 2" descr="R:\Dibujos\la ley\jes-law color.png"/>
          <p:cNvPicPr>
            <a:picLocks noChangeAspect="1" noChangeArrowheads="1"/>
          </p:cNvPicPr>
          <p:nvPr/>
        </p:nvPicPr>
        <p:blipFill>
          <a:blip r:embed="rId5"/>
          <a:srcRect/>
          <a:stretch>
            <a:fillRect/>
          </a:stretch>
        </p:blipFill>
        <p:spPr bwMode="auto">
          <a:xfrm>
            <a:off x="11113" y="1552575"/>
            <a:ext cx="1752600" cy="2152650"/>
          </a:xfrm>
          <a:prstGeom prst="rect">
            <a:avLst/>
          </a:prstGeom>
          <a:noFill/>
          <a:effectLst>
            <a:outerShdw blurRad="50800" dist="38100" dir="2700000" algn="tl" rotWithShape="0">
              <a:prstClr val="black">
                <a:alpha val="40000"/>
              </a:prstClr>
            </a:outerShdw>
          </a:effectLst>
          <a:extLst>
            <a:ext uri="{909E8E84-426E-40DD-AFC4-6F175D3DCCD1}"/>
          </a:extLst>
        </p:spPr>
      </p:pic>
      <p:sp>
        <p:nvSpPr>
          <p:cNvPr id="5" name="4 Rectángulo"/>
          <p:cNvSpPr>
            <a:spLocks noChangeArrowheads="1"/>
          </p:cNvSpPr>
          <p:nvPr/>
        </p:nvSpPr>
        <p:spPr bwMode="auto">
          <a:xfrm>
            <a:off x="3708400" y="3716338"/>
            <a:ext cx="5400675" cy="1311275"/>
          </a:xfrm>
          <a:prstGeom prst="rect">
            <a:avLst/>
          </a:prstGeom>
          <a:noFill/>
          <a:ln w="9525">
            <a:noFill/>
            <a:miter lim="800000"/>
            <a:headEnd/>
            <a:tailEnd/>
          </a:ln>
        </p:spPr>
        <p:txBody>
          <a:bodyPr>
            <a:spAutoFit/>
          </a:bodyPr>
          <a:lstStyle/>
          <a:p>
            <a:pPr>
              <a:spcBef>
                <a:spcPts val="600"/>
              </a:spcBef>
            </a:pPr>
            <a:r>
              <a:rPr lang="ro-RO" sz="2000" b="1">
                <a:solidFill>
                  <a:srgbClr val="000000"/>
                </a:solidFill>
                <a:latin typeface="Calibri" pitchFamily="34" charset="0"/>
              </a:rPr>
              <a:t>Asemeni lui Isus în predica de pe munte, Iacov se referă aici la poruncile care afectează relația noastră cu ceilalți și care se rezumă la «să iubești pe aproapele tău ca pe tine însuți».</a:t>
            </a:r>
          </a:p>
        </p:txBody>
      </p:sp>
      <p:sp>
        <p:nvSpPr>
          <p:cNvPr id="6" name="5 Rectángulo"/>
          <p:cNvSpPr>
            <a:spLocks noChangeArrowheads="1"/>
          </p:cNvSpPr>
          <p:nvPr/>
        </p:nvSpPr>
        <p:spPr bwMode="auto">
          <a:xfrm>
            <a:off x="3717925" y="5208588"/>
            <a:ext cx="3203575" cy="1616075"/>
          </a:xfrm>
          <a:prstGeom prst="rect">
            <a:avLst/>
          </a:prstGeom>
          <a:noFill/>
          <a:ln w="9525">
            <a:noFill/>
            <a:miter lim="800000"/>
            <a:headEnd/>
            <a:tailEnd/>
          </a:ln>
        </p:spPr>
        <p:txBody>
          <a:bodyPr>
            <a:spAutoFit/>
          </a:bodyPr>
          <a:lstStyle/>
          <a:p>
            <a:pPr>
              <a:spcBef>
                <a:spcPts val="600"/>
              </a:spcBef>
            </a:pPr>
            <a:r>
              <a:rPr lang="ro-RO" sz="2000" b="1">
                <a:solidFill>
                  <a:srgbClr val="000000"/>
                </a:solidFill>
                <a:latin typeface="Calibri" pitchFamily="34" charset="0"/>
              </a:rPr>
              <a:t>Să nu iubești sau să faci diferențe între oameni înseamnă să păcătuiești împotriva legii lui Dumnezeu.</a:t>
            </a:r>
          </a:p>
        </p:txBody>
      </p:sp>
      <p:pic>
        <p:nvPicPr>
          <p:cNvPr id="3076" name="Picture 4"/>
          <p:cNvPicPr>
            <a:picLocks noChangeAspect="1" noChangeArrowheads="1"/>
          </p:cNvPicPr>
          <p:nvPr/>
        </p:nvPicPr>
        <p:blipFill>
          <a:blip r:embed="rId6">
            <a:extLst>
              <a:ext uri="{28A0092B-C50C-407E-A947-70E740481C1C}"/>
            </a:extLst>
          </a:blip>
          <a:srcRect/>
          <a:stretch>
            <a:fillRect/>
          </a:stretch>
        </p:blipFill>
        <p:spPr bwMode="auto">
          <a:xfrm>
            <a:off x="6935080" y="5157192"/>
            <a:ext cx="2101416" cy="15270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fade">
                                      <p:cBhvr>
                                        <p:cTn id="29" dur="1000"/>
                                        <p:tgtEl>
                                          <p:spTgt spid="3074"/>
                                        </p:tgtEl>
                                      </p:cBhvr>
                                    </p:animEffect>
                                    <p:anim calcmode="lin" valueType="num">
                                      <p:cBhvr>
                                        <p:cTn id="30" dur="1000" fill="hold"/>
                                        <p:tgtEl>
                                          <p:spTgt spid="3074"/>
                                        </p:tgtEl>
                                        <p:attrNameLst>
                                          <p:attrName>ppt_x</p:attrName>
                                        </p:attrNameLst>
                                      </p:cBhvr>
                                      <p:tavLst>
                                        <p:tav tm="0">
                                          <p:val>
                                            <p:strVal val="#ppt_x"/>
                                          </p:val>
                                        </p:tav>
                                        <p:tav tm="100000">
                                          <p:val>
                                            <p:strVal val="#ppt_x"/>
                                          </p:val>
                                        </p:tav>
                                      </p:tavLst>
                                    </p:anim>
                                    <p:anim calcmode="lin" valueType="num">
                                      <p:cBhvr>
                                        <p:cTn id="31" dur="900" decel="100000" fill="hold"/>
                                        <p:tgtEl>
                                          <p:spTgt spid="307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par>
                                <p:cTn id="38" presetID="22" presetClass="entr" presetSubtype="2"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
                                        <p:tgtEl>
                                          <p:spTgt spid="7"/>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075"/>
                                        </p:tgtEl>
                                        <p:attrNameLst>
                                          <p:attrName>style.visibility</p:attrName>
                                        </p:attrNameLst>
                                      </p:cBhvr>
                                      <p:to>
                                        <p:strVal val="visible"/>
                                      </p:to>
                                    </p:set>
                                    <p:animEffect transition="in" filter="fade">
                                      <p:cBhvr>
                                        <p:cTn id="44" dur="500"/>
                                        <p:tgtEl>
                                          <p:spTgt spid="3075"/>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3076"/>
                                        </p:tgtEl>
                                        <p:attrNameLst>
                                          <p:attrName>style.visibility</p:attrName>
                                        </p:attrNameLst>
                                      </p:cBhvr>
                                      <p:to>
                                        <p:strVal val="visible"/>
                                      </p:to>
                                    </p:set>
                                    <p:animEffect transition="in" filter="fade">
                                      <p:cBhvr>
                                        <p:cTn id="54" dur="1000"/>
                                        <p:tgtEl>
                                          <p:spTgt spid="3076"/>
                                        </p:tgtEl>
                                      </p:cBhvr>
                                    </p:animEffect>
                                    <p:anim calcmode="lin" valueType="num">
                                      <p:cBhvr>
                                        <p:cTn id="55" dur="1000" fill="hold"/>
                                        <p:tgtEl>
                                          <p:spTgt spid="3076"/>
                                        </p:tgtEl>
                                        <p:attrNameLst>
                                          <p:attrName>ppt_x</p:attrName>
                                        </p:attrNameLst>
                                      </p:cBhvr>
                                      <p:tavLst>
                                        <p:tav tm="0">
                                          <p:val>
                                            <p:strVal val="#ppt_x"/>
                                          </p:val>
                                        </p:tav>
                                        <p:tav tm="100000">
                                          <p:val>
                                            <p:strVal val="#ppt_x"/>
                                          </p:val>
                                        </p:tav>
                                      </p:tavLst>
                                    </p:anim>
                                    <p:anim calcmode="lin" valueType="num">
                                      <p:cBhvr>
                                        <p:cTn id="5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79388" y="1006475"/>
            <a:ext cx="4897437" cy="1739900"/>
          </a:xfrm>
          <a:prstGeom prst="rect">
            <a:avLst/>
          </a:prstGeom>
        </p:spPr>
        <p:txBody>
          <a:bodyPr>
            <a:spAutoFit/>
          </a:bodyPr>
          <a:lstStyle/>
          <a:p>
            <a:r>
              <a:rPr lang="ro-RO" b="1">
                <a:solidFill>
                  <a:srgbClr val="FCD5B5"/>
                </a:solidFill>
                <a:latin typeface="Comic Sans MS" pitchFamily="66" charset="0"/>
              </a:rPr>
              <a:t>«Căci, cine păzeşte toată Legea, şi greşeşte într-o singură poruncă, se face vinovat de toate. Căci, Cel ce a zis: „Să nu preacurveşti”, a zis şi: „Să nu ucizi”. Acum, dacă nu preacurveşti, dar ucizi, te faci călcător al Legii.» </a:t>
            </a:r>
            <a:r>
              <a:rPr lang="ro-RO" sz="1100" b="1">
                <a:solidFill>
                  <a:srgbClr val="FCD5B5"/>
                </a:solidFill>
                <a:latin typeface="Comic Sans MS" pitchFamily="66" charset="0"/>
              </a:rPr>
              <a:t>(Iacov 2:10-11)</a:t>
            </a:r>
            <a:endParaRPr lang="ro-RO" b="1">
              <a:solidFill>
                <a:srgbClr val="FCD5B5"/>
              </a:solidFill>
              <a:latin typeface="Comic Sans MS" pitchFamily="66" charset="0"/>
            </a:endParaRPr>
          </a:p>
        </p:txBody>
      </p:sp>
      <p:sp>
        <p:nvSpPr>
          <p:cNvPr id="3" name="2 CuadroTexto"/>
          <p:cNvSpPr txBox="1"/>
          <p:nvPr/>
        </p:nvSpPr>
        <p:spPr>
          <a:xfrm>
            <a:off x="0" y="766"/>
            <a:ext cx="7740352" cy="769441"/>
          </a:xfrm>
          <a:prstGeom prst="rect">
            <a:avLst/>
          </a:prstGeom>
          <a:noFill/>
        </p:spPr>
        <p:txBody>
          <a:bodyPr>
            <a:spAutoFit/>
          </a:bodyPr>
          <a:lstStyle/>
          <a:p>
            <a:pPr algn="ctr" fontAlgn="auto">
              <a:spcBef>
                <a:spcPts val="0"/>
              </a:spcBef>
              <a:spcAft>
                <a:spcPts val="0"/>
              </a:spcAft>
              <a:defRPr/>
            </a:pPr>
            <a:r>
              <a:rPr lang="ro-RO" sz="4400" b="1" spc="3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SĂ ÎMPLINEȘTI LEGEA</a:t>
            </a:r>
            <a:endParaRPr lang="es-ES" sz="4400" b="1" spc="3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endParaRPr>
          </a:p>
        </p:txBody>
      </p:sp>
      <p:sp>
        <p:nvSpPr>
          <p:cNvPr id="4" name="3 CuadroTexto"/>
          <p:cNvSpPr txBox="1"/>
          <p:nvPr/>
        </p:nvSpPr>
        <p:spPr>
          <a:xfrm>
            <a:off x="468313" y="2978150"/>
            <a:ext cx="4464050" cy="2682875"/>
          </a:xfrm>
          <a:prstGeom prst="rect">
            <a:avLst/>
          </a:prstGeom>
          <a:noFill/>
        </p:spPr>
        <p:txBody>
          <a:bodyPr>
            <a:spAutoFit/>
          </a:bodyPr>
          <a:lstStyle/>
          <a:p>
            <a:pPr>
              <a:spcBef>
                <a:spcPts val="600"/>
              </a:spcBef>
            </a:pPr>
            <a:r>
              <a:rPr lang="ro-RO" sz="2000" b="1">
                <a:solidFill>
                  <a:schemeClr val="bg1"/>
                </a:solidFill>
                <a:effectLst>
                  <a:outerShdw blurRad="38100" dist="38100" dir="2700000" algn="tl">
                    <a:srgbClr val="C0C0C0"/>
                  </a:outerShdw>
                </a:effectLst>
                <a:latin typeface="Calibri" pitchFamily="34" charset="0"/>
              </a:rPr>
              <a:t>Dragostea față de aproapele nu ne scutește de împlinirea legii. </a:t>
            </a:r>
          </a:p>
          <a:p>
            <a:pPr>
              <a:spcBef>
                <a:spcPts val="600"/>
              </a:spcBef>
            </a:pPr>
            <a:r>
              <a:rPr lang="ro-RO" sz="2000" b="1">
                <a:solidFill>
                  <a:schemeClr val="bg1"/>
                </a:solidFill>
                <a:effectLst>
                  <a:outerShdw blurRad="38100" dist="38100" dir="2700000" algn="tl">
                    <a:srgbClr val="C0C0C0"/>
                  </a:outerShdw>
                </a:effectLst>
                <a:latin typeface="Calibri" pitchFamily="34" charset="0"/>
              </a:rPr>
              <a:t>Din contră, când încălcăm oricare dintre porunci, demonstrăm că nu-l iubim cu adevărat pe aproapele nostru. </a:t>
            </a:r>
          </a:p>
          <a:p>
            <a:pPr>
              <a:spcBef>
                <a:spcPts val="600"/>
              </a:spcBef>
            </a:pPr>
            <a:r>
              <a:rPr lang="ro-RO" sz="2000" b="1">
                <a:solidFill>
                  <a:schemeClr val="bg1"/>
                </a:solidFill>
                <a:effectLst>
                  <a:outerShdw blurRad="38100" dist="38100" dir="2700000" algn="tl">
                    <a:srgbClr val="C0C0C0"/>
                  </a:outerShdw>
                </a:effectLst>
                <a:latin typeface="Calibri" pitchFamily="34" charset="0"/>
              </a:rPr>
              <a:t>Cum pot să spun că îl iubesc pe fratele meu dacă îl mint (Exod 20:16)? Cum pot să îl iubesc și să îl insult (Matei 5:22)?</a:t>
            </a:r>
          </a:p>
        </p:txBody>
      </p:sp>
      <p:sp>
        <p:nvSpPr>
          <p:cNvPr id="5" name="4 Rectángulo"/>
          <p:cNvSpPr/>
          <p:nvPr/>
        </p:nvSpPr>
        <p:spPr>
          <a:xfrm>
            <a:off x="473075" y="5876925"/>
            <a:ext cx="6907213" cy="701675"/>
          </a:xfrm>
          <a:prstGeom prst="rect">
            <a:avLst/>
          </a:prstGeom>
        </p:spPr>
        <p:txBody>
          <a:bodyPr>
            <a:spAutoFit/>
          </a:bodyPr>
          <a:lstStyle/>
          <a:p>
            <a:pPr>
              <a:spcBef>
                <a:spcPts val="600"/>
              </a:spcBef>
            </a:pPr>
            <a:r>
              <a:rPr lang="ro-RO" sz="2000" b="1">
                <a:solidFill>
                  <a:srgbClr val="FFFFFF"/>
                </a:solidFill>
                <a:effectLst>
                  <a:outerShdw blurRad="38100" dist="38100" dir="2700000" algn="tl">
                    <a:srgbClr val="C0C0C0"/>
                  </a:outerShdw>
                </a:effectLst>
                <a:latin typeface="Calibri" pitchFamily="34" charset="0"/>
              </a:rPr>
              <a:t>Orice încălcare a legii lui Dumnezeu afectează într-o anumită măsură, relația noastră cu Dumnezeu și cu ceilalți.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blip>
          <a:srcRect/>
          <a:stretch>
            <a:fillRect/>
          </a:stretch>
        </a:blipFill>
        <a:effectLst/>
      </p:bgPr>
    </p:bg>
    <p:spTree>
      <p:nvGrpSpPr>
        <p:cNvPr id="1" name=""/>
        <p:cNvGrpSpPr/>
        <p:nvPr/>
      </p:nvGrpSpPr>
      <p:grpSpPr>
        <a:xfrm>
          <a:off x="0" y="0"/>
          <a:ext cx="0" cy="0"/>
          <a:chOff x="0" y="0"/>
          <a:chExt cx="0" cy="0"/>
        </a:xfrm>
      </p:grpSpPr>
      <p:pic>
        <p:nvPicPr>
          <p:cNvPr id="20482" name="Picture 2" descr="R:\Dibujos\Juicio\Juicio (5).jpg"/>
          <p:cNvPicPr>
            <a:picLocks noChangeAspect="1" noChangeArrowheads="1"/>
          </p:cNvPicPr>
          <p:nvPr/>
        </p:nvPicPr>
        <p:blipFill>
          <a:blip r:embed="rId3"/>
          <a:srcRect/>
          <a:stretch>
            <a:fillRect/>
          </a:stretch>
        </p:blipFill>
        <p:spPr bwMode="auto">
          <a:xfrm>
            <a:off x="-36513" y="-7938"/>
            <a:ext cx="4427538" cy="5535613"/>
          </a:xfrm>
          <a:prstGeom prst="rect">
            <a:avLst/>
          </a:prstGeom>
          <a:noFill/>
          <a:ln w="9525">
            <a:noFill/>
            <a:miter lim="800000"/>
            <a:headEnd/>
            <a:tailEnd/>
          </a:ln>
        </p:spPr>
      </p:pic>
      <p:pic>
        <p:nvPicPr>
          <p:cNvPr id="4100" name="Picture 4" descr="\\EUNICE\FondosTematicos\Ayudar\07-3T14.png"/>
          <p:cNvPicPr>
            <a:picLocks noChangeAspect="1" noChangeArrowheads="1"/>
          </p:cNvPicPr>
          <p:nvPr/>
        </p:nvPicPr>
        <p:blipFill>
          <a:blip r:embed="rId4"/>
          <a:srcRect/>
          <a:stretch>
            <a:fillRect/>
          </a:stretch>
        </p:blipFill>
        <p:spPr bwMode="auto">
          <a:xfrm>
            <a:off x="-36513" y="4973638"/>
            <a:ext cx="4427538" cy="1884362"/>
          </a:xfrm>
          <a:prstGeom prst="rect">
            <a:avLst/>
          </a:prstGeom>
          <a:noFill/>
          <a:ln w="9525">
            <a:noFill/>
            <a:miter lim="800000"/>
            <a:headEnd/>
            <a:tailEnd/>
          </a:ln>
        </p:spPr>
      </p:pic>
      <p:sp>
        <p:nvSpPr>
          <p:cNvPr id="3" name="2 Rectángulo"/>
          <p:cNvSpPr/>
          <p:nvPr/>
        </p:nvSpPr>
        <p:spPr>
          <a:xfrm>
            <a:off x="4464050" y="1385888"/>
            <a:ext cx="4500563" cy="1465262"/>
          </a:xfrm>
          <a:prstGeom prst="rect">
            <a:avLst/>
          </a:prstGeom>
        </p:spPr>
        <p:txBody>
          <a:bodyPr>
            <a:spAutoFit/>
          </a:bodyPr>
          <a:lstStyle/>
          <a:p>
            <a:r>
              <a:rPr lang="ro-RO" b="1">
                <a:solidFill>
                  <a:srgbClr val="CCC1DA"/>
                </a:solidFill>
                <a:effectLst>
                  <a:outerShdw blurRad="38100" dist="38100" dir="2700000" algn="tl">
                    <a:srgbClr val="C0C0C0"/>
                  </a:outerShdw>
                </a:effectLst>
                <a:latin typeface="Comic Sans MS" pitchFamily="66" charset="0"/>
              </a:rPr>
              <a:t>«Să vorbiţi şi să lucraţi ca nişte oameni care au să fie judecaţi de o lege a slobozeniei, căci judecata este fără milă pentru cel ce n-a avut milă, dar mila biruie judecata.» </a:t>
            </a:r>
            <a:r>
              <a:rPr lang="ro-RO" sz="1100" b="1">
                <a:solidFill>
                  <a:srgbClr val="CCC1DA"/>
                </a:solidFill>
                <a:effectLst>
                  <a:outerShdw blurRad="38100" dist="38100" dir="2700000" algn="tl">
                    <a:srgbClr val="C0C0C0"/>
                  </a:outerShdw>
                </a:effectLst>
                <a:latin typeface="Comic Sans MS" pitchFamily="66" charset="0"/>
              </a:rPr>
              <a:t>(Iacov 2:12-13)</a:t>
            </a:r>
            <a:endParaRPr lang="ro-RO" b="1">
              <a:solidFill>
                <a:srgbClr val="CCC1DA"/>
              </a:solidFill>
              <a:effectLst>
                <a:outerShdw blurRad="38100" dist="38100" dir="2700000" algn="tl">
                  <a:srgbClr val="C0C0C0"/>
                </a:outerShdw>
              </a:effectLst>
              <a:latin typeface="Comic Sans MS" pitchFamily="66" charset="0"/>
            </a:endParaRPr>
          </a:p>
        </p:txBody>
      </p:sp>
      <p:sp>
        <p:nvSpPr>
          <p:cNvPr id="4" name="3 CuadroTexto"/>
          <p:cNvSpPr txBox="1"/>
          <p:nvPr/>
        </p:nvSpPr>
        <p:spPr>
          <a:xfrm>
            <a:off x="4460488" y="275564"/>
            <a:ext cx="4720023" cy="738664"/>
          </a:xfrm>
          <a:prstGeom prst="rect">
            <a:avLst/>
          </a:prstGeom>
          <a:noFill/>
        </p:spPr>
        <p:txBody>
          <a:bodyPr>
            <a:spAutoFit/>
            <a:scene3d>
              <a:camera prst="orthographicFront"/>
              <a:lightRig rig="balanced" dir="t"/>
            </a:scene3d>
            <a:sp3d extrusionH="57150">
              <a:bevelT w="38100" h="38100"/>
            </a:sp3d>
          </a:bodyPr>
          <a:lstStyle/>
          <a:p>
            <a:pPr algn="ctr" fontAlgn="auto">
              <a:spcBef>
                <a:spcPts val="0"/>
              </a:spcBef>
              <a:spcAft>
                <a:spcPts val="0"/>
              </a:spcAft>
              <a:defRPr/>
            </a:pPr>
            <a:r>
              <a:rPr lang="ro-RO" sz="4200" b="1" cap="all" spc="3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Să fii milos</a:t>
            </a:r>
            <a:endParaRPr lang="es-ES" sz="4200" b="1" cap="all" spc="3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6" name="5 CuadroTexto"/>
          <p:cNvSpPr txBox="1">
            <a:spLocks noChangeArrowheads="1"/>
          </p:cNvSpPr>
          <p:nvPr/>
        </p:nvSpPr>
        <p:spPr bwMode="auto">
          <a:xfrm>
            <a:off x="4427538" y="3181350"/>
            <a:ext cx="4752975" cy="3597275"/>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Când acceptăm mântuirea pe care Hristos a câștigat-o pentru noi la cruce, dragostea noastră sinceră față de Dumnezeu ne  va conduce, inevitabil, să-l compătimim pe aproapele nostru. </a:t>
            </a:r>
          </a:p>
          <a:p>
            <a:pPr>
              <a:spcBef>
                <a:spcPts val="600"/>
              </a:spcBef>
            </a:pPr>
            <a:r>
              <a:rPr lang="ro-RO" sz="2000" b="1">
                <a:latin typeface="Calibri" pitchFamily="34" charset="0"/>
              </a:rPr>
              <a:t>Acela care nu a fost capabil să iubească, se va întâlni cu o judecată fără compasiune (milă).</a:t>
            </a:r>
          </a:p>
          <a:p>
            <a:pPr>
              <a:spcBef>
                <a:spcPts val="600"/>
              </a:spcBef>
            </a:pPr>
            <a:r>
              <a:rPr lang="ro-RO" sz="2000" b="1">
                <a:latin typeface="Calibri" pitchFamily="34" charset="0"/>
              </a:rPr>
              <a:t>Dar cel milos va înfrunta judecata cu o încredere fericită, fără teamă; el știe că Dumnezeu este milos cu cei miloși.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left)">
                                      <p:cBhvr>
                                        <p:cTn id="33" dur="500"/>
                                        <p:tgtEl>
                                          <p:spTgt spid="6">
                                            <p:txEl>
                                              <p:pRg st="2" end="2"/>
                                            </p:txEl>
                                          </p:spTgt>
                                        </p:tgtEl>
                                      </p:cBhvr>
                                    </p:animEffect>
                                  </p:childTnLst>
                                </p:cTn>
                              </p:par>
                              <p:par>
                                <p:cTn id="34" presetID="2" presetClass="entr" presetSubtype="4" fill="hold" nodeType="withEffect">
                                  <p:stCondLst>
                                    <p:cond delay="0"/>
                                  </p:stCondLst>
                                  <p:childTnLst>
                                    <p:set>
                                      <p:cBhvr>
                                        <p:cTn id="35" dur="1" fill="hold">
                                          <p:stCondLst>
                                            <p:cond delay="0"/>
                                          </p:stCondLst>
                                        </p:cTn>
                                        <p:tgtEl>
                                          <p:spTgt spid="4100"/>
                                        </p:tgtEl>
                                        <p:attrNameLst>
                                          <p:attrName>style.visibility</p:attrName>
                                        </p:attrNameLst>
                                      </p:cBhvr>
                                      <p:to>
                                        <p:strVal val="visible"/>
                                      </p:to>
                                    </p:set>
                                    <p:anim calcmode="lin" valueType="num">
                                      <p:cBhvr additive="base">
                                        <p:cTn id="36" dur="500" fill="hold"/>
                                        <p:tgtEl>
                                          <p:spTgt spid="4100"/>
                                        </p:tgtEl>
                                        <p:attrNameLst>
                                          <p:attrName>ppt_x</p:attrName>
                                        </p:attrNameLst>
                                      </p:cBhvr>
                                      <p:tavLst>
                                        <p:tav tm="0">
                                          <p:val>
                                            <p:strVal val="#ppt_x"/>
                                          </p:val>
                                        </p:tav>
                                        <p:tav tm="100000">
                                          <p:val>
                                            <p:strVal val="#ppt_x"/>
                                          </p:val>
                                        </p:tav>
                                      </p:tavLst>
                                    </p:anim>
                                    <p:anim calcmode="lin" valueType="num">
                                      <p:cBhvr additive="base">
                                        <p:cTn id="37"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1 Rectángulo"/>
          <p:cNvSpPr/>
          <p:nvPr/>
        </p:nvSpPr>
        <p:spPr>
          <a:xfrm>
            <a:off x="287338" y="1262063"/>
            <a:ext cx="8569325" cy="4111625"/>
          </a:xfrm>
          <a:prstGeom prst="rect">
            <a:avLst/>
          </a:prstGeom>
        </p:spPr>
        <p:txBody>
          <a:bodyPr>
            <a:spAutoFit/>
          </a:bodyPr>
          <a:lstStyle/>
          <a:p>
            <a:r>
              <a:rPr lang="ro-RO" sz="2200" b="1" i="1"/>
              <a:t>«Dreptatea și mila s-au menținut separate, opuse una de cealaltă, despărțite de un abis larg. Domnul, Mântuitorul nostru, a îmbrăcat divinitatea sa în umanitate și a prezentat înaintea omului un caracter fără pată sau cusur. Și-a plantat crucea la jumătatea drumului dintre cer și pământ și a transformat-o în obiectul de atracție care se întinde în ambele direcții, unind dreptatea și mila peste abis. Dreptatea s-a mutat de la tronul său și cu toate armatele cerului se apropie de cruce. Acolo a văzut pe Unul la fel ca Dumnezeu purtând pedeapsa oricărei nedreptăți și păcat. </a:t>
            </a:r>
          </a:p>
          <a:p>
            <a:r>
              <a:rPr lang="ro-RO" sz="2200" b="1" i="1"/>
              <a:t>Dreptatea s-a înclinat cu reverență înaintea crucii cu satisfacția deplină, spunând: E suficient»</a:t>
            </a:r>
          </a:p>
        </p:txBody>
      </p:sp>
      <p:sp>
        <p:nvSpPr>
          <p:cNvPr id="21507" name="2 CuadroTexto"/>
          <p:cNvSpPr txBox="1">
            <a:spLocks noChangeArrowheads="1"/>
          </p:cNvSpPr>
          <p:nvPr/>
        </p:nvSpPr>
        <p:spPr bwMode="auto">
          <a:xfrm>
            <a:off x="2124075" y="0"/>
            <a:ext cx="4895850" cy="304800"/>
          </a:xfrm>
          <a:prstGeom prst="rect">
            <a:avLst/>
          </a:prstGeom>
          <a:noFill/>
          <a:ln w="9525">
            <a:noFill/>
            <a:miter lim="800000"/>
            <a:headEnd/>
            <a:tailEnd/>
          </a:ln>
        </p:spPr>
        <p:txBody>
          <a:bodyPr wrap="none">
            <a:spAutoFit/>
          </a:bodyPr>
          <a:lstStyle/>
          <a:p>
            <a:pPr algn="ctr"/>
            <a:r>
              <a:rPr lang="ro-RO" sz="1400" b="1">
                <a:latin typeface="Calibri" pitchFamily="34" charset="0"/>
              </a:rPr>
              <a:t>E.G.W. (Comentarii Bíblice Adventiste, vol. 7, despre Iacov 2:13)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909</Words>
  <Application>Microsoft Office PowerPoint</Application>
  <PresentationFormat>Expunere pe ecran (4:3)</PresentationFormat>
  <Paragraphs>37</Paragraphs>
  <Slides>9</Slides>
  <Notes>0</Notes>
  <HiddenSlides>0</HiddenSlides>
  <MMClips>0</MMClips>
  <ScaleCrop>false</ScaleCrop>
  <HeadingPairs>
    <vt:vector size="6" baseType="variant">
      <vt:variant>
        <vt:lpstr>Fonturi utilizate</vt:lpstr>
      </vt:variant>
      <vt:variant>
        <vt:i4>5</vt:i4>
      </vt:variant>
      <vt:variant>
        <vt:lpstr>Şablon formă</vt:lpstr>
      </vt:variant>
      <vt:variant>
        <vt:i4>1</vt:i4>
      </vt:variant>
      <vt:variant>
        <vt:lpstr>Titluri diapozitive</vt:lpstr>
      </vt:variant>
      <vt:variant>
        <vt:i4>9</vt:i4>
      </vt:variant>
    </vt:vector>
  </HeadingPairs>
  <TitlesOfParts>
    <vt:vector size="15" baseType="lpstr">
      <vt:lpstr>Calibri</vt:lpstr>
      <vt:lpstr>Arial</vt:lpstr>
      <vt:lpstr>Wingdings</vt:lpstr>
      <vt:lpstr>Comic Sans MS</vt:lpstr>
      <vt:lpstr>Arial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Base>http://www.fustero.net/es/index_ro.aspx</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 Dragostea si Legea</dc:title>
  <dc:subject>St.Bibl.2014 trim. IV Epistola lui Iacov</dc:subject>
  <dc:creator>SFC</dc:creator>
  <dc:description>http://www.fustero.net/es/RO_2014t405.pptx</dc:description>
  <cp:lastModifiedBy>Scoala gimnaziala Cotofenesti</cp:lastModifiedBy>
  <cp:revision>53</cp:revision>
  <dcterms:created xsi:type="dcterms:W3CDTF">2014-10-20T14:22:32Z</dcterms:created>
  <dcterms:modified xsi:type="dcterms:W3CDTF">2014-10-30T08:25:28Z</dcterms:modified>
</cp:coreProperties>
</file>