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</p:sldIdLst>
  <p:sldSz cx="9144000" cy="6858000" type="screen4x3"/>
  <p:notesSz cx="6858000" cy="9144000"/>
  <p:embeddedFontLst>
    <p:embeddedFont>
      <p:font typeface="Comic Sans MS" pitchFamily="66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oper Black" pitchFamily="18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  <a:srgbClr val="007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66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62F2D-D24E-4D52-9A91-E0B1F5B3D9C5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593C5A88-65AA-4FCF-B1BC-8EE84055662E}">
      <dgm:prSet phldrT="[Texto]" custT="1"/>
      <dgm:spPr/>
      <dgm:t>
        <a:bodyPr/>
        <a:lstStyle/>
        <a:p>
          <a:r>
            <a:rPr lang="ro-RO" sz="23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Duhul Îl proslăvește pe Fiul</a:t>
          </a:r>
          <a:endParaRPr lang="es-ES" sz="2300" b="1" dirty="0" smtClean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  <a:p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ro-RO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Ioan</a:t>
          </a:r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16:14)</a:t>
          </a:r>
          <a:endParaRPr lang="es-ES" sz="2300" b="1" dirty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0D0DB5C7-E24B-4D7D-9669-D159AEA5D7BF}" type="parTrans" cxnId="{77351912-2516-427E-A45D-C18C44660B1D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9987855A-E696-4C9D-9C22-A574ACD3A48A}" type="sibTrans" cxnId="{77351912-2516-427E-A45D-C18C44660B1D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A9BA142F-FD77-47AB-A28D-DA5A9E95B5A1}">
      <dgm:prSet phldrT="[Texto]" custT="1"/>
      <dgm:spPr/>
      <dgm:t>
        <a:bodyPr/>
        <a:lstStyle/>
        <a:p>
          <a:r>
            <a:rPr lang="ro-RO" sz="24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Fiul Îl Proslăvește pe Tatăl</a:t>
          </a:r>
          <a:endParaRPr lang="es-ES" sz="2400" b="1" dirty="0" smtClean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  <a:p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ro-RO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Ioan</a:t>
          </a:r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17:4)</a:t>
          </a:r>
          <a:endParaRPr lang="es-ES" sz="2400" b="1" dirty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0BBB4751-8950-4ED2-A532-0558305D3036}" type="parTrans" cxnId="{BB89E197-60F3-4285-B1A7-EA9CEA758CA8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22961B46-AFC7-40D5-A493-66E02F232F3B}" type="sibTrans" cxnId="{BB89E197-60F3-4285-B1A7-EA9CEA758CA8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7D94FF41-DFA1-45BC-9AFE-24C236AC2824}">
      <dgm:prSet phldrT="[Texto]" custT="1"/>
      <dgm:spPr/>
      <dgm:t>
        <a:bodyPr/>
        <a:lstStyle/>
        <a:p>
          <a:r>
            <a:rPr lang="es-ES" sz="22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T</a:t>
          </a:r>
          <a:r>
            <a:rPr lang="ro-RO" sz="22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atăl Îl proslăvește pe Fiul</a:t>
          </a:r>
          <a:endParaRPr lang="es-ES" sz="2200" b="1" dirty="0" smtClean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  <a:p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ro-RO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Fapte</a:t>
          </a:r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s-ES" sz="18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3:13)</a:t>
          </a:r>
          <a:endParaRPr lang="es-ES" sz="2200" b="1" dirty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36A43D2C-4538-4423-BE06-A1D9FD3457B0}" type="parTrans" cxnId="{51FB57D9-F728-4403-831C-3462F10F847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66736FD5-2AEF-4C36-AADB-6014EC3BA478}" type="sibTrans" cxnId="{51FB57D9-F728-4403-831C-3462F10F847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8DD6DA12-DC20-48DF-BA1B-458D967A5164}" type="pres">
      <dgm:prSet presAssocID="{7AF62F2D-D24E-4D52-9A91-E0B1F5B3D9C5}" presName="compositeShape" presStyleCnt="0">
        <dgm:presLayoutVars>
          <dgm:chMax val="7"/>
          <dgm:dir/>
          <dgm:resizeHandles val="exact"/>
        </dgm:presLayoutVars>
      </dgm:prSet>
      <dgm:spPr/>
    </dgm:pt>
    <dgm:pt modelId="{32F13AFB-1138-4C5B-91EE-2CFDDD5E64FE}" type="pres">
      <dgm:prSet presAssocID="{593C5A88-65AA-4FCF-B1BC-8EE84055662E}" presName="circ1" presStyleLbl="vennNode1" presStyleIdx="0" presStyleCnt="3"/>
      <dgm:spPr/>
      <dgm:t>
        <a:bodyPr/>
        <a:lstStyle/>
        <a:p>
          <a:endParaRPr lang="es-ES"/>
        </a:p>
      </dgm:t>
    </dgm:pt>
    <dgm:pt modelId="{F8FD1CAC-0FAF-4E0D-AF18-0ACC476A579D}" type="pres">
      <dgm:prSet presAssocID="{593C5A88-65AA-4FCF-B1BC-8EE8405566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4876EC-CF92-4435-8D28-8D7AFB645CE1}" type="pres">
      <dgm:prSet presAssocID="{A9BA142F-FD77-47AB-A28D-DA5A9E95B5A1}" presName="circ2" presStyleLbl="vennNode1" presStyleIdx="1" presStyleCnt="3"/>
      <dgm:spPr/>
      <dgm:t>
        <a:bodyPr/>
        <a:lstStyle/>
        <a:p>
          <a:endParaRPr lang="es-ES"/>
        </a:p>
      </dgm:t>
    </dgm:pt>
    <dgm:pt modelId="{93FF2594-6A5B-4F1D-B531-7D16E46CCD8F}" type="pres">
      <dgm:prSet presAssocID="{A9BA142F-FD77-47AB-A28D-DA5A9E95B5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20043F-FC43-4AB5-8507-60D079A43518}" type="pres">
      <dgm:prSet presAssocID="{7D94FF41-DFA1-45BC-9AFE-24C236AC2824}" presName="circ3" presStyleLbl="vennNode1" presStyleIdx="2" presStyleCnt="3"/>
      <dgm:spPr/>
      <dgm:t>
        <a:bodyPr/>
        <a:lstStyle/>
        <a:p>
          <a:endParaRPr lang="es-ES"/>
        </a:p>
      </dgm:t>
    </dgm:pt>
    <dgm:pt modelId="{3805208C-FEC7-4A51-A7A5-3D2860B7DEFC}" type="pres">
      <dgm:prSet presAssocID="{7D94FF41-DFA1-45BC-9AFE-24C236AC28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351912-2516-427E-A45D-C18C44660B1D}" srcId="{7AF62F2D-D24E-4D52-9A91-E0B1F5B3D9C5}" destId="{593C5A88-65AA-4FCF-B1BC-8EE84055662E}" srcOrd="0" destOrd="0" parTransId="{0D0DB5C7-E24B-4D7D-9669-D159AEA5D7BF}" sibTransId="{9987855A-E696-4C9D-9C22-A574ACD3A48A}"/>
    <dgm:cxn modelId="{F70FC92B-2451-45B8-AA79-5326AB1CE29F}" type="presOf" srcId="{7D94FF41-DFA1-45BC-9AFE-24C236AC2824}" destId="{3805208C-FEC7-4A51-A7A5-3D2860B7DEFC}" srcOrd="1" destOrd="0" presId="urn:microsoft.com/office/officeart/2005/8/layout/venn1"/>
    <dgm:cxn modelId="{B38C41F3-F7DB-439F-A865-AF6279C2A87B}" type="presOf" srcId="{7AF62F2D-D24E-4D52-9A91-E0B1F5B3D9C5}" destId="{8DD6DA12-DC20-48DF-BA1B-458D967A5164}" srcOrd="0" destOrd="0" presId="urn:microsoft.com/office/officeart/2005/8/layout/venn1"/>
    <dgm:cxn modelId="{47974164-8BC0-428C-A4C7-CFE7975F4816}" type="presOf" srcId="{593C5A88-65AA-4FCF-B1BC-8EE84055662E}" destId="{32F13AFB-1138-4C5B-91EE-2CFDDD5E64FE}" srcOrd="0" destOrd="0" presId="urn:microsoft.com/office/officeart/2005/8/layout/venn1"/>
    <dgm:cxn modelId="{1BB48170-908D-47F4-8A87-76108148ADCF}" type="presOf" srcId="{593C5A88-65AA-4FCF-B1BC-8EE84055662E}" destId="{F8FD1CAC-0FAF-4E0D-AF18-0ACC476A579D}" srcOrd="1" destOrd="0" presId="urn:microsoft.com/office/officeart/2005/8/layout/venn1"/>
    <dgm:cxn modelId="{CA5C4637-D670-40B0-B84E-A6FBB4DFD37B}" type="presOf" srcId="{7D94FF41-DFA1-45BC-9AFE-24C236AC2824}" destId="{F220043F-FC43-4AB5-8507-60D079A43518}" srcOrd="0" destOrd="0" presId="urn:microsoft.com/office/officeart/2005/8/layout/venn1"/>
    <dgm:cxn modelId="{BB89E197-60F3-4285-B1A7-EA9CEA758CA8}" srcId="{7AF62F2D-D24E-4D52-9A91-E0B1F5B3D9C5}" destId="{A9BA142F-FD77-47AB-A28D-DA5A9E95B5A1}" srcOrd="1" destOrd="0" parTransId="{0BBB4751-8950-4ED2-A532-0558305D3036}" sibTransId="{22961B46-AFC7-40D5-A493-66E02F232F3B}"/>
    <dgm:cxn modelId="{FA9AEA18-1E34-49F7-BB2E-2DEACAE4A8EE}" type="presOf" srcId="{A9BA142F-FD77-47AB-A28D-DA5A9E95B5A1}" destId="{93FF2594-6A5B-4F1D-B531-7D16E46CCD8F}" srcOrd="1" destOrd="0" presId="urn:microsoft.com/office/officeart/2005/8/layout/venn1"/>
    <dgm:cxn modelId="{51FB57D9-F728-4403-831C-3462F10F8473}" srcId="{7AF62F2D-D24E-4D52-9A91-E0B1F5B3D9C5}" destId="{7D94FF41-DFA1-45BC-9AFE-24C236AC2824}" srcOrd="2" destOrd="0" parTransId="{36A43D2C-4538-4423-BE06-A1D9FD3457B0}" sibTransId="{66736FD5-2AEF-4C36-AADB-6014EC3BA478}"/>
    <dgm:cxn modelId="{3DF37683-A3B1-4DB0-A876-885AEC56A4A0}" type="presOf" srcId="{A9BA142F-FD77-47AB-A28D-DA5A9E95B5A1}" destId="{164876EC-CF92-4435-8D28-8D7AFB645CE1}" srcOrd="0" destOrd="0" presId="urn:microsoft.com/office/officeart/2005/8/layout/venn1"/>
    <dgm:cxn modelId="{20DC8357-10E6-4F3F-8A1D-50A74AAAF2FC}" type="presParOf" srcId="{8DD6DA12-DC20-48DF-BA1B-458D967A5164}" destId="{32F13AFB-1138-4C5B-91EE-2CFDDD5E64FE}" srcOrd="0" destOrd="0" presId="urn:microsoft.com/office/officeart/2005/8/layout/venn1"/>
    <dgm:cxn modelId="{84D0F165-8692-40FA-9B6E-1DE4E35EC31D}" type="presParOf" srcId="{8DD6DA12-DC20-48DF-BA1B-458D967A5164}" destId="{F8FD1CAC-0FAF-4E0D-AF18-0ACC476A579D}" srcOrd="1" destOrd="0" presId="urn:microsoft.com/office/officeart/2005/8/layout/venn1"/>
    <dgm:cxn modelId="{4E5D717E-6C66-4184-BBA0-16F72B7369D6}" type="presParOf" srcId="{8DD6DA12-DC20-48DF-BA1B-458D967A5164}" destId="{164876EC-CF92-4435-8D28-8D7AFB645CE1}" srcOrd="2" destOrd="0" presId="urn:microsoft.com/office/officeart/2005/8/layout/venn1"/>
    <dgm:cxn modelId="{B53808DC-E479-4B67-AFFE-81BC531D9F2F}" type="presParOf" srcId="{8DD6DA12-DC20-48DF-BA1B-458D967A5164}" destId="{93FF2594-6A5B-4F1D-B531-7D16E46CCD8F}" srcOrd="3" destOrd="0" presId="urn:microsoft.com/office/officeart/2005/8/layout/venn1"/>
    <dgm:cxn modelId="{3D59C1F1-837C-4B65-8FB8-8933C55AF598}" type="presParOf" srcId="{8DD6DA12-DC20-48DF-BA1B-458D967A5164}" destId="{F220043F-FC43-4AB5-8507-60D079A43518}" srcOrd="4" destOrd="0" presId="urn:microsoft.com/office/officeart/2005/8/layout/venn1"/>
    <dgm:cxn modelId="{39E300C0-56E6-4D71-B5CE-81C5EC8B9173}" type="presParOf" srcId="{8DD6DA12-DC20-48DF-BA1B-458D967A5164}" destId="{3805208C-FEC7-4A51-A7A5-3D2860B7DE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13AFB-1138-4C5B-91EE-2CFDDD5E64FE}">
      <dsp:nvSpPr>
        <dsp:cNvPr id="0" name=""/>
        <dsp:cNvSpPr/>
      </dsp:nvSpPr>
      <dsp:spPr>
        <a:xfrm>
          <a:off x="1279678" y="128353"/>
          <a:ext cx="2655584" cy="26555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Duhul Îl proslăvește pe Fiul</a:t>
          </a:r>
          <a:endParaRPr lang="es-ES" sz="2300" b="1" kern="1200" dirty="0" smtClean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ro-RO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Ioan</a:t>
          </a: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16:14)</a:t>
          </a:r>
          <a:endParaRPr lang="es-ES" sz="2300" b="1" kern="1200" dirty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633756" y="593080"/>
        <a:ext cx="1947428" cy="1195013"/>
      </dsp:txXfrm>
    </dsp:sp>
    <dsp:sp modelId="{164876EC-CF92-4435-8D28-8D7AFB645CE1}">
      <dsp:nvSpPr>
        <dsp:cNvPr id="0" name=""/>
        <dsp:cNvSpPr/>
      </dsp:nvSpPr>
      <dsp:spPr>
        <a:xfrm>
          <a:off x="2237902" y="1788093"/>
          <a:ext cx="2655584" cy="2655584"/>
        </a:xfrm>
        <a:prstGeom prst="ellipse">
          <a:avLst/>
        </a:prstGeom>
        <a:solidFill>
          <a:schemeClr val="accent4">
            <a:alpha val="50000"/>
            <a:hueOff val="-180000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180000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Fiul Îl Proslăvește pe Tatăl</a:t>
          </a:r>
          <a:endParaRPr lang="es-ES" sz="2400" b="1" kern="1200" dirty="0" smtClean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ro-RO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Ioan</a:t>
          </a: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17:4)</a:t>
          </a:r>
          <a:endParaRPr lang="es-ES" sz="2400" b="1" kern="1200" dirty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50068" y="2474119"/>
        <a:ext cx="1593350" cy="1460571"/>
      </dsp:txXfrm>
    </dsp:sp>
    <dsp:sp modelId="{F220043F-FC43-4AB5-8507-60D079A43518}">
      <dsp:nvSpPr>
        <dsp:cNvPr id="0" name=""/>
        <dsp:cNvSpPr/>
      </dsp:nvSpPr>
      <dsp:spPr>
        <a:xfrm>
          <a:off x="321455" y="1788093"/>
          <a:ext cx="2655584" cy="2655584"/>
        </a:xfrm>
        <a:prstGeom prst="ellipse">
          <a:avLst/>
        </a:prstGeom>
        <a:solidFill>
          <a:schemeClr val="accent4">
            <a:alpha val="50000"/>
            <a:hueOff val="-360000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360000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T</a:t>
          </a:r>
          <a:r>
            <a:rPr lang="ro-RO" sz="22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atăl Îl proslăvește pe Fiul</a:t>
          </a:r>
          <a:endParaRPr lang="es-ES" sz="2200" b="1" kern="1200" dirty="0" smtClean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(</a:t>
          </a:r>
          <a:r>
            <a:rPr lang="ro-RO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Fapte</a:t>
          </a: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s-ES" sz="1800" b="1" kern="1200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rPr>
            <a:t>3:13)</a:t>
          </a:r>
          <a:endParaRPr lang="es-ES" sz="2200" b="1" kern="1200" dirty="0">
            <a:solidFill>
              <a:schemeClr val="bg1"/>
            </a:solidFill>
            <a:effectLst>
              <a:glow rad="101600">
                <a:schemeClr val="tx1">
                  <a:alpha val="40000"/>
                </a:schemeClr>
              </a:glow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571522" y="2474119"/>
        <a:ext cx="1593350" cy="146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031A-F4EC-4A11-8288-DF296A4A23CB}" type="datetimeFigureOut">
              <a:rPr lang="es-ES" smtClean="0"/>
              <a:pPr/>
              <a:t>28/06/2014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38ED-9213-4DE1-BCC8-1E17E22DC62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contourW="12700">
              <a:bevelT w="38100" h="38100"/>
            </a:sp3d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40000"/>
                      <a:lumOff val="6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</a:t>
            </a:r>
            <a:r>
              <a:rPr lang="ro-RO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40000"/>
                      <a:lumOff val="6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ĂL NOSTRU CERESC CEL PLIN DE DRAGOSTE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40000"/>
                    <a:lumOff val="60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287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chemeClr val="tx2">
                    <a:lumMod val="75000"/>
                  </a:schemeClr>
                </a:solidFill>
              </a:rPr>
              <a:t>Studiul 1 pentru 5 iulie 2014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64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spc="3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007A8E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TATĂL MEU CERESC</a:t>
            </a:r>
            <a:endParaRPr lang="es-ES" sz="4000" b="1" spc="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rgbClr val="007A8E"/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2877" y="782405"/>
            <a:ext cx="83582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vi-VN" b="1" dirty="0">
                <a:latin typeface="Comic Sans MS" pitchFamily="66" charset="0"/>
              </a:rPr>
              <a:t>Dar, Doamne, Tu eşti Tatăl nostru; noi suntem lutul, şi Tu, olarul care ne-ai întocmit: suntem cu toţii lucrarea mâinilor </a:t>
            </a:r>
            <a:r>
              <a:rPr lang="vi-VN" b="1" dirty="0" smtClean="0">
                <a:latin typeface="Comic Sans MS" pitchFamily="66" charset="0"/>
              </a:rPr>
              <a:t>Tale.</a:t>
            </a:r>
            <a:r>
              <a:rPr lang="es-ES" b="1" dirty="0" smtClean="0">
                <a:latin typeface="Comic Sans MS" pitchFamily="66" charset="0"/>
              </a:rPr>
              <a:t>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es-ES" sz="1100" b="1" dirty="0" err="1" smtClean="0">
                <a:latin typeface="Comic Sans MS" pitchFamily="66" charset="0"/>
              </a:rPr>
              <a:t>Isaia</a:t>
            </a:r>
            <a:r>
              <a:rPr lang="ro-RO" sz="1100" b="1" dirty="0" smtClean="0">
                <a:latin typeface="Comic Sans MS" pitchFamily="66" charset="0"/>
              </a:rPr>
              <a:t> </a:t>
            </a:r>
            <a:r>
              <a:rPr lang="es-ES" sz="1100" b="1" dirty="0" smtClean="0">
                <a:latin typeface="Comic Sans MS" pitchFamily="66" charset="0"/>
              </a:rPr>
              <a:t>64:8</a:t>
            </a:r>
            <a:r>
              <a:rPr lang="es-ES" sz="1100" b="1" dirty="0" smtClean="0">
                <a:latin typeface="Comic Sans MS" pitchFamily="66" charset="0"/>
              </a:rPr>
              <a:t>)</a:t>
            </a:r>
            <a:endParaRPr lang="es-ES" b="1" dirty="0" smtClean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1785926"/>
            <a:ext cx="3357586" cy="3247043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Aceasta este o descoperire a caracterului lui Dumnezeu din Vechiul Testament</a:t>
            </a:r>
            <a:r>
              <a:rPr lang="en-US" sz="2000" b="1" dirty="0" smtClean="0"/>
              <a:t>. </a:t>
            </a:r>
            <a:r>
              <a:rPr lang="ro-RO" sz="2000" b="1" dirty="0" smtClean="0"/>
              <a:t>Cu toate acestea, destul de rar este numit </a:t>
            </a:r>
            <a:r>
              <a:rPr lang="en-US" sz="2000" b="1" dirty="0" smtClean="0"/>
              <a:t>“</a:t>
            </a:r>
            <a:r>
              <a:rPr lang="ro-RO" sz="2000" b="1" dirty="0" smtClean="0"/>
              <a:t>Tată</a:t>
            </a:r>
            <a:r>
              <a:rPr lang="en-US" sz="2000" b="1" dirty="0" smtClean="0"/>
              <a:t>”.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Isus ne-a dezvăluit caracterul lui Dumnezeu și ne-a învățat să-L numim pe Dumnezeu </a:t>
            </a:r>
            <a:r>
              <a:rPr lang="en-US" sz="2000" b="1" dirty="0" smtClean="0"/>
              <a:t>“</a:t>
            </a:r>
            <a:r>
              <a:rPr lang="ro-RO" sz="2000" b="1" dirty="0" smtClean="0"/>
              <a:t>Tatăl nostru ceresc</a:t>
            </a:r>
            <a:r>
              <a:rPr lang="en-US" sz="2000" b="1" dirty="0" smtClean="0"/>
              <a:t>” </a:t>
            </a:r>
            <a:r>
              <a:rPr lang="en-US" sz="2000" b="1" dirty="0"/>
              <a:t>(</a:t>
            </a:r>
            <a:r>
              <a:rPr lang="en-US" sz="2000" b="1" dirty="0" smtClean="0"/>
              <a:t>Mat</a:t>
            </a:r>
            <a:r>
              <a:rPr lang="ro-RO" sz="2000" b="1" dirty="0" smtClean="0"/>
              <a:t>ei</a:t>
            </a:r>
            <a:r>
              <a:rPr lang="en-US" sz="2000" b="1" dirty="0" smtClean="0"/>
              <a:t> </a:t>
            </a:r>
            <a:r>
              <a:rPr lang="en-US" sz="2000" b="1" dirty="0"/>
              <a:t>6:14)</a:t>
            </a:r>
            <a:endParaRPr lang="es-ES" sz="20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37842" y="5205705"/>
            <a:ext cx="2857520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5">
                    <a:lumMod val="75000"/>
                  </a:schemeClr>
                </a:solidFill>
              </a:rPr>
              <a:t>TATA</a:t>
            </a:r>
            <a:endParaRPr lang="es-E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sz="2000" b="1" dirty="0" smtClean="0"/>
              <a:t>Un Dumnezeu apropiat. El ne iubește</a:t>
            </a:r>
            <a:r>
              <a:rPr lang="en-US" sz="2000" b="1" dirty="0" smtClean="0"/>
              <a:t>, </a:t>
            </a:r>
            <a:r>
              <a:rPr lang="ro-RO" sz="2000" b="1" dirty="0" smtClean="0"/>
              <a:t>ne caută și are grijă de noi.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Mat</a:t>
            </a:r>
            <a:r>
              <a:rPr lang="ro-RO" sz="2000" b="1" dirty="0" smtClean="0"/>
              <a:t>ei</a:t>
            </a:r>
            <a:r>
              <a:rPr lang="en-US" sz="2000" b="1" dirty="0" smtClean="0"/>
              <a:t> </a:t>
            </a:r>
            <a:r>
              <a:rPr lang="en-US" sz="2000" b="1" dirty="0"/>
              <a:t>7:9-11)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4303455"/>
            <a:ext cx="29181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5">
                    <a:lumMod val="75000"/>
                  </a:schemeClr>
                </a:solidFill>
              </a:rPr>
              <a:t>CERESC</a:t>
            </a:r>
            <a:endParaRPr lang="es-E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sz="2000" b="1" dirty="0" smtClean="0"/>
              <a:t>El este în ceruri. El este adorat de miile de îngeri</a:t>
            </a:r>
            <a:r>
              <a:rPr lang="en-US" sz="2000" b="1" dirty="0" smtClean="0"/>
              <a:t>. </a:t>
            </a:r>
            <a:r>
              <a:rPr lang="ro-RO" sz="2000" b="1" dirty="0" smtClean="0"/>
              <a:t>Noi trebuie să-L respectăm, să ne închinăm Lui și să-I aducem laude. </a:t>
            </a:r>
            <a:r>
              <a:rPr lang="en-US" sz="2000" b="1" dirty="0" smtClean="0"/>
              <a:t>(</a:t>
            </a:r>
            <a:r>
              <a:rPr lang="ro-RO" sz="2000" b="1" dirty="0" smtClean="0"/>
              <a:t>Apocalipsa</a:t>
            </a:r>
            <a:r>
              <a:rPr lang="en-US" sz="2000" b="1" dirty="0" smtClean="0"/>
              <a:t> </a:t>
            </a:r>
            <a:r>
              <a:rPr lang="en-US" sz="2000" b="1" dirty="0"/>
              <a:t>5:13)</a:t>
            </a:r>
            <a:endParaRPr lang="es-ES" sz="2000" b="1" dirty="0"/>
          </a:p>
        </p:txBody>
      </p:sp>
      <p:pic>
        <p:nvPicPr>
          <p:cNvPr id="1026" name="Picture 2" descr="R:\Dibujos\DiosPadre\1004023_402578389857927_1452569711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662682"/>
            <a:ext cx="257175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4228" y="847276"/>
            <a:ext cx="71437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oper Black" pitchFamily="18" charset="0"/>
              </a:rPr>
              <a:t>“</a:t>
            </a:r>
            <a:r>
              <a:rPr lang="ro-RO" sz="2800" dirty="0" smtClean="0">
                <a:latin typeface="Cooper Black" pitchFamily="18" charset="0"/>
              </a:rPr>
              <a:t>El</a:t>
            </a:r>
            <a:r>
              <a:rPr lang="en-US" sz="2800" dirty="0" smtClean="0">
                <a:latin typeface="Cooper Black" pitchFamily="18" charset="0"/>
              </a:rPr>
              <a:t> [</a:t>
            </a:r>
            <a:r>
              <a:rPr lang="ro-RO" sz="2800" dirty="0" smtClean="0">
                <a:latin typeface="Cooper Black" pitchFamily="18" charset="0"/>
              </a:rPr>
              <a:t>Isus Hristos</a:t>
            </a:r>
            <a:r>
              <a:rPr lang="en-US" sz="2800" dirty="0" smtClean="0">
                <a:latin typeface="Cooper Black" pitchFamily="18" charset="0"/>
              </a:rPr>
              <a:t>] </a:t>
            </a:r>
            <a:r>
              <a:rPr lang="ro-RO" sz="2800" dirty="0" smtClean="0">
                <a:latin typeface="Cooper Black" pitchFamily="18" charset="0"/>
              </a:rPr>
              <a:t>l-a învățat pe om să se adreseze Supremului Conducător al întregului univers printr-o nouă formulă: </a:t>
            </a:r>
            <a:r>
              <a:rPr lang="en-US" sz="2800" dirty="0" smtClean="0">
                <a:latin typeface="Cooper Black" pitchFamily="18" charset="0"/>
              </a:rPr>
              <a:t>“</a:t>
            </a:r>
            <a:r>
              <a:rPr lang="ro-RO" sz="2800" dirty="0" smtClean="0">
                <a:latin typeface="Cooper Black" pitchFamily="18" charset="0"/>
              </a:rPr>
              <a:t>Tatăl nostru</a:t>
            </a:r>
            <a:r>
              <a:rPr lang="en-US" sz="2800" dirty="0" smtClean="0">
                <a:latin typeface="Cooper Black" pitchFamily="18" charset="0"/>
              </a:rPr>
              <a:t>”</a:t>
            </a:r>
            <a:r>
              <a:rPr lang="ro-RO" sz="2800" dirty="0" smtClean="0">
                <a:latin typeface="Cooper Black" pitchFamily="18" charset="0"/>
              </a:rPr>
              <a:t>.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ro-RO" sz="2800" dirty="0" smtClean="0">
                <a:latin typeface="Cooper Black" pitchFamily="18" charset="0"/>
              </a:rPr>
              <a:t>Acest nume descoperă adevărata Sa legătură cu noi și atunci când este pronunțat cu sinceritate de buzele oamenilor, este o muzică plăcută pentru urechile lui Dumnezeu. </a:t>
            </a:r>
            <a:r>
              <a:rPr lang="ro-RO" sz="2800" dirty="0" smtClean="0">
                <a:latin typeface="Cooper Black" pitchFamily="18" charset="0"/>
              </a:rPr>
              <a:t>Hristos ne conduce spre tronul lui Dumnezeu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ro-RO" sz="2800" dirty="0" smtClean="0">
                <a:latin typeface="Cooper Black" pitchFamily="18" charset="0"/>
              </a:rPr>
              <a:t>pe o cale cu totul nouă și plină de viață</a:t>
            </a:r>
            <a:r>
              <a:rPr lang="en-US" sz="2800" dirty="0" smtClean="0">
                <a:latin typeface="Cooper Black" pitchFamily="18" charset="0"/>
              </a:rPr>
              <a:t>, </a:t>
            </a:r>
            <a:r>
              <a:rPr lang="ro-RO" sz="2800" dirty="0" smtClean="0">
                <a:latin typeface="Cooper Black" pitchFamily="18" charset="0"/>
              </a:rPr>
              <a:t>prezentându-ni-L pe Dumnezeu ca un Tată plin de dragoste</a:t>
            </a:r>
            <a:r>
              <a:rPr lang="es-ES" sz="2800" dirty="0" smtClean="0">
                <a:latin typeface="Cooper Black" pitchFamily="18" charset="0"/>
              </a:rPr>
              <a:t>”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16112" y="6550223"/>
            <a:ext cx="422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E.G.W. (The Review and Herald, September 11, 1894)</a:t>
            </a:r>
            <a:endParaRPr lang="es-E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" y="0"/>
            <a:ext cx="39290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o-RO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CUNOSCÂNDU-L PE TATĂL MEU</a:t>
            </a:r>
            <a:endParaRPr lang="es-E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42045" y="191202"/>
            <a:ext cx="528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vi-V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Şi viaţa veşnică este aceasta: să Te cunoască pe Tine, singurul Dumnezeu adevărat, şi pe Isus Hristos pe care L-ai trimis </a:t>
            </a:r>
            <a:r>
              <a:rPr lang="vi-VN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Tu.</a:t>
            </a: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Ioan</a:t>
            </a:r>
            <a:r>
              <a:rPr lang="es-ES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17:3)</a:t>
            </a:r>
            <a:endParaRPr lang="es-ES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71934" y="4892967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“</a:t>
            </a:r>
            <a:r>
              <a:rPr lang="ro-RO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Hristos a încercat să dea la o parte orice reprezentare greșită a caracterului lui Dumnezeu, astfel încât încrederea omului în dragostea lui Dumnezeu să fie restabilită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.</a:t>
            </a:r>
            <a:r>
              <a:rPr lang="es-E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”</a:t>
            </a:r>
            <a:endParaRPr lang="es-E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16144" y="6286520"/>
            <a:ext cx="422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E.G.W. (The Review and Herald, Septembre 11, 1894)</a:t>
            </a:r>
            <a:endParaRPr lang="es-ES" sz="14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83148" y="1452017"/>
            <a:ext cx="392909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Potrivit cu Ieremia</a:t>
            </a:r>
            <a:r>
              <a:rPr lang="en-US" sz="2000" b="1" dirty="0" smtClean="0"/>
              <a:t> </a:t>
            </a:r>
            <a:r>
              <a:rPr lang="en-US" sz="2000" b="1" dirty="0"/>
              <a:t>9:23-24, </a:t>
            </a:r>
            <a:r>
              <a:rPr lang="ro-RO" sz="2000" b="1" dirty="0" smtClean="0"/>
              <a:t>ce anume trebuie noi să știm despre Dumnezeu</a:t>
            </a:r>
            <a:r>
              <a:rPr lang="en-US" sz="2000" b="1" dirty="0" smtClean="0"/>
              <a:t>?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3929090" y="2484634"/>
            <a:ext cx="52149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Dumnezeu vrea ca noi să știm că El 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“</a:t>
            </a:r>
            <a:r>
              <a:rPr lang="vi-VN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fa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ce</a:t>
            </a:r>
            <a:r>
              <a:rPr lang="vi-VN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vi-VN" sz="20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milă, judecată şi dreptate pe </a:t>
            </a:r>
            <a:r>
              <a:rPr lang="vi-VN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pământ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”,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pentru că  în aceasta găsește El plăcere.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(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I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er</a:t>
            </a:r>
            <a:r>
              <a:rPr lang="en-US" sz="20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. 9:24 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  <a:endParaRPr lang="es-ES" sz="20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Putem cunoaște adevăratul caracter al lui Dumnezeu studiind viața Fiului Său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. “</a:t>
            </a:r>
            <a:r>
              <a:rPr lang="vi-VN" sz="20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Cine M-a văzut pe Mine a văzut pe </a:t>
            </a:r>
            <a:r>
              <a:rPr lang="vi-VN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Tatăl.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” (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o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14:9)</a:t>
            </a:r>
            <a:endParaRPr lang="es-ES" sz="20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098" name="Picture 2" descr="R:\Dibujos\Jesus\AmaATodos\0603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6" y="1428736"/>
            <a:ext cx="1781443" cy="23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4099" name="Picture 3" descr="R:\Dibujos\Jesus\Con pecadores\Jesus_1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741" y="3886226"/>
            <a:ext cx="3225127" cy="2757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4100" name="Picture 4" descr="R:\Dibujos\Jesus\Sanando\600-Jesus-Healing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1428736"/>
            <a:ext cx="1841813" cy="23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TATĂL MEU MĂ IUBEȘTE</a:t>
            </a:r>
            <a:endParaRPr lang="es-ES" sz="4000" b="1" spc="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844" y="571480"/>
            <a:ext cx="87868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</a:t>
            </a:r>
            <a:r>
              <a:rPr lang="vi-VN" sz="17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Vedeţi ce dragoste ne-a arătat Tatăl, să ne numim copii ai lui Dumnezeu! Şi suntem. Lumea nu ne cunoaşte, pentru că nu L-a cunoscut nici pe </a:t>
            </a:r>
            <a:r>
              <a:rPr lang="vi-VN" sz="17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El.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(1 </a:t>
            </a:r>
            <a:r>
              <a:rPr lang="ro-RO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Ioan</a:t>
            </a:r>
            <a:r>
              <a:rPr lang="es-ES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3:1)</a:t>
            </a:r>
            <a:endParaRPr lang="es-ES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1760" y="1181322"/>
            <a:ext cx="330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Care e cea mai mare dovadă a dragostei Tatălui nostru pentru noi</a:t>
            </a:r>
            <a:r>
              <a:rPr lang="en-US" sz="2000" b="1" dirty="0" smtClean="0"/>
              <a:t>?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357430"/>
            <a:ext cx="452909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Fiindcă atât de mult a iubit Dumnezeu lumea, că a dat pe singurul Lui Fiu, pentru ca oricine crede în El să nu piară, ci să aibă viaţa veşnică.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Ioan</a:t>
            </a:r>
            <a:r>
              <a:rPr lang="es-ES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3:16)</a:t>
            </a:r>
            <a:endParaRPr lang="es-ES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2" y="4708263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ne-a oferit ilustrații despre dragostea Tatălui pentru noi, comparându-L cu un Păstor care are grijă de turma Sa, cu o femeie care care își caută moneda pierdută sau cu un tată care își primește acasă fiul pierdut. </a:t>
            </a:r>
            <a:r>
              <a:rPr lang="en-US" sz="2000" b="1" dirty="0" smtClean="0"/>
              <a:t>(Lu</a:t>
            </a:r>
            <a:r>
              <a:rPr lang="ro-RO" sz="2000" b="1" dirty="0" smtClean="0"/>
              <a:t>ca</a:t>
            </a:r>
            <a:r>
              <a:rPr lang="en-US" sz="2000" b="1" dirty="0" smtClean="0"/>
              <a:t> </a:t>
            </a:r>
            <a:r>
              <a:rPr lang="en-US" sz="2000" b="1" dirty="0"/>
              <a:t>15)</a:t>
            </a:r>
            <a:endParaRPr lang="es-ES" sz="2000" b="1" dirty="0"/>
          </a:p>
        </p:txBody>
      </p:sp>
      <p:pic>
        <p:nvPicPr>
          <p:cNvPr id="2050" name="Picture 2" descr="R:\Dibujos\DiosPadre\20090425-dios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86446" y="1214422"/>
            <a:ext cx="3008867" cy="217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R:\Dibujos\Jesus\Parabolas\La moneda perdida\SS-NT-23-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338922"/>
            <a:ext cx="2524126" cy="251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R:\Dibujos\Jesus\Parabolas\el hijo prodigo\El hijo prodigo (1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48512" y="4143380"/>
            <a:ext cx="209548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R:\Dibujos\Jesus\Parabolas\El buen pastor\Resgate da 1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34097" y="3333766"/>
            <a:ext cx="17811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Rectángulo"/>
          <p:cNvSpPr/>
          <p:nvPr/>
        </p:nvSpPr>
        <p:spPr>
          <a:xfrm>
            <a:off x="0" y="3727036"/>
            <a:ext cx="5500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T</a:t>
            </a:r>
            <a:r>
              <a:rPr lang="ro-RO" sz="2000" b="1" dirty="0" smtClean="0">
                <a:solidFill>
                  <a:prstClr val="black"/>
                </a:solidFill>
              </a:rPr>
              <a:t>atăl a renunțat la cel mai de preț Dar din dragoste pentru noi</a:t>
            </a:r>
            <a:r>
              <a:rPr lang="en-US" sz="2000" b="1" dirty="0" smtClean="0">
                <a:solidFill>
                  <a:prstClr val="black"/>
                </a:solidFill>
              </a:rPr>
              <a:t>. </a:t>
            </a:r>
            <a:r>
              <a:rPr lang="ro-RO" sz="2000" b="1" dirty="0" smtClean="0">
                <a:solidFill>
                  <a:prstClr val="black"/>
                </a:solidFill>
              </a:rPr>
              <a:t>Acest Dar este viața Fiului Său Preaiubit.</a:t>
            </a:r>
            <a:endParaRPr lang="es-ES" sz="20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0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>
              <a:bevelT w="69850" h="38100" prst="cross"/>
            </a:sp3d>
          </a:bodyPr>
          <a:lstStyle/>
          <a:p>
            <a:pPr algn="ctr"/>
            <a:r>
              <a:rPr lang="ro-RO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TATĂL MEU ARE GRIJĂ DE MINE</a:t>
            </a:r>
            <a:endParaRPr lang="es-E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57422" y="785794"/>
            <a:ext cx="6572296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700" b="1" dirty="0" smtClean="0">
                <a:latin typeface="Comic Sans MS" pitchFamily="66" charset="0"/>
              </a:rPr>
              <a:t>“</a:t>
            </a:r>
            <a:r>
              <a:rPr lang="vi-VN" sz="1700" b="1" dirty="0">
                <a:latin typeface="Comic Sans MS" pitchFamily="66" charset="0"/>
              </a:rPr>
              <a:t>Nu vă îngrijoraţi, dar, zicând: „Ce vom mânca?” sau: „Ce vom bea?” sau: „Cu ce ne vom îmbrăca</a:t>
            </a:r>
            <a:r>
              <a:rPr lang="vi-VN" sz="1700" b="1" dirty="0" smtClean="0">
                <a:latin typeface="Comic Sans MS" pitchFamily="66" charset="0"/>
              </a:rPr>
              <a:t>?”</a:t>
            </a:r>
            <a:r>
              <a:rPr lang="ro-RO" sz="1700" b="1" dirty="0" smtClean="0">
                <a:latin typeface="Comic Sans MS" pitchFamily="66" charset="0"/>
              </a:rPr>
              <a:t> </a:t>
            </a:r>
            <a:r>
              <a:rPr lang="vi-VN" sz="1700" b="1" dirty="0" smtClean="0">
                <a:latin typeface="Comic Sans MS" pitchFamily="66" charset="0"/>
              </a:rPr>
              <a:t>Fiindcă </a:t>
            </a:r>
            <a:r>
              <a:rPr lang="vi-VN" sz="1700" b="1" dirty="0">
                <a:latin typeface="Comic Sans MS" pitchFamily="66" charset="0"/>
              </a:rPr>
              <a:t>toate aceste lucruri Neamurile le caută. Tatăl vostru cel ceresc ştie că aveţi trebuinţă de </a:t>
            </a:r>
            <a:r>
              <a:rPr lang="vi-VN" sz="1700" b="1" dirty="0" smtClean="0">
                <a:latin typeface="Comic Sans MS" pitchFamily="66" charset="0"/>
              </a:rPr>
              <a:t>ele.</a:t>
            </a:r>
            <a:r>
              <a:rPr lang="es-ES" sz="1700" b="1" dirty="0" smtClean="0">
                <a:latin typeface="Comic Sans MS" pitchFamily="66" charset="0"/>
              </a:rPr>
              <a:t>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es-ES" sz="1100" b="1" dirty="0" smtClean="0">
                <a:latin typeface="Comic Sans MS" pitchFamily="66" charset="0"/>
              </a:rPr>
              <a:t>Mat</a:t>
            </a:r>
            <a:r>
              <a:rPr lang="ro-RO" sz="1100" b="1" dirty="0" smtClean="0">
                <a:latin typeface="Comic Sans MS" pitchFamily="66" charset="0"/>
              </a:rPr>
              <a:t>ei</a:t>
            </a:r>
            <a:r>
              <a:rPr lang="es-ES" sz="1100" b="1" dirty="0" smtClean="0">
                <a:latin typeface="Comic Sans MS" pitchFamily="66" charset="0"/>
              </a:rPr>
              <a:t> </a:t>
            </a:r>
            <a:r>
              <a:rPr lang="es-ES" sz="1100" b="1" dirty="0" smtClean="0">
                <a:latin typeface="Comic Sans MS" pitchFamily="66" charset="0"/>
              </a:rPr>
              <a:t>6:31-32)</a:t>
            </a:r>
            <a:endParaRPr lang="es-ES" b="1" dirty="0" smtClean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8" y="2985687"/>
            <a:ext cx="35004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Dragostea Tatălui este constantă și neschimbătoare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care nu ține seama de circumstanțe.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Tatăl nostru ceresc este întotdeauna gata să aibă grijă de nevoile noastre prin orice mijloc de care dispune.</a:t>
            </a:r>
            <a:endParaRPr lang="es-ES" sz="22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122" name="Picture 2" descr="R:\Dibujos\Jesus\Parabolas\JesusLirio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285992"/>
            <a:ext cx="2428892" cy="342902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635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http://2.bp.blogspot.com/-tt517dF7Mto/U5bthldQsXI/AAAAAAAALrU/3d-yYpauEMw/s1600/jesushand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0225" y="2143116"/>
            <a:ext cx="2723049" cy="257176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6350">
            <a:bevelT w="95250" h="31750"/>
            <a:contourClr>
              <a:srgbClr val="333333"/>
            </a:contourClr>
          </a:sp3d>
        </p:spPr>
      </p:pic>
      <p:pic>
        <p:nvPicPr>
          <p:cNvPr id="5128" name="Picture 8" descr="http://www.fondosya.com/download/campo_de_flores_color_fuxia-1280x8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857760"/>
            <a:ext cx="2916227" cy="18851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6350">
            <a:bevelT w="95250" h="31750"/>
            <a:contourClr>
              <a:srgbClr val="333333"/>
            </a:contourClr>
          </a:sp3d>
        </p:spPr>
      </p:pic>
      <p:pic>
        <p:nvPicPr>
          <p:cNvPr id="10" name="9 Imagen" descr="manaz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65090"/>
            <a:ext cx="2000264" cy="2930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10 Rectángulo"/>
          <p:cNvSpPr/>
          <p:nvPr/>
        </p:nvSpPr>
        <p:spPr>
          <a:xfrm>
            <a:off x="714380" y="5750004"/>
            <a:ext cx="52863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sz="22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El ne invită să nu disperăm căutând împlinirea nevoilor noastre, pentru că El deja dorește să ni le împlinească pe deplin.</a:t>
            </a:r>
            <a:endParaRPr lang="es-ES" sz="2200" b="1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t="-3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35819" y="901744"/>
            <a:ext cx="707236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 smtClean="0">
                <a:latin typeface="Cooper Black" pitchFamily="18" charset="0"/>
              </a:rPr>
              <a:t>“</a:t>
            </a:r>
            <a:r>
              <a:rPr lang="ro-RO" sz="2300" dirty="0" smtClean="0">
                <a:latin typeface="Cooper Black" pitchFamily="18" charset="0"/>
              </a:rPr>
              <a:t>Isus ni L-a înfățișat pe Tatăl ca Unul căruia putem să-I acordăm încrederea noastră și să-I prezentăm dorințele noastre.</a:t>
            </a:r>
            <a:r>
              <a:rPr lang="en-US" sz="2300" dirty="0" smtClean="0">
                <a:latin typeface="Cooper Black" pitchFamily="18" charset="0"/>
              </a:rPr>
              <a:t> </a:t>
            </a:r>
            <a:r>
              <a:rPr lang="ro-RO" sz="2300" dirty="0" smtClean="0">
                <a:latin typeface="Cooper Black" pitchFamily="18" charset="0"/>
              </a:rPr>
              <a:t>Atunci când ne e frică de Dumnezeu, când suntem copleșiți  gândindu-ne la maiestatea și gloria Sa, Tatăl ni-L prezintă pe Hristos ca reprezentant al Său. Ceea ce putem descoperi în Isus, tandrețea, compasiunea și dragostea, toate acestea sunt atributele Tatălui reflectate în Fiul Său.</a:t>
            </a:r>
            <a:r>
              <a:rPr lang="en-US" sz="2300" dirty="0" smtClean="0">
                <a:latin typeface="Cooper Black" pitchFamily="18" charset="0"/>
              </a:rPr>
              <a:t> </a:t>
            </a:r>
            <a:r>
              <a:rPr lang="ro-RO" sz="2300" dirty="0" smtClean="0">
                <a:latin typeface="Cooper Black" pitchFamily="18" charset="0"/>
              </a:rPr>
              <a:t>Crucea de la Calvar descoperă omului dragostea lui Dumnezeu.</a:t>
            </a:r>
            <a:r>
              <a:rPr lang="en-US" sz="2300" dirty="0" smtClean="0">
                <a:latin typeface="Cooper Black" pitchFamily="18" charset="0"/>
              </a:rPr>
              <a:t> </a:t>
            </a:r>
            <a:r>
              <a:rPr lang="ro-RO" sz="2300" dirty="0" smtClean="0">
                <a:latin typeface="Cooper Black" pitchFamily="18" charset="0"/>
              </a:rPr>
              <a:t>Hristos ni-L descoperă pe Stăpânitorul Universului ca un Dumnezeu al dragostei. Prin gura profetului El spune</a:t>
            </a:r>
            <a:r>
              <a:rPr lang="en-US" sz="2300" dirty="0" smtClean="0">
                <a:latin typeface="Cooper Black" pitchFamily="18" charset="0"/>
              </a:rPr>
              <a:t>, ‘</a:t>
            </a:r>
            <a:r>
              <a:rPr lang="ro-RO" sz="2300" dirty="0" smtClean="0">
                <a:latin typeface="Cooper Black" pitchFamily="18" charset="0"/>
              </a:rPr>
              <a:t>Te iubesc cu o dragoste veșnică</a:t>
            </a:r>
            <a:r>
              <a:rPr lang="en-US" sz="2300" dirty="0" smtClean="0">
                <a:latin typeface="Cooper Black" pitchFamily="18" charset="0"/>
              </a:rPr>
              <a:t>: </a:t>
            </a:r>
            <a:r>
              <a:rPr lang="ro-RO" sz="2300" dirty="0" smtClean="0">
                <a:latin typeface="Cooper Black" pitchFamily="18" charset="0"/>
              </a:rPr>
              <a:t>de aceea îți păstrez bunătatea Mea</a:t>
            </a:r>
            <a:r>
              <a:rPr lang="en-US" sz="2300" dirty="0" smtClean="0">
                <a:latin typeface="Cooper Black" pitchFamily="18" charset="0"/>
              </a:rPr>
              <a:t>.’</a:t>
            </a:r>
            <a:r>
              <a:rPr lang="es-ES" sz="2300" dirty="0" smtClean="0">
                <a:latin typeface="Cooper Black" pitchFamily="18" charset="0"/>
              </a:rPr>
              <a:t>”</a:t>
            </a:r>
            <a:endParaRPr lang="es-ES" sz="23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57220" y="6072206"/>
            <a:ext cx="3086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E.G.W. (In Heavenly Places, January 12)</a:t>
            </a:r>
            <a:endParaRPr lang="es-E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30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Dibujos\DiosPadre\Drie-eenhe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5"/>
            <a:ext cx="4929222" cy="541511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1 CuadroTexto"/>
          <p:cNvSpPr txBox="1"/>
          <p:nvPr/>
        </p:nvSpPr>
        <p:spPr>
          <a:xfrm>
            <a:off x="0" y="-71462"/>
            <a:ext cx="778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spc="3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FAMILIA MEA DIN CERURI</a:t>
            </a:r>
            <a:endParaRPr lang="es-ES" sz="4000" b="1" spc="3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8847154"/>
              </p:ext>
            </p:extLst>
          </p:nvPr>
        </p:nvGraphicFramePr>
        <p:xfrm>
          <a:off x="71406" y="1928802"/>
          <a:ext cx="521494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Rectángulo"/>
          <p:cNvSpPr/>
          <p:nvPr/>
        </p:nvSpPr>
        <p:spPr>
          <a:xfrm>
            <a:off x="71406" y="505406"/>
            <a:ext cx="771530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vi-V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cu cât mai mult sângele lui Hristos, care, prin Duhul cel veşnic, S-a adus pe Sine însuşi jertfă fără pată lui Dumnezeu, vă va curăţa cugetul vostru de faptele moarte, ca să slujiţi Dumnezeului celui </a:t>
            </a:r>
            <a:r>
              <a:rPr lang="vi-V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Viu!</a:t>
            </a:r>
            <a:r>
              <a:rPr lang="es-E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”</a:t>
            </a:r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  <a:p>
            <a:pPr algn="r"/>
            <a:r>
              <a:rPr lang="es-ES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Evrei</a:t>
            </a:r>
            <a:r>
              <a:rPr lang="es-ES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9:14)</a:t>
            </a:r>
            <a:endParaRPr lang="es-ES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24828" y="2132856"/>
            <a:ext cx="40004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a învățat că Dumnezeirea  cuprinde trei Persoane divine în una singură: Tatăl, Fiul și Duhul Sfânt</a:t>
            </a:r>
            <a:r>
              <a:rPr lang="en-US" sz="2000" b="1" dirty="0" smtClean="0"/>
              <a:t>.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Fiecare Persoană are o anumită parte în planul de mântuire.</a:t>
            </a:r>
            <a:r>
              <a:rPr lang="en-US" sz="2000" b="1" dirty="0" smtClean="0"/>
              <a:t> </a:t>
            </a:r>
            <a:r>
              <a:rPr lang="ro-RO" sz="2000" b="1" dirty="0" smtClean="0"/>
              <a:t>Ele au lucrat împreună în momentele cruciale ale vieții lui Isus: la nașterea Lui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Lu</a:t>
            </a:r>
            <a:r>
              <a:rPr lang="ro-RO" sz="2000" b="1" dirty="0" smtClean="0"/>
              <a:t>ca</a:t>
            </a:r>
            <a:r>
              <a:rPr lang="en-US" sz="2000" b="1" dirty="0" smtClean="0"/>
              <a:t> </a:t>
            </a:r>
            <a:r>
              <a:rPr lang="en-US" sz="2000" b="1" dirty="0"/>
              <a:t>1:26-35), </a:t>
            </a:r>
            <a:r>
              <a:rPr lang="en-US" sz="2000" b="1" dirty="0" smtClean="0"/>
              <a:t>b</a:t>
            </a:r>
            <a:r>
              <a:rPr lang="ro-RO" sz="2000" b="1" dirty="0" smtClean="0"/>
              <a:t>otezul Lui </a:t>
            </a:r>
            <a:r>
              <a:rPr lang="en-US" sz="2000" b="1" dirty="0" smtClean="0"/>
              <a:t>(Lu</a:t>
            </a:r>
            <a:r>
              <a:rPr lang="ro-RO" sz="2000" b="1" dirty="0" smtClean="0"/>
              <a:t>ca</a:t>
            </a:r>
            <a:r>
              <a:rPr lang="en-US" sz="2000" b="1" dirty="0" smtClean="0"/>
              <a:t> </a:t>
            </a:r>
            <a:r>
              <a:rPr lang="en-US" sz="2000" b="1" dirty="0"/>
              <a:t>3:21-22) </a:t>
            </a:r>
            <a:r>
              <a:rPr lang="ro-RO" sz="2000" b="1" dirty="0" smtClean="0"/>
              <a:t>și crucificarea Sa </a:t>
            </a:r>
            <a:r>
              <a:rPr lang="en-US" sz="2000" b="1" dirty="0" smtClean="0"/>
              <a:t>(</a:t>
            </a:r>
            <a:r>
              <a:rPr lang="ro-RO" sz="2000" b="1" dirty="0" smtClean="0"/>
              <a:t>Evrei</a:t>
            </a:r>
            <a:r>
              <a:rPr lang="en-US" sz="2000" b="1" dirty="0" smtClean="0"/>
              <a:t> </a:t>
            </a:r>
            <a:r>
              <a:rPr lang="en-US" sz="2000" b="1" dirty="0"/>
              <a:t>9:14)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Isus a explicat există o absolută armonie și cooperare între toate cele trei Persoane divine.</a:t>
            </a:r>
            <a:r>
              <a:rPr lang="en-US" sz="2000" b="1" dirty="0" smtClean="0"/>
              <a:t> </a:t>
            </a:r>
            <a:r>
              <a:rPr lang="ro-RO" sz="2000" b="1" dirty="0" smtClean="0"/>
              <a:t>Astfel fiecare dintre ele o proslăvește pe Cealaltă.</a:t>
            </a:r>
            <a:endParaRPr lang="es-ES" sz="2000" b="1" dirty="0"/>
          </a:p>
        </p:txBody>
      </p:sp>
      <p:pic>
        <p:nvPicPr>
          <p:cNvPr id="3075" name="Picture 3" descr="R:\Dibujos\DiosPadre\trinidad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43834" y="71414"/>
            <a:ext cx="1400381" cy="2153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13AFB-1138-4C5B-91EE-2CFDDD5E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32F13AFB-1138-4C5B-91EE-2CFDDD5E6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32F13AFB-1138-4C5B-91EE-2CFDDD5E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32F13AFB-1138-4C5B-91EE-2CFDDD5E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32F13AFB-1138-4C5B-91EE-2CFDDD5E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876EC-CF92-4435-8D28-8D7AFB645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164876EC-CF92-4435-8D28-8D7AFB645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164876EC-CF92-4435-8D28-8D7AFB645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164876EC-CF92-4435-8D28-8D7AFB645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164876EC-CF92-4435-8D28-8D7AFB645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0043F-FC43-4AB5-8507-60D079A4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graphicEl>
                                              <a:dgm id="{F220043F-FC43-4AB5-8507-60D079A43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F220043F-FC43-4AB5-8507-60D079A4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F220043F-FC43-4AB5-8507-60D079A4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F220043F-FC43-4AB5-8507-60D079A4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3042" y="214290"/>
            <a:ext cx="5715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ooper Black" pitchFamily="18" charset="0"/>
              </a:rPr>
              <a:t>“</a:t>
            </a:r>
            <a:r>
              <a:rPr lang="en-US" sz="2800" dirty="0" smtClean="0">
                <a:latin typeface="Cooper Black" pitchFamily="18" charset="0"/>
              </a:rPr>
              <a:t>T</a:t>
            </a:r>
            <a:r>
              <a:rPr lang="ro-RO" sz="2800" dirty="0" smtClean="0">
                <a:latin typeface="Cooper Black" pitchFamily="18" charset="0"/>
              </a:rPr>
              <a:t>atăl,</a:t>
            </a:r>
            <a:r>
              <a:rPr lang="en-US" sz="2800" dirty="0" smtClean="0">
                <a:latin typeface="Cooper Black" pitchFamily="18" charset="0"/>
              </a:rPr>
              <a:t> F</a:t>
            </a:r>
            <a:r>
              <a:rPr lang="ro-RO" sz="2800" dirty="0" smtClean="0">
                <a:latin typeface="Cooper Black" pitchFamily="18" charset="0"/>
              </a:rPr>
              <a:t>iul și Duhul Sfânt, Persoane veșnice și atotștiutoare</a:t>
            </a:r>
            <a:r>
              <a:rPr lang="ro-RO" sz="2800" dirty="0" smtClean="0">
                <a:latin typeface="Cooper Black" pitchFamily="18" charset="0"/>
              </a:rPr>
              <a:t>, îi primesc pe toți cei care intră în legământ cu Dumnezeu. Ele sunt prezente la fiecare botez, pentru a-i primi pe aceia care renunță la această lume și care L-au primit pe Hristos în templul sufletului lor</a:t>
            </a:r>
            <a:r>
              <a:rPr lang="en-US" sz="2800" dirty="0" smtClean="0">
                <a:latin typeface="Cooper Black" pitchFamily="18" charset="0"/>
              </a:rPr>
              <a:t>. </a:t>
            </a:r>
            <a:r>
              <a:rPr lang="ro-RO" sz="2800" dirty="0" smtClean="0">
                <a:latin typeface="Cooper Black" pitchFamily="18" charset="0"/>
              </a:rPr>
              <a:t>Acești candidați au intrat în familia lui Dumnezeu</a:t>
            </a:r>
            <a:r>
              <a:rPr lang="en-US" sz="2800" dirty="0" smtClean="0">
                <a:latin typeface="Cooper Black" pitchFamily="18" charset="0"/>
              </a:rPr>
              <a:t>, </a:t>
            </a:r>
            <a:r>
              <a:rPr lang="ro-RO" sz="2800" dirty="0" smtClean="0">
                <a:latin typeface="Cooper Black" pitchFamily="18" charset="0"/>
              </a:rPr>
              <a:t>și numele lor sunt înscrise în Cartea Vieții Mielului.</a:t>
            </a:r>
            <a:r>
              <a:rPr lang="es-ES" sz="2800" dirty="0" smtClean="0">
                <a:latin typeface="Cooper Black" pitchFamily="18" charset="0"/>
              </a:rPr>
              <a:t>”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6770" y="6215082"/>
            <a:ext cx="372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/>
              <a:t>E.G.W. (SDA Bible Commentary, on Romans 6:4)</a:t>
            </a:r>
            <a:endParaRPr lang="es-E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7030A0"/>
      </a:accent2>
      <a:accent3>
        <a:srgbClr val="00B050"/>
      </a:accent3>
      <a:accent4>
        <a:srgbClr val="FFFF00"/>
      </a:accent4>
      <a:accent5>
        <a:srgbClr val="FF0000"/>
      </a:accent5>
      <a:accent6>
        <a:srgbClr val="EA5F00"/>
      </a:accent6>
      <a:hlink>
        <a:srgbClr val="FE19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1068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Calibri</vt:lpstr>
      <vt:lpstr>Cooper Black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</dc:creator>
  <cp:lastModifiedBy>Anca</cp:lastModifiedBy>
  <cp:revision>103</cp:revision>
  <dcterms:created xsi:type="dcterms:W3CDTF">2014-06-15T08:57:00Z</dcterms:created>
  <dcterms:modified xsi:type="dcterms:W3CDTF">2014-06-28T13:23:13Z</dcterms:modified>
</cp:coreProperties>
</file>