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66" r:id="rId2"/>
    <p:sldId id="257" r:id="rId3"/>
    <p:sldId id="258" r:id="rId4"/>
    <p:sldId id="268" r:id="rId5"/>
    <p:sldId id="267" r:id="rId6"/>
    <p:sldId id="260" r:id="rId7"/>
    <p:sldId id="263" r:id="rId8"/>
    <p:sldId id="261" r:id="rId9"/>
    <p:sldId id="262" r:id="rId10"/>
  </p:sldIdLst>
  <p:sldSz cx="9144000" cy="6858000" type="screen4x3"/>
  <p:notesSz cx="6858000" cy="9144000"/>
  <p:embeddedFontLst>
    <p:embeddedFont>
      <p:font typeface="Calibri" pitchFamily="34" charset="0"/>
      <p:regular r:id="rId11"/>
      <p:bold r:id="rId12"/>
      <p:italic r:id="rId13"/>
      <p:boldItalic r:id="rId14"/>
    </p:embeddedFont>
    <p:embeddedFont>
      <p:font typeface="Comic Sans MS" pitchFamily="66" charset="0"/>
      <p:regular r:id="rId15"/>
      <p:bold r:id="rId16"/>
    </p:embeddedFont>
  </p:embeddedFontLst>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EFEFE"/>
    <a:srgbClr val="007635"/>
    <a:srgbClr val="134538"/>
    <a:srgbClr val="288C72"/>
    <a:srgbClr val="35BB98"/>
    <a:srgbClr val="502000"/>
    <a:srgbClr val="4C1F00"/>
    <a:srgbClr val="6C0F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498"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B63CCF-37BA-498A-B57E-7F412C26EAD1}" type="doc">
      <dgm:prSet loTypeId="urn:microsoft.com/office/officeart/2005/8/layout/hList3" loCatId="list" qsTypeId="urn:microsoft.com/office/officeart/2005/8/quickstyle/simple5" qsCatId="simple" csTypeId="urn:microsoft.com/office/officeart/2005/8/colors/accent1_2#1" csCatId="accent1" phldr="1"/>
      <dgm:spPr/>
      <dgm:t>
        <a:bodyPr/>
        <a:lstStyle/>
        <a:p>
          <a:endParaRPr lang="es-ES"/>
        </a:p>
      </dgm:t>
    </dgm:pt>
    <dgm:pt modelId="{253236C7-4741-4758-9B62-42CA24CBDE80}">
      <dgm:prSe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dgm:spPr>
      <dgm:t>
        <a:bodyPr/>
        <a:lstStyle/>
        <a:p>
          <a:pPr rtl="0"/>
          <a:r>
            <a:rPr lang="ro-RO" sz="2000" b="1" dirty="0" smtClean="0">
              <a:effectLst>
                <a:glow rad="228600">
                  <a:schemeClr val="accent5">
                    <a:satMod val="175000"/>
                    <a:alpha val="40000"/>
                  </a:schemeClr>
                </a:glow>
              </a:effectLst>
            </a:rPr>
            <a:t>Nu pot obţine cetăţenia</a:t>
          </a:r>
          <a:r>
            <a:rPr lang="es-ES" sz="2000" b="1" dirty="0" smtClean="0">
              <a:effectLst>
                <a:glow rad="228600">
                  <a:schemeClr val="accent5">
                    <a:satMod val="175000"/>
                    <a:alpha val="40000"/>
                  </a:schemeClr>
                </a:glow>
              </a:effectLst>
            </a:rPr>
            <a:t>:</a:t>
          </a:r>
          <a:endParaRPr lang="es-ES" sz="2000" dirty="0">
            <a:effectLst>
              <a:glow rad="228600">
                <a:schemeClr val="accent5">
                  <a:satMod val="175000"/>
                  <a:alpha val="40000"/>
                </a:schemeClr>
              </a:glow>
            </a:effectLst>
          </a:endParaRPr>
        </a:p>
      </dgm:t>
    </dgm:pt>
    <dgm:pt modelId="{1397624F-031E-4D4D-80FD-78C6C4851BE2}" type="parTrans" cxnId="{BF5B25E7-47DD-4A93-9551-4E4F10963C98}">
      <dgm:prSet/>
      <dgm:spPr/>
      <dgm:t>
        <a:bodyPr/>
        <a:lstStyle/>
        <a:p>
          <a:endParaRPr lang="es-ES"/>
        </a:p>
      </dgm:t>
    </dgm:pt>
    <dgm:pt modelId="{9D9E6AD7-2FE5-4225-A32B-9617EC94E2C5}" type="sibTrans" cxnId="{BF5B25E7-47DD-4A93-9551-4E4F10963C98}">
      <dgm:prSet/>
      <dgm:spPr/>
      <dgm:t>
        <a:bodyPr/>
        <a:lstStyle/>
        <a:p>
          <a:endParaRPr lang="es-ES"/>
        </a:p>
      </dgm:t>
    </dgm:pt>
    <dgm:pt modelId="{1530F70A-54E9-4E34-AEE8-FF17EF0022D8}">
      <dgm:prSet custT="1"/>
      <dgm:spPr>
        <a:gradFill flip="none" rotWithShape="0">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6200000" scaled="1"/>
          <a:tileRect/>
        </a:gradFill>
      </dgm:spPr>
      <dgm:t>
        <a:bodyPr/>
        <a:lstStyle/>
        <a:p>
          <a:pPr rtl="0"/>
          <a:r>
            <a:rPr lang="ro-RO" sz="2000" b="1" dirty="0" smtClean="0">
              <a:effectLst>
                <a:glow rad="228600">
                  <a:schemeClr val="accent5">
                    <a:satMod val="175000"/>
                    <a:alpha val="40000"/>
                  </a:schemeClr>
                </a:glow>
              </a:effectLst>
            </a:rPr>
            <a:t>Păcătoşii nepocăiţi </a:t>
          </a:r>
          <a:r>
            <a:rPr lang="es-ES" sz="2000" b="1" dirty="0" smtClean="0">
              <a:effectLst>
                <a:glow rad="228600">
                  <a:schemeClr val="accent5">
                    <a:satMod val="175000"/>
                    <a:alpha val="40000"/>
                  </a:schemeClr>
                </a:glow>
              </a:effectLst>
            </a:rPr>
            <a:t>(</a:t>
          </a:r>
          <a:r>
            <a:rPr lang="ro-RO" sz="2000" b="1" dirty="0" smtClean="0">
              <a:effectLst>
                <a:glow rad="228600">
                  <a:schemeClr val="accent5">
                    <a:satMod val="175000"/>
                    <a:alpha val="40000"/>
                  </a:schemeClr>
                </a:glow>
              </a:effectLst>
            </a:rPr>
            <a:t>cei nedrepţi, curvarii , idolatrii, homosexualii, lacomii, beţivanii, hrăpăreţii, înşelătorii, spiritiştii, criminalii</a:t>
          </a:r>
          <a:r>
            <a:rPr lang="es-ES" sz="2000" b="1" dirty="0" smtClean="0">
              <a:effectLst>
                <a:glow rad="228600">
                  <a:schemeClr val="accent5">
                    <a:satMod val="175000"/>
                    <a:alpha val="40000"/>
                  </a:schemeClr>
                </a:glow>
              </a:effectLst>
            </a:rPr>
            <a:t> …)</a:t>
          </a:r>
          <a:endParaRPr lang="es-ES" sz="2000" dirty="0">
            <a:effectLst>
              <a:glow rad="228600">
                <a:schemeClr val="accent5">
                  <a:satMod val="175000"/>
                  <a:alpha val="40000"/>
                </a:schemeClr>
              </a:glow>
            </a:effectLst>
          </a:endParaRPr>
        </a:p>
      </dgm:t>
    </dgm:pt>
    <dgm:pt modelId="{94BB8CE3-84D4-4592-ACC7-D7A575A4E6F1}" type="parTrans" cxnId="{F69438E6-CA68-4AEC-9512-F7B0119E9F8B}">
      <dgm:prSet/>
      <dgm:spPr/>
      <dgm:t>
        <a:bodyPr/>
        <a:lstStyle/>
        <a:p>
          <a:endParaRPr lang="es-ES"/>
        </a:p>
      </dgm:t>
    </dgm:pt>
    <dgm:pt modelId="{452D3D3F-E54D-4AE2-9211-7C8953B3B960}" type="sibTrans" cxnId="{F69438E6-CA68-4AEC-9512-F7B0119E9F8B}">
      <dgm:prSet/>
      <dgm:spPr/>
      <dgm:t>
        <a:bodyPr/>
        <a:lstStyle/>
        <a:p>
          <a:endParaRPr lang="es-ES"/>
        </a:p>
      </dgm:t>
    </dgm:pt>
    <dgm:pt modelId="{2455402D-2573-4394-AD99-16C14FBA4B55}">
      <dgm:prSet custT="1"/>
      <dgm:spPr>
        <a:gradFill flip="none" rotWithShape="0">
          <a:gsLst>
            <a:gs pos="0">
              <a:srgbClr val="35BB98">
                <a:shade val="30000"/>
                <a:satMod val="115000"/>
              </a:srgbClr>
            </a:gs>
            <a:gs pos="50000">
              <a:srgbClr val="35BB98">
                <a:shade val="67500"/>
                <a:satMod val="115000"/>
              </a:srgbClr>
            </a:gs>
            <a:gs pos="100000">
              <a:srgbClr val="35BB98">
                <a:shade val="100000"/>
                <a:satMod val="115000"/>
              </a:srgbClr>
            </a:gs>
          </a:gsLst>
          <a:lin ang="16200000" scaled="1"/>
          <a:tileRect/>
        </a:gradFill>
      </dgm:spPr>
      <dgm:t>
        <a:bodyPr/>
        <a:lstStyle/>
        <a:p>
          <a:pPr rtl="0"/>
          <a:r>
            <a:rPr lang="ro-RO" sz="2000" b="1" dirty="0" smtClean="0">
              <a:effectLst>
                <a:glow rad="228600">
                  <a:srgbClr val="288C72"/>
                </a:glow>
              </a:effectLst>
            </a:rPr>
            <a:t>Pot obţine cetăţenia</a:t>
          </a:r>
          <a:r>
            <a:rPr lang="es-ES" sz="2000" b="1" dirty="0" smtClean="0">
              <a:effectLst>
                <a:glow rad="228600">
                  <a:srgbClr val="288C72"/>
                </a:glow>
              </a:effectLst>
            </a:rPr>
            <a:t>:</a:t>
          </a:r>
          <a:endParaRPr lang="es-ES" sz="2000" dirty="0">
            <a:effectLst>
              <a:glow rad="228600">
                <a:srgbClr val="288C72"/>
              </a:glow>
            </a:effectLst>
          </a:endParaRPr>
        </a:p>
      </dgm:t>
    </dgm:pt>
    <dgm:pt modelId="{FC76441B-FB98-4FBE-B440-1689560E4A0C}" type="parTrans" cxnId="{9B0B24E0-7C1B-4111-B3A2-0EE157531EF0}">
      <dgm:prSet/>
      <dgm:spPr/>
      <dgm:t>
        <a:bodyPr/>
        <a:lstStyle/>
        <a:p>
          <a:endParaRPr lang="es-ES"/>
        </a:p>
      </dgm:t>
    </dgm:pt>
    <dgm:pt modelId="{318C01E2-CC9B-40D2-A35F-CB88C45F2B49}" type="sibTrans" cxnId="{9B0B24E0-7C1B-4111-B3A2-0EE157531EF0}">
      <dgm:prSet/>
      <dgm:spPr/>
      <dgm:t>
        <a:bodyPr/>
        <a:lstStyle/>
        <a:p>
          <a:endParaRPr lang="es-ES"/>
        </a:p>
      </dgm:t>
    </dgm:pt>
    <dgm:pt modelId="{7B948D28-605B-41E9-B7EB-C6691247A8D3}">
      <dgm:prSet custT="1"/>
      <dgm:spPr>
        <a:gradFill flip="none" rotWithShape="0">
          <a:gsLst>
            <a:gs pos="0">
              <a:srgbClr val="35BB98">
                <a:shade val="30000"/>
                <a:satMod val="115000"/>
              </a:srgbClr>
            </a:gs>
            <a:gs pos="50000">
              <a:srgbClr val="35BB98">
                <a:shade val="67500"/>
                <a:satMod val="115000"/>
              </a:srgbClr>
            </a:gs>
            <a:gs pos="100000">
              <a:srgbClr val="35BB98">
                <a:shade val="100000"/>
                <a:satMod val="115000"/>
              </a:srgbClr>
            </a:gs>
          </a:gsLst>
          <a:lin ang="16200000" scaled="1"/>
          <a:tileRect/>
        </a:gradFill>
      </dgm:spPr>
      <dgm:t>
        <a:bodyPr/>
        <a:lstStyle/>
        <a:p>
          <a:pPr rtl="0"/>
          <a:r>
            <a:rPr lang="ro-RO" sz="2000" b="1" dirty="0" smtClean="0">
              <a:effectLst>
                <a:glow rad="228600">
                  <a:srgbClr val="288C72"/>
                </a:glow>
              </a:effectLst>
            </a:rPr>
            <a:t>Cei ce au fost curăţaţi</a:t>
          </a:r>
          <a:r>
            <a:rPr lang="es-ES" sz="2000" b="1" dirty="0" smtClean="0">
              <a:effectLst>
                <a:glow rad="228600">
                  <a:srgbClr val="288C72"/>
                </a:glow>
              </a:effectLst>
            </a:rPr>
            <a:t>(</a:t>
          </a:r>
          <a:r>
            <a:rPr lang="ro-RO" sz="2000" b="1" dirty="0" smtClean="0">
              <a:effectLst>
                <a:glow rad="228600">
                  <a:srgbClr val="288C72"/>
                </a:glow>
              </a:effectLst>
            </a:rPr>
            <a:t>păcatele le-au fost iertate</a:t>
          </a:r>
          <a:r>
            <a:rPr lang="es-ES" sz="2000" b="1" dirty="0" smtClean="0">
              <a:effectLst>
                <a:glow rad="228600">
                  <a:srgbClr val="288C72"/>
                </a:glow>
              </a:effectLst>
            </a:rPr>
            <a:t>)</a:t>
          </a:r>
          <a:endParaRPr lang="es-ES" sz="2000" dirty="0">
            <a:effectLst>
              <a:glow rad="228600">
                <a:srgbClr val="288C72"/>
              </a:glow>
            </a:effectLst>
          </a:endParaRPr>
        </a:p>
      </dgm:t>
    </dgm:pt>
    <dgm:pt modelId="{9AB0DEBD-2EF4-4F21-ADB7-50CC154C6AA6}" type="parTrans" cxnId="{D5F4C429-A2E3-43D1-9BF5-9BCE47EE0865}">
      <dgm:prSet/>
      <dgm:spPr/>
      <dgm:t>
        <a:bodyPr/>
        <a:lstStyle/>
        <a:p>
          <a:endParaRPr lang="es-ES"/>
        </a:p>
      </dgm:t>
    </dgm:pt>
    <dgm:pt modelId="{265D4F17-213B-4BF3-AA58-64D53416EA1E}" type="sibTrans" cxnId="{D5F4C429-A2E3-43D1-9BF5-9BCE47EE0865}">
      <dgm:prSet/>
      <dgm:spPr/>
      <dgm:t>
        <a:bodyPr/>
        <a:lstStyle/>
        <a:p>
          <a:endParaRPr lang="es-ES"/>
        </a:p>
      </dgm:t>
    </dgm:pt>
    <dgm:pt modelId="{AE903FFB-3606-463A-BCC1-7EE3EC77D03B}">
      <dgm:prSet custT="1"/>
      <dgm:spPr>
        <a:gradFill flip="none" rotWithShape="0">
          <a:gsLst>
            <a:gs pos="0">
              <a:srgbClr val="35BB98">
                <a:shade val="30000"/>
                <a:satMod val="115000"/>
              </a:srgbClr>
            </a:gs>
            <a:gs pos="50000">
              <a:srgbClr val="35BB98">
                <a:shade val="67500"/>
                <a:satMod val="115000"/>
              </a:srgbClr>
            </a:gs>
            <a:gs pos="100000">
              <a:srgbClr val="35BB98">
                <a:shade val="100000"/>
                <a:satMod val="115000"/>
              </a:srgbClr>
            </a:gs>
          </a:gsLst>
          <a:lin ang="16200000" scaled="1"/>
          <a:tileRect/>
        </a:gradFill>
      </dgm:spPr>
      <dgm:t>
        <a:bodyPr/>
        <a:lstStyle/>
        <a:p>
          <a:pPr rtl="0"/>
          <a:r>
            <a:rPr lang="ro-RO" sz="2000" b="1" dirty="0" smtClean="0">
              <a:effectLst>
                <a:glow rad="228600">
                  <a:srgbClr val="288C72"/>
                </a:glow>
              </a:effectLst>
            </a:rPr>
            <a:t>Cei ce au fost îndreptăţiţi </a:t>
          </a:r>
          <a:r>
            <a:rPr lang="es-ES" sz="2000" b="1" dirty="0" smtClean="0">
              <a:effectLst>
                <a:glow rad="228600">
                  <a:srgbClr val="288C72"/>
                </a:glow>
              </a:effectLst>
            </a:rPr>
            <a:t>(</a:t>
          </a:r>
          <a:r>
            <a:rPr lang="ro-RO" sz="2000" b="1" dirty="0" smtClean="0">
              <a:effectLst>
                <a:glow rad="228600">
                  <a:srgbClr val="288C72"/>
                </a:glow>
              </a:effectLst>
            </a:rPr>
            <a:t>au fost declaraţi drepţi la judecată</a:t>
          </a:r>
          <a:r>
            <a:rPr lang="es-ES" sz="2000" b="1" dirty="0" smtClean="0">
              <a:effectLst>
                <a:glow rad="228600">
                  <a:srgbClr val="288C72"/>
                </a:glow>
              </a:effectLst>
            </a:rPr>
            <a:t>)</a:t>
          </a:r>
          <a:endParaRPr lang="es-ES" sz="2000" dirty="0">
            <a:effectLst>
              <a:glow rad="228600">
                <a:srgbClr val="288C72"/>
              </a:glow>
            </a:effectLst>
          </a:endParaRPr>
        </a:p>
      </dgm:t>
    </dgm:pt>
    <dgm:pt modelId="{6A0670A9-43F3-4B66-9CF5-C1DBDCFB98A2}" type="parTrans" cxnId="{A2DD8522-EAD5-4AD5-AB98-BC5453F1972A}">
      <dgm:prSet/>
      <dgm:spPr/>
      <dgm:t>
        <a:bodyPr/>
        <a:lstStyle/>
        <a:p>
          <a:endParaRPr lang="es-ES"/>
        </a:p>
      </dgm:t>
    </dgm:pt>
    <dgm:pt modelId="{FD65CCE2-6F57-4978-9140-B7ECC20EFDFE}" type="sibTrans" cxnId="{A2DD8522-EAD5-4AD5-AB98-BC5453F1972A}">
      <dgm:prSet/>
      <dgm:spPr/>
      <dgm:t>
        <a:bodyPr/>
        <a:lstStyle/>
        <a:p>
          <a:endParaRPr lang="es-ES"/>
        </a:p>
      </dgm:t>
    </dgm:pt>
    <dgm:pt modelId="{41D626A8-465F-4F3B-8D4D-8AD11BA08DAC}">
      <dgm:prSet custT="1"/>
      <dgm:spPr>
        <a:gradFill flip="none" rotWithShape="0">
          <a:gsLst>
            <a:gs pos="0">
              <a:srgbClr val="35BB98">
                <a:shade val="30000"/>
                <a:satMod val="115000"/>
              </a:srgbClr>
            </a:gs>
            <a:gs pos="50000">
              <a:srgbClr val="35BB98">
                <a:shade val="67500"/>
                <a:satMod val="115000"/>
              </a:srgbClr>
            </a:gs>
            <a:gs pos="100000">
              <a:srgbClr val="35BB98">
                <a:shade val="100000"/>
                <a:satMod val="115000"/>
              </a:srgbClr>
            </a:gs>
          </a:gsLst>
          <a:lin ang="16200000" scaled="1"/>
          <a:tileRect/>
        </a:gradFill>
      </dgm:spPr>
      <dgm:t>
        <a:bodyPr/>
        <a:lstStyle/>
        <a:p>
          <a:pPr rtl="0"/>
          <a:r>
            <a:rPr lang="ro-RO" sz="2000" b="1" dirty="0" smtClean="0">
              <a:effectLst>
                <a:glow rad="228600">
                  <a:srgbClr val="288C72"/>
                </a:glow>
              </a:effectLst>
            </a:rPr>
            <a:t>Cei ce au fost sfinţiţi (au fost transformaţi de puterea Duhului Sfânt</a:t>
          </a:r>
          <a:r>
            <a:rPr lang="es-ES" sz="2000" b="1" dirty="0" smtClean="0">
              <a:effectLst>
                <a:glow rad="228600">
                  <a:srgbClr val="288C72"/>
                </a:glow>
              </a:effectLst>
            </a:rPr>
            <a:t>)</a:t>
          </a:r>
          <a:endParaRPr lang="es-ES" sz="2000" b="1" dirty="0">
            <a:effectLst>
              <a:glow rad="228600">
                <a:srgbClr val="288C72"/>
              </a:glow>
            </a:effectLst>
          </a:endParaRPr>
        </a:p>
      </dgm:t>
    </dgm:pt>
    <dgm:pt modelId="{BB5E6F57-76F8-4433-97E3-6986C4948BB7}" type="parTrans" cxnId="{1B1B019F-AA23-4418-B84C-4EB97127FEBD}">
      <dgm:prSet/>
      <dgm:spPr/>
      <dgm:t>
        <a:bodyPr/>
        <a:lstStyle/>
        <a:p>
          <a:endParaRPr lang="es-ES"/>
        </a:p>
      </dgm:t>
    </dgm:pt>
    <dgm:pt modelId="{C739B0BD-32F6-42C0-948F-38980FA4654B}" type="sibTrans" cxnId="{1B1B019F-AA23-4418-B84C-4EB97127FEBD}">
      <dgm:prSet/>
      <dgm:spPr/>
      <dgm:t>
        <a:bodyPr/>
        <a:lstStyle/>
        <a:p>
          <a:endParaRPr lang="es-ES"/>
        </a:p>
      </dgm:t>
    </dgm:pt>
    <dgm:pt modelId="{0A3BE94F-B7BF-440F-B790-68E6853CE55D}">
      <dgm:prSet custT="1"/>
      <dgm:spPr>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dgm:spPr>
      <dgm:t>
        <a:bodyPr/>
        <a:lstStyle/>
        <a:p>
          <a:pPr rtl="0"/>
          <a:r>
            <a:rPr lang="ro-RO" sz="2000" b="1" dirty="0" smtClean="0">
              <a:solidFill>
                <a:schemeClr val="tx1"/>
              </a:solidFill>
            </a:rPr>
            <a:t>Cine poate obţine cetăţenia împărăţiei lui Dumnezeu conform cu </a:t>
          </a:r>
        </a:p>
        <a:p>
          <a:pPr rtl="0"/>
          <a:r>
            <a:rPr lang="es-ES" sz="2000" b="1" dirty="0" smtClean="0">
              <a:solidFill>
                <a:schemeClr val="tx1"/>
              </a:solidFill>
            </a:rPr>
            <a:t>1</a:t>
          </a:r>
          <a:r>
            <a:rPr lang="ro-RO" sz="2000" b="1" dirty="0" smtClean="0">
              <a:solidFill>
                <a:schemeClr val="tx1"/>
              </a:solidFill>
            </a:rPr>
            <a:t> </a:t>
          </a:r>
          <a:r>
            <a:rPr lang="es-ES" sz="2000" b="1" dirty="0" err="1" smtClean="0">
              <a:solidFill>
                <a:schemeClr val="tx1"/>
              </a:solidFill>
            </a:rPr>
            <a:t>Corint</a:t>
          </a:r>
          <a:r>
            <a:rPr lang="ro-RO" sz="2000" b="1" dirty="0" smtClean="0">
              <a:solidFill>
                <a:schemeClr val="tx1"/>
              </a:solidFill>
            </a:rPr>
            <a:t>eni</a:t>
          </a:r>
          <a:r>
            <a:rPr lang="es-ES" sz="2000" b="1" dirty="0" smtClean="0">
              <a:solidFill>
                <a:schemeClr val="tx1"/>
              </a:solidFill>
            </a:rPr>
            <a:t> 6:9-11 </a:t>
          </a:r>
          <a:r>
            <a:rPr lang="ro-RO" sz="2000" b="1" dirty="0" smtClean="0">
              <a:solidFill>
                <a:schemeClr val="tx1"/>
              </a:solidFill>
            </a:rPr>
            <a:t>şi</a:t>
          </a:r>
          <a:r>
            <a:rPr lang="es-ES" sz="2000" b="1" dirty="0" smtClean="0">
              <a:solidFill>
                <a:schemeClr val="tx1"/>
              </a:solidFill>
            </a:rPr>
            <a:t> </a:t>
          </a:r>
          <a:r>
            <a:rPr lang="ro-RO" sz="2000" b="1" dirty="0" smtClean="0">
              <a:solidFill>
                <a:schemeClr val="tx1"/>
              </a:solidFill>
            </a:rPr>
            <a:t>Apocalipsa </a:t>
          </a:r>
          <a:r>
            <a:rPr lang="es-ES" sz="2000" b="1" dirty="0" smtClean="0">
              <a:solidFill>
                <a:schemeClr val="tx1"/>
              </a:solidFill>
            </a:rPr>
            <a:t>22:14-15?</a:t>
          </a:r>
          <a:endParaRPr lang="es-ES" sz="2000" dirty="0">
            <a:solidFill>
              <a:schemeClr val="tx1"/>
            </a:solidFill>
          </a:endParaRPr>
        </a:p>
      </dgm:t>
    </dgm:pt>
    <dgm:pt modelId="{5E9CC4CF-68FB-4FE4-A248-47E850841649}" type="parTrans" cxnId="{86ED5572-5424-45AC-9675-C8FBDA1C44A5}">
      <dgm:prSet/>
      <dgm:spPr/>
      <dgm:t>
        <a:bodyPr/>
        <a:lstStyle/>
        <a:p>
          <a:endParaRPr lang="es-ES"/>
        </a:p>
      </dgm:t>
    </dgm:pt>
    <dgm:pt modelId="{D6ADBCFD-46B0-4F51-ACC8-F0E9A49A95FA}" type="sibTrans" cxnId="{86ED5572-5424-45AC-9675-C8FBDA1C44A5}">
      <dgm:prSet/>
      <dgm:spPr/>
      <dgm:t>
        <a:bodyPr/>
        <a:lstStyle/>
        <a:p>
          <a:endParaRPr lang="es-ES"/>
        </a:p>
      </dgm:t>
    </dgm:pt>
    <dgm:pt modelId="{1C99BFDC-5209-4696-B903-5877C01251B1}" type="pres">
      <dgm:prSet presAssocID="{79B63CCF-37BA-498A-B57E-7F412C26EAD1}" presName="composite" presStyleCnt="0">
        <dgm:presLayoutVars>
          <dgm:chMax val="1"/>
          <dgm:dir/>
          <dgm:resizeHandles val="exact"/>
        </dgm:presLayoutVars>
      </dgm:prSet>
      <dgm:spPr/>
      <dgm:t>
        <a:bodyPr/>
        <a:lstStyle/>
        <a:p>
          <a:endParaRPr lang="es-ES"/>
        </a:p>
      </dgm:t>
    </dgm:pt>
    <dgm:pt modelId="{931EF541-A299-4A6D-89C6-32C7B7ECB708}" type="pres">
      <dgm:prSet presAssocID="{0A3BE94F-B7BF-440F-B790-68E6853CE55D}" presName="roof" presStyleLbl="dkBgShp" presStyleIdx="0" presStyleCnt="2" custScaleY="69392" custLinFactNeighborY="-3780"/>
      <dgm:spPr/>
      <dgm:t>
        <a:bodyPr/>
        <a:lstStyle/>
        <a:p>
          <a:endParaRPr lang="es-ES"/>
        </a:p>
      </dgm:t>
    </dgm:pt>
    <dgm:pt modelId="{5AE08A36-0AC8-4FFD-8487-22724E83E6DF}" type="pres">
      <dgm:prSet presAssocID="{0A3BE94F-B7BF-440F-B790-68E6853CE55D}" presName="pillars" presStyleCnt="0"/>
      <dgm:spPr/>
    </dgm:pt>
    <dgm:pt modelId="{64CFF99D-6C72-4761-BA54-D59C771A7D99}" type="pres">
      <dgm:prSet presAssocID="{0A3BE94F-B7BF-440F-B790-68E6853CE55D}" presName="pillar1" presStyleLbl="node1" presStyleIdx="0" presStyleCnt="2" custScaleY="117148">
        <dgm:presLayoutVars>
          <dgm:bulletEnabled val="1"/>
        </dgm:presLayoutVars>
      </dgm:prSet>
      <dgm:spPr/>
      <dgm:t>
        <a:bodyPr/>
        <a:lstStyle/>
        <a:p>
          <a:endParaRPr lang="es-ES"/>
        </a:p>
      </dgm:t>
    </dgm:pt>
    <dgm:pt modelId="{D3D7DE26-C8DE-46B2-81D6-C75B31FFEC76}" type="pres">
      <dgm:prSet presAssocID="{2455402D-2573-4394-AD99-16C14FBA4B55}" presName="pillarX" presStyleLbl="node1" presStyleIdx="1" presStyleCnt="2" custScaleY="117148">
        <dgm:presLayoutVars>
          <dgm:bulletEnabled val="1"/>
        </dgm:presLayoutVars>
      </dgm:prSet>
      <dgm:spPr/>
      <dgm:t>
        <a:bodyPr/>
        <a:lstStyle/>
        <a:p>
          <a:endParaRPr lang="es-ES"/>
        </a:p>
      </dgm:t>
    </dgm:pt>
    <dgm:pt modelId="{741C405C-894D-4BDD-A95E-1CBC24C8CCC4}" type="pres">
      <dgm:prSet presAssocID="{0A3BE94F-B7BF-440F-B790-68E6853CE55D}" presName="base" presStyleLbl="dkBgShp" presStyleIdx="1" presStyleCnt="2" custFlipVert="1" custScaleY="23942" custLinFactNeighborY="59407"/>
      <dgm:spPr/>
    </dgm:pt>
  </dgm:ptLst>
  <dgm:cxnLst>
    <dgm:cxn modelId="{F69438E6-CA68-4AEC-9512-F7B0119E9F8B}" srcId="{253236C7-4741-4758-9B62-42CA24CBDE80}" destId="{1530F70A-54E9-4E34-AEE8-FF17EF0022D8}" srcOrd="0" destOrd="0" parTransId="{94BB8CE3-84D4-4592-ACC7-D7A575A4E6F1}" sibTransId="{452D3D3F-E54D-4AE2-9211-7C8953B3B960}"/>
    <dgm:cxn modelId="{B2E5BA32-2EC5-4370-A190-F1C6595F7EB7}" type="presOf" srcId="{AE903FFB-3606-463A-BCC1-7EE3EC77D03B}" destId="{D3D7DE26-C8DE-46B2-81D6-C75B31FFEC76}" srcOrd="0" destOrd="2" presId="urn:microsoft.com/office/officeart/2005/8/layout/hList3"/>
    <dgm:cxn modelId="{D15C8B97-28C6-4952-84A8-70CAA0E7E515}" type="presOf" srcId="{0A3BE94F-B7BF-440F-B790-68E6853CE55D}" destId="{931EF541-A299-4A6D-89C6-32C7B7ECB708}" srcOrd="0" destOrd="0" presId="urn:microsoft.com/office/officeart/2005/8/layout/hList3"/>
    <dgm:cxn modelId="{86ED5572-5424-45AC-9675-C8FBDA1C44A5}" srcId="{79B63CCF-37BA-498A-B57E-7F412C26EAD1}" destId="{0A3BE94F-B7BF-440F-B790-68E6853CE55D}" srcOrd="0" destOrd="0" parTransId="{5E9CC4CF-68FB-4FE4-A248-47E850841649}" sibTransId="{D6ADBCFD-46B0-4F51-ACC8-F0E9A49A95FA}"/>
    <dgm:cxn modelId="{5EEB8F1D-EE1B-4956-B463-D52687C21B16}" type="presOf" srcId="{79B63CCF-37BA-498A-B57E-7F412C26EAD1}" destId="{1C99BFDC-5209-4696-B903-5877C01251B1}" srcOrd="0" destOrd="0" presId="urn:microsoft.com/office/officeart/2005/8/layout/hList3"/>
    <dgm:cxn modelId="{1B1B019F-AA23-4418-B84C-4EB97127FEBD}" srcId="{2455402D-2573-4394-AD99-16C14FBA4B55}" destId="{41D626A8-465F-4F3B-8D4D-8AD11BA08DAC}" srcOrd="2" destOrd="0" parTransId="{BB5E6F57-76F8-4433-97E3-6986C4948BB7}" sibTransId="{C739B0BD-32F6-42C0-948F-38980FA4654B}"/>
    <dgm:cxn modelId="{447E025C-C16C-4FB8-AD46-633967CBBB8A}" type="presOf" srcId="{7B948D28-605B-41E9-B7EB-C6691247A8D3}" destId="{D3D7DE26-C8DE-46B2-81D6-C75B31FFEC76}" srcOrd="0" destOrd="1" presId="urn:microsoft.com/office/officeart/2005/8/layout/hList3"/>
    <dgm:cxn modelId="{A2DD8522-EAD5-4AD5-AB98-BC5453F1972A}" srcId="{2455402D-2573-4394-AD99-16C14FBA4B55}" destId="{AE903FFB-3606-463A-BCC1-7EE3EC77D03B}" srcOrd="1" destOrd="0" parTransId="{6A0670A9-43F3-4B66-9CF5-C1DBDCFB98A2}" sibTransId="{FD65CCE2-6F57-4978-9140-B7ECC20EFDFE}"/>
    <dgm:cxn modelId="{E70ECE5D-F3BC-4990-8CA8-8DDECAA34744}" type="presOf" srcId="{2455402D-2573-4394-AD99-16C14FBA4B55}" destId="{D3D7DE26-C8DE-46B2-81D6-C75B31FFEC76}" srcOrd="0" destOrd="0" presId="urn:microsoft.com/office/officeart/2005/8/layout/hList3"/>
    <dgm:cxn modelId="{2B2B4F17-5CE8-4FBD-A890-C3A256EDE6D7}" type="presOf" srcId="{41D626A8-465F-4F3B-8D4D-8AD11BA08DAC}" destId="{D3D7DE26-C8DE-46B2-81D6-C75B31FFEC76}" srcOrd="0" destOrd="3" presId="urn:microsoft.com/office/officeart/2005/8/layout/hList3"/>
    <dgm:cxn modelId="{D340CA52-6012-40B2-AF45-261A2198032D}" type="presOf" srcId="{253236C7-4741-4758-9B62-42CA24CBDE80}" destId="{64CFF99D-6C72-4761-BA54-D59C771A7D99}" srcOrd="0" destOrd="0" presId="urn:microsoft.com/office/officeart/2005/8/layout/hList3"/>
    <dgm:cxn modelId="{BF5B25E7-47DD-4A93-9551-4E4F10963C98}" srcId="{0A3BE94F-B7BF-440F-B790-68E6853CE55D}" destId="{253236C7-4741-4758-9B62-42CA24CBDE80}" srcOrd="0" destOrd="0" parTransId="{1397624F-031E-4D4D-80FD-78C6C4851BE2}" sibTransId="{9D9E6AD7-2FE5-4225-A32B-9617EC94E2C5}"/>
    <dgm:cxn modelId="{9B0B24E0-7C1B-4111-B3A2-0EE157531EF0}" srcId="{0A3BE94F-B7BF-440F-B790-68E6853CE55D}" destId="{2455402D-2573-4394-AD99-16C14FBA4B55}" srcOrd="1" destOrd="0" parTransId="{FC76441B-FB98-4FBE-B440-1689560E4A0C}" sibTransId="{318C01E2-CC9B-40D2-A35F-CB88C45F2B49}"/>
    <dgm:cxn modelId="{1DF06AA2-0397-479D-AD81-1025C9B83CBB}" type="presOf" srcId="{1530F70A-54E9-4E34-AEE8-FF17EF0022D8}" destId="{64CFF99D-6C72-4761-BA54-D59C771A7D99}" srcOrd="0" destOrd="1" presId="urn:microsoft.com/office/officeart/2005/8/layout/hList3"/>
    <dgm:cxn modelId="{D5F4C429-A2E3-43D1-9BF5-9BCE47EE0865}" srcId="{2455402D-2573-4394-AD99-16C14FBA4B55}" destId="{7B948D28-605B-41E9-B7EB-C6691247A8D3}" srcOrd="0" destOrd="0" parTransId="{9AB0DEBD-2EF4-4F21-ADB7-50CC154C6AA6}" sibTransId="{265D4F17-213B-4BF3-AA58-64D53416EA1E}"/>
    <dgm:cxn modelId="{E96E9EE4-2D3A-413D-9730-E95D0895367C}" type="presParOf" srcId="{1C99BFDC-5209-4696-B903-5877C01251B1}" destId="{931EF541-A299-4A6D-89C6-32C7B7ECB708}" srcOrd="0" destOrd="0" presId="urn:microsoft.com/office/officeart/2005/8/layout/hList3"/>
    <dgm:cxn modelId="{E43ACE38-8B7E-4BB5-9A1C-3FD17A90485B}" type="presParOf" srcId="{1C99BFDC-5209-4696-B903-5877C01251B1}" destId="{5AE08A36-0AC8-4FFD-8487-22724E83E6DF}" srcOrd="1" destOrd="0" presId="urn:microsoft.com/office/officeart/2005/8/layout/hList3"/>
    <dgm:cxn modelId="{65E730B1-7BBB-403C-8500-D67303A60E39}" type="presParOf" srcId="{5AE08A36-0AC8-4FFD-8487-22724E83E6DF}" destId="{64CFF99D-6C72-4761-BA54-D59C771A7D99}" srcOrd="0" destOrd="0" presId="urn:microsoft.com/office/officeart/2005/8/layout/hList3"/>
    <dgm:cxn modelId="{2F5C0D64-1E50-4607-B94F-B6CD1F8F8D33}" type="presParOf" srcId="{5AE08A36-0AC8-4FFD-8487-22724E83E6DF}" destId="{D3D7DE26-C8DE-46B2-81D6-C75B31FFEC76}" srcOrd="1" destOrd="0" presId="urn:microsoft.com/office/officeart/2005/8/layout/hList3"/>
    <dgm:cxn modelId="{E0E63454-11F6-4F90-9F9B-5BDF0846AC06}" type="presParOf" srcId="{1C99BFDC-5209-4696-B903-5877C01251B1}" destId="{741C405C-894D-4BDD-A95E-1CBC24C8CCC4}" srcOrd="2" destOrd="0" presId="urn:microsoft.com/office/officeart/2005/8/layout/hList3"/>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84B8C0D-8F7E-40B7-A812-2B54B0FEDA13}" type="datetimeFigureOut">
              <a:rPr lang="es-ES"/>
              <a:pPr>
                <a:defRPr/>
              </a:pPr>
              <a:t>14/07/2014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1B308FD8-8658-4397-B7A7-64F8AA30EE93}" type="slidenum">
              <a:rPr lang="es-ES"/>
              <a:pPr>
                <a:defRPr/>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F0356C0B-86FB-4EFF-BB10-C939BC3E59C4}" type="datetimeFigureOut">
              <a:rPr lang="es-ES"/>
              <a:pPr>
                <a:defRPr/>
              </a:pPr>
              <a:t>14/07/2014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0F1C3EF-B18C-45A7-9A81-5ADDD7C03230}" type="slidenum">
              <a:rPr lang="es-ES"/>
              <a:pPr>
                <a:defRPr/>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AD846EBC-B981-43BC-8396-24B0831641DF}" type="datetimeFigureOut">
              <a:rPr lang="es-ES"/>
              <a:pPr>
                <a:defRPr/>
              </a:pPr>
              <a:t>14/07/2014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4426B16-1830-477D-99FB-0F1E28FA0FCF}" type="slidenum">
              <a:rPr lang="es-ES"/>
              <a:pPr>
                <a:defRPr/>
              </a:pPr>
              <a:t>‹#›</a:t>
            </a:fld>
            <a:endParaRPr lang="es-E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9B856FE-0F53-487B-AAF6-D2065C517723}" type="datetimeFigureOut">
              <a:rPr lang="es-ES"/>
              <a:pPr>
                <a:defRPr/>
              </a:pPr>
              <a:t>14/07/2014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79F9A86-0663-444C-94BD-F44F74B4FFA2}" type="slidenum">
              <a:rPr lang="es-ES"/>
              <a:pPr>
                <a:defRPr/>
              </a:pPr>
              <a:t>‹#›</a:t>
            </a:fld>
            <a:endParaRPr lang="es-E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35A4AB6A-329A-471E-B8DA-2B230FDB0E0E}" type="datetimeFigureOut">
              <a:rPr lang="es-ES"/>
              <a:pPr>
                <a:defRPr/>
              </a:pPr>
              <a:t>14/07/2014</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4F520B5-593C-4FD4-BCA3-C68B991F0333}" type="slidenum">
              <a:rPr lang="es-ES"/>
              <a:pPr>
                <a:defRPr/>
              </a:pPr>
              <a:t>‹#›</a:t>
            </a:fld>
            <a:endParaRPr lang="es-E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7CEB4DF-134F-443D-B9B3-4EFC970E514C}" type="datetimeFigureOut">
              <a:rPr lang="es-ES"/>
              <a:pPr>
                <a:defRPr/>
              </a:pPr>
              <a:t>14/07/2014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7D9FBD2-ADB2-438C-B694-BD5DD4F3A8AF}" type="slidenum">
              <a:rPr lang="es-ES"/>
              <a:pPr>
                <a:defRPr/>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5CCF6E6-4764-4865-A83B-3B5B129E7E36}" type="datetimeFigureOut">
              <a:rPr lang="es-ES"/>
              <a:pPr>
                <a:defRPr/>
              </a:pPr>
              <a:t>14/07/2014</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0258F7C6-4DB0-477A-A968-55852F7C3CD2}" type="slidenum">
              <a:rPr lang="es-ES"/>
              <a:pPr>
                <a:defRPr/>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0047DE03-800B-460E-A377-38C67C9D21EA}" type="datetimeFigureOut">
              <a:rPr lang="es-ES"/>
              <a:pPr>
                <a:defRPr/>
              </a:pPr>
              <a:t>14/07/2014</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6D8850E2-F217-4595-9944-3C7BB99BD7D5}" type="slidenum">
              <a:rPr lang="es-ES"/>
              <a:pPr>
                <a:defRPr/>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656F540-3A89-4F9C-AA62-AD51BA1A1565}" type="datetimeFigureOut">
              <a:rPr lang="es-ES"/>
              <a:pPr>
                <a:defRPr/>
              </a:pPr>
              <a:t>14/07/2014</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89C28036-7C6B-43EE-B869-28D5B6B55989}" type="slidenum">
              <a:rPr lang="es-ES"/>
              <a:pPr>
                <a:defRPr/>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C889F30-CE62-4069-86C7-AD82E0B38DA1}" type="datetimeFigureOut">
              <a:rPr lang="es-ES"/>
              <a:pPr>
                <a:defRPr/>
              </a:pPr>
              <a:t>14/07/2014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0B33E487-E176-4B0F-9065-83C0C92253A4}" type="slidenum">
              <a:rPr lang="es-ES"/>
              <a:pPr>
                <a:defRPr/>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2001E50B-C79E-409F-976F-5B2C1E5C046C}" type="datetimeFigureOut">
              <a:rPr lang="es-ES"/>
              <a:pPr>
                <a:defRPr/>
              </a:pPr>
              <a:t>14/07/2014</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AAE6B2D-8368-4205-BC33-A1B040146655}" type="slidenum">
              <a:rPr lang="es-ES"/>
              <a:pPr>
                <a:defRPr/>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83B5A7-97E9-499E-9D73-16C166EBA489}" type="datetimeFigureOut">
              <a:rPr lang="es-ES"/>
              <a:pPr>
                <a:defRPr/>
              </a:pPr>
              <a:t>14/07/2014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A75C76-CCB2-4781-8AF7-408F0541B5C0}" type="slidenum">
              <a:rPr lang="es-ES"/>
              <a:pPr>
                <a:defRPr/>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jpeg"/><Relationship Id="rId7" Type="http://schemas.openxmlformats.org/officeDocument/2006/relationships/diagramQuickStyle" Target="../diagrams/quickStyle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2.jpeg"/><Relationship Id="rId4" Type="http://schemas.openxmlformats.org/officeDocument/2006/relationships/image" Target="../media/image11.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0" y="-24"/>
            <a:ext cx="9144000" cy="1754326"/>
          </a:xfrm>
          <a:prstGeom prst="rect">
            <a:avLst/>
          </a:prstGeom>
          <a:noFill/>
        </p:spPr>
        <p:txBody>
          <a:bodyPr>
            <a:spAutoFit/>
            <a:scene3d>
              <a:camera prst="orthographicFront"/>
              <a:lightRig rig="sunset" dir="t"/>
            </a:scene3d>
            <a:sp3d extrusionH="57150" contourW="12700">
              <a:bevelT w="69850" h="38100" prst="cross"/>
              <a:contourClr>
                <a:srgbClr val="6C0FB1"/>
              </a:contourClr>
            </a:sp3d>
          </a:bodyPr>
          <a:lstStyle/>
          <a:p>
            <a:pPr algn="ctr" fontAlgn="auto">
              <a:spcBef>
                <a:spcPts val="0"/>
              </a:spcBef>
              <a:spcAft>
                <a:spcPts val="0"/>
              </a:spcAft>
              <a:defRPr/>
            </a:pPr>
            <a:r>
              <a:rPr lang="ro-RO" sz="5400" b="1" dirty="0">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rPr>
              <a:t>ÎMPĂRĂŢIA LUI HRISTOS ŞI LEGEA</a:t>
            </a:r>
            <a:endParaRPr lang="es-ES" sz="5400" b="1" dirty="0">
              <a:ln w="24500" cmpd="dbl">
                <a:no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mn-lt"/>
              <a:cs typeface="+mn-cs"/>
            </a:endParaRPr>
          </a:p>
        </p:txBody>
      </p:sp>
      <p:sp>
        <p:nvSpPr>
          <p:cNvPr id="13315" name="4 CuadroTexto"/>
          <p:cNvSpPr txBox="1">
            <a:spLocks noChangeArrowheads="1"/>
          </p:cNvSpPr>
          <p:nvPr/>
        </p:nvSpPr>
        <p:spPr bwMode="auto">
          <a:xfrm>
            <a:off x="5942013" y="6488113"/>
            <a:ext cx="3201987" cy="366712"/>
          </a:xfrm>
          <a:prstGeom prst="rect">
            <a:avLst/>
          </a:prstGeom>
          <a:noFill/>
          <a:ln w="9525">
            <a:noFill/>
            <a:miter lim="800000"/>
            <a:headEnd/>
            <a:tailEnd/>
          </a:ln>
        </p:spPr>
        <p:txBody>
          <a:bodyPr wrap="none">
            <a:spAutoFit/>
          </a:bodyPr>
          <a:lstStyle/>
          <a:p>
            <a:pPr algn="r"/>
            <a:r>
              <a:rPr lang="ro-RO" b="1">
                <a:solidFill>
                  <a:schemeClr val="bg1"/>
                </a:solidFill>
                <a:latin typeface="Calibri" pitchFamily="34" charset="0"/>
              </a:rPr>
              <a:t>Studiul 13 pentru  28 iunie 2014</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769441"/>
          </a:xfrm>
          <a:prstGeom prst="rect">
            <a:avLst/>
          </a:prstGeom>
          <a:noFill/>
        </p:spPr>
        <p:txBody>
          <a:bodyPr>
            <a:spAutoFit/>
            <a:scene3d>
              <a:camera prst="orthographicFront"/>
              <a:lightRig rig="morning" dir="t"/>
            </a:scene3d>
            <a:sp3d extrusionH="57150" prstMaterial="dkEdge">
              <a:bevelT w="38100" h="38100"/>
            </a:sp3d>
          </a:bodyPr>
          <a:lstStyle/>
          <a:p>
            <a:pPr algn="ctr" fontAlgn="auto">
              <a:spcBef>
                <a:spcPts val="0"/>
              </a:spcBef>
              <a:spcAft>
                <a:spcPts val="0"/>
              </a:spcAft>
              <a:defRPr/>
            </a:pPr>
            <a:r>
              <a:rPr lang="ro-RO" sz="4400" b="1" spc="300" dirty="0">
                <a:ln w="1905"/>
                <a:gradFill>
                  <a:gsLst>
                    <a:gs pos="0">
                      <a:schemeClr val="accent6">
                        <a:shade val="20000"/>
                        <a:satMod val="200000"/>
                      </a:schemeClr>
                    </a:gs>
                    <a:gs pos="78000">
                      <a:schemeClr val="accent6">
                        <a:lumMod val="60000"/>
                        <a:lumOff val="40000"/>
                      </a:schemeClr>
                    </a:gs>
                    <a:gs pos="100000">
                      <a:schemeClr val="accent6">
                        <a:lumMod val="20000"/>
                        <a:lumOff val="80000"/>
                      </a:schemeClr>
                    </a:gs>
                  </a:gsLst>
                  <a:lin ang="5400000"/>
                </a:gradFill>
                <a:effectLst>
                  <a:innerShdw blurRad="69850" dist="43180" dir="5400000">
                    <a:srgbClr val="000000">
                      <a:alpha val="65000"/>
                    </a:srgbClr>
                  </a:innerShdw>
                </a:effectLst>
                <a:latin typeface="+mn-lt"/>
                <a:cs typeface="+mn-cs"/>
              </a:rPr>
              <a:t>CELE DOUĂ ÎMPĂRĂŢII</a:t>
            </a:r>
          </a:p>
        </p:txBody>
      </p:sp>
      <p:sp>
        <p:nvSpPr>
          <p:cNvPr id="3" name="2 Rectángulo"/>
          <p:cNvSpPr>
            <a:spLocks noChangeArrowheads="1"/>
          </p:cNvSpPr>
          <p:nvPr/>
        </p:nvSpPr>
        <p:spPr bwMode="auto">
          <a:xfrm>
            <a:off x="428625" y="642938"/>
            <a:ext cx="8391525" cy="923925"/>
          </a:xfrm>
          <a:prstGeom prst="rect">
            <a:avLst/>
          </a:prstGeom>
          <a:noFill/>
          <a:ln w="9525">
            <a:noFill/>
            <a:miter lim="800000"/>
            <a:headEnd/>
            <a:tailEnd/>
          </a:ln>
        </p:spPr>
        <p:txBody>
          <a:bodyPr>
            <a:spAutoFit/>
          </a:bodyPr>
          <a:lstStyle/>
          <a:p>
            <a:r>
              <a:rPr lang="es-ES" b="1">
                <a:solidFill>
                  <a:srgbClr val="502000"/>
                </a:solidFill>
                <a:latin typeface="Comic Sans MS" pitchFamily="66" charset="0"/>
              </a:rPr>
              <a:t>“</a:t>
            </a:r>
            <a:r>
              <a:rPr lang="vi-VN" b="1">
                <a:solidFill>
                  <a:srgbClr val="502000"/>
                </a:solidFill>
                <a:latin typeface="Comic Sans MS" pitchFamily="66" charset="0"/>
              </a:rPr>
              <a:t>Diavolul L-a suit pe un munte înalt, I-a arătat într-o clipă toate împărăţiile pământului</a:t>
            </a:r>
            <a:r>
              <a:rPr lang="ro-RO" b="1">
                <a:solidFill>
                  <a:srgbClr val="502000"/>
                </a:solidFill>
                <a:latin typeface="Comic Sans MS" pitchFamily="66" charset="0"/>
              </a:rPr>
              <a:t> </a:t>
            </a:r>
            <a:r>
              <a:rPr lang="vi-VN" b="1">
                <a:solidFill>
                  <a:srgbClr val="502000"/>
                </a:solidFill>
                <a:latin typeface="Comic Sans MS" pitchFamily="66" charset="0"/>
              </a:rPr>
              <a:t>şi I-a zis: „Ţie Îţi voi da toată stăpânirea şi slava acestor împărăţii; căci mie îmi este dată şi o dau oricui voiesc.</a:t>
            </a:r>
            <a:r>
              <a:rPr lang="es-ES" b="1">
                <a:solidFill>
                  <a:srgbClr val="502000"/>
                </a:solidFill>
                <a:latin typeface="Comic Sans MS" pitchFamily="66" charset="0"/>
              </a:rPr>
              <a:t>” </a:t>
            </a:r>
            <a:r>
              <a:rPr lang="es-ES" sz="1100" b="1">
                <a:solidFill>
                  <a:srgbClr val="502000"/>
                </a:solidFill>
                <a:latin typeface="Comic Sans MS" pitchFamily="66" charset="0"/>
              </a:rPr>
              <a:t>(Luca</a:t>
            </a:r>
            <a:r>
              <a:rPr lang="ro-RO" sz="1100" b="1">
                <a:solidFill>
                  <a:srgbClr val="502000"/>
                </a:solidFill>
                <a:latin typeface="Comic Sans MS" pitchFamily="66" charset="0"/>
              </a:rPr>
              <a:t> </a:t>
            </a:r>
            <a:r>
              <a:rPr lang="es-ES" sz="1100" b="1">
                <a:solidFill>
                  <a:srgbClr val="502000"/>
                </a:solidFill>
                <a:latin typeface="Comic Sans MS" pitchFamily="66" charset="0"/>
              </a:rPr>
              <a:t>4:5-6)</a:t>
            </a:r>
            <a:endParaRPr lang="es-ES" b="1">
              <a:solidFill>
                <a:srgbClr val="502000"/>
              </a:solidFill>
              <a:latin typeface="Comic Sans MS" pitchFamily="66" charset="0"/>
            </a:endParaRPr>
          </a:p>
        </p:txBody>
      </p:sp>
      <p:sp>
        <p:nvSpPr>
          <p:cNvPr id="4" name="3 CuadroTexto"/>
          <p:cNvSpPr txBox="1">
            <a:spLocks noChangeArrowheads="1"/>
          </p:cNvSpPr>
          <p:nvPr/>
        </p:nvSpPr>
        <p:spPr bwMode="auto">
          <a:xfrm>
            <a:off x="142875" y="2105025"/>
            <a:ext cx="5643563" cy="1323975"/>
          </a:xfrm>
          <a:prstGeom prst="rect">
            <a:avLst/>
          </a:prstGeom>
          <a:noFill/>
          <a:ln w="9525">
            <a:noFill/>
            <a:miter lim="800000"/>
            <a:headEnd/>
            <a:tailEnd/>
          </a:ln>
        </p:spPr>
        <p:txBody>
          <a:bodyPr>
            <a:spAutoFit/>
          </a:bodyPr>
          <a:lstStyle/>
          <a:p>
            <a:pPr>
              <a:spcBef>
                <a:spcPts val="600"/>
              </a:spcBef>
            </a:pPr>
            <a:r>
              <a:rPr lang="es-ES" sz="2000" b="1">
                <a:latin typeface="Calibri" pitchFamily="34" charset="0"/>
              </a:rPr>
              <a:t>De</a:t>
            </a:r>
            <a:r>
              <a:rPr lang="ro-RO" sz="2000" b="1">
                <a:latin typeface="Calibri" pitchFamily="34" charset="0"/>
              </a:rPr>
              <a:t> la căderea lui Adam şi a Evei fiecare fiinţă umană a trebuit să aleagă între a fi loială </a:t>
            </a:r>
            <a:r>
              <a:rPr lang="es-ES" sz="2000" b="1">
                <a:latin typeface="Calibri" pitchFamily="34" charset="0"/>
              </a:rPr>
              <a:t>“</a:t>
            </a:r>
            <a:r>
              <a:rPr lang="ro-RO" sz="2000" b="1">
                <a:latin typeface="Calibri" pitchFamily="34" charset="0"/>
              </a:rPr>
              <a:t>împărăţiei lui Hristos</a:t>
            </a:r>
            <a:r>
              <a:rPr lang="es-ES" sz="2000" b="1">
                <a:latin typeface="Calibri" pitchFamily="34" charset="0"/>
              </a:rPr>
              <a:t>” (Ef. 5:5) </a:t>
            </a:r>
            <a:r>
              <a:rPr lang="ro-RO" sz="2000" b="1">
                <a:latin typeface="Calibri" pitchFamily="34" charset="0"/>
              </a:rPr>
              <a:t>sau să se supună </a:t>
            </a:r>
            <a:r>
              <a:rPr lang="es-ES" sz="2000" b="1">
                <a:latin typeface="Calibri" pitchFamily="34" charset="0"/>
              </a:rPr>
              <a:t>“p</a:t>
            </a:r>
            <a:r>
              <a:rPr lang="ro-RO" sz="2000" b="1">
                <a:latin typeface="Calibri" pitchFamily="34" charset="0"/>
              </a:rPr>
              <a:t>uterii </a:t>
            </a:r>
            <a:r>
              <a:rPr lang="es-ES" sz="2000" b="1">
                <a:latin typeface="Calibri" pitchFamily="34" charset="0"/>
              </a:rPr>
              <a:t>Satan</a:t>
            </a:r>
            <a:r>
              <a:rPr lang="ro-RO" sz="2000" b="1">
                <a:latin typeface="Calibri" pitchFamily="34" charset="0"/>
              </a:rPr>
              <a:t>ei</a:t>
            </a:r>
            <a:r>
              <a:rPr lang="es-ES" sz="2000" b="1">
                <a:latin typeface="Calibri" pitchFamily="34" charset="0"/>
              </a:rPr>
              <a:t>” (</a:t>
            </a:r>
            <a:r>
              <a:rPr lang="ro-RO" sz="2000" b="1">
                <a:latin typeface="Calibri" pitchFamily="34" charset="0"/>
              </a:rPr>
              <a:t>Fapte </a:t>
            </a:r>
            <a:r>
              <a:rPr lang="es-ES" sz="2000" b="1">
                <a:latin typeface="Calibri" pitchFamily="34" charset="0"/>
              </a:rPr>
              <a:t>26:18)</a:t>
            </a:r>
          </a:p>
        </p:txBody>
      </p:sp>
      <p:pic>
        <p:nvPicPr>
          <p:cNvPr id="1026" name="Picture 2" descr="R:\Dibujos\Jesus\Tentaciones\76ef672e07c3ea1d2701e25891ad7bdb.jpg"/>
          <p:cNvPicPr>
            <a:picLocks noChangeAspect="1" noChangeArrowheads="1"/>
          </p:cNvPicPr>
          <p:nvPr/>
        </p:nvPicPr>
        <p:blipFill>
          <a:blip r:embed="rId3" cstate="email"/>
          <a:srcRect/>
          <a:stretch>
            <a:fillRect/>
          </a:stretch>
        </p:blipFill>
        <p:spPr bwMode="auto">
          <a:xfrm>
            <a:off x="5857884" y="1643050"/>
            <a:ext cx="3095629" cy="4032838"/>
          </a:xfrm>
          <a:prstGeom prst="round2DiagRect">
            <a:avLst>
              <a:gd name="adj1" fmla="val 16667"/>
              <a:gd name="adj2" fmla="val 0"/>
            </a:avLst>
          </a:prstGeom>
          <a:ln w="57150" cap="sq">
            <a:solidFill>
              <a:schemeClr val="accent6">
                <a:lumMod val="75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pic>
        <p:nvPicPr>
          <p:cNvPr id="1027" name="Picture 3" descr="R:\Dibujos\Jesus\Tentaciones\JesusTentaciones (15).jpg"/>
          <p:cNvPicPr>
            <a:picLocks noChangeAspect="1" noChangeArrowheads="1"/>
          </p:cNvPicPr>
          <p:nvPr/>
        </p:nvPicPr>
        <p:blipFill>
          <a:blip r:embed="rId4"/>
          <a:srcRect/>
          <a:stretch>
            <a:fillRect/>
          </a:stretch>
        </p:blipFill>
        <p:spPr bwMode="auto">
          <a:xfrm>
            <a:off x="214314" y="3571876"/>
            <a:ext cx="2444712" cy="3071834"/>
          </a:xfrm>
          <a:prstGeom prst="round2DiagRect">
            <a:avLst>
              <a:gd name="adj1" fmla="val 16667"/>
              <a:gd name="adj2" fmla="val 0"/>
            </a:avLst>
          </a:prstGeom>
          <a:ln w="57150" cap="sq">
            <a:solidFill>
              <a:schemeClr val="accent6">
                <a:lumMod val="75000"/>
              </a:schemeClr>
            </a:solidFill>
            <a:miter lim="800000"/>
          </a:ln>
          <a:effectLst>
            <a:outerShdw blurRad="254000" algn="tl" rotWithShape="0">
              <a:srgbClr val="000000">
                <a:alpha val="43000"/>
              </a:srgbClr>
            </a:outerShdw>
          </a:effectLst>
          <a:scene3d>
            <a:camera prst="orthographicFront"/>
            <a:lightRig rig="threePt" dir="t"/>
          </a:scene3d>
          <a:sp3d>
            <a:bevelT prst="relaxedInset"/>
          </a:sp3d>
        </p:spPr>
      </p:pic>
      <p:sp>
        <p:nvSpPr>
          <p:cNvPr id="8" name="7 Rectángulo"/>
          <p:cNvSpPr>
            <a:spLocks noChangeArrowheads="1"/>
          </p:cNvSpPr>
          <p:nvPr/>
        </p:nvSpPr>
        <p:spPr bwMode="auto">
          <a:xfrm>
            <a:off x="2714625" y="5589588"/>
            <a:ext cx="6249988" cy="1311275"/>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În victoria Sa avem siguranţa şi promisiunea de viaţă în Împărăţia veşnică a lui Dumnezeu, când </a:t>
            </a:r>
            <a:r>
              <a:rPr lang="es-ES" sz="2000" b="1">
                <a:solidFill>
                  <a:srgbClr val="000000"/>
                </a:solidFill>
                <a:latin typeface="Calibri" pitchFamily="34" charset="0"/>
              </a:rPr>
              <a:t>“</a:t>
            </a:r>
            <a:r>
              <a:rPr lang="vi-VN" sz="2000" b="1">
                <a:solidFill>
                  <a:srgbClr val="000000"/>
                </a:solidFill>
                <a:latin typeface="Calibri" pitchFamily="34" charset="0"/>
              </a:rPr>
              <a:t>Dumnezeul cerurilor va ridica o împărăţie care nu va fi nimicită niciodată </a:t>
            </a:r>
            <a:r>
              <a:rPr lang="es-ES" sz="2000" b="1">
                <a:solidFill>
                  <a:srgbClr val="000000"/>
                </a:solidFill>
                <a:latin typeface="Calibri" pitchFamily="34" charset="0"/>
              </a:rPr>
              <a:t>” (Dan. 2:44)</a:t>
            </a:r>
          </a:p>
        </p:txBody>
      </p:sp>
      <p:sp>
        <p:nvSpPr>
          <p:cNvPr id="9" name="8 Rectángulo"/>
          <p:cNvSpPr>
            <a:spLocks noChangeArrowheads="1"/>
          </p:cNvSpPr>
          <p:nvPr/>
        </p:nvSpPr>
        <p:spPr bwMode="auto">
          <a:xfrm>
            <a:off x="2714625" y="3786188"/>
            <a:ext cx="3071813" cy="1631950"/>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Isus însuşi a trebuit să aleagă între a obţine din mâna Satanei împărăţiile acestei lumi sau a fi leal Legii lui Dumnezeu</a:t>
            </a:r>
            <a:r>
              <a:rPr lang="es-ES" sz="2000" b="1">
                <a:solidFill>
                  <a:srgbClr val="000000"/>
                </a:solidFill>
                <a:latin typeface="Calibri"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anim calcmode="lin" valueType="num">
                                      <p:cBhvr>
                                        <p:cTn id="31" dur="1000" fill="hold"/>
                                        <p:tgtEl>
                                          <p:spTgt spid="9"/>
                                        </p:tgtEl>
                                        <p:attrNameLst>
                                          <p:attrName>ppt_x</p:attrName>
                                        </p:attrNameLst>
                                      </p:cBhvr>
                                      <p:tavLst>
                                        <p:tav tm="0">
                                          <p:val>
                                            <p:strVal val="#ppt_x"/>
                                          </p:val>
                                        </p:tav>
                                        <p:tav tm="100000">
                                          <p:val>
                                            <p:strVal val="#ppt_x"/>
                                          </p:val>
                                        </p:tav>
                                      </p:tavLst>
                                    </p:anim>
                                    <p:anim calcmode="lin" valueType="num">
                                      <p:cBhvr>
                                        <p:cTn id="32" dur="900" decel="100000" fill="hold"/>
                                        <p:tgtEl>
                                          <p:spTgt spid="9"/>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4" presetID="37" presetClass="entr" presetSubtype="0" fill="hold" nodeType="with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1000"/>
                                        <p:tgtEl>
                                          <p:spTgt spid="1026"/>
                                        </p:tgtEl>
                                      </p:cBhvr>
                                    </p:animEffect>
                                    <p:anim calcmode="lin" valueType="num">
                                      <p:cBhvr>
                                        <p:cTn id="37" dur="1000" fill="hold"/>
                                        <p:tgtEl>
                                          <p:spTgt spid="1026"/>
                                        </p:tgtEl>
                                        <p:attrNameLst>
                                          <p:attrName>ppt_x</p:attrName>
                                        </p:attrNameLst>
                                      </p:cBhvr>
                                      <p:tavLst>
                                        <p:tav tm="0">
                                          <p:val>
                                            <p:strVal val="#ppt_x"/>
                                          </p:val>
                                        </p:tav>
                                        <p:tav tm="100000">
                                          <p:val>
                                            <p:strVal val="#ppt_x"/>
                                          </p:val>
                                        </p:tav>
                                      </p:tavLst>
                                    </p:anim>
                                    <p:anim calcmode="lin" valueType="num">
                                      <p:cBhvr>
                                        <p:cTn id="38" dur="900" decel="100000" fill="hold"/>
                                        <p:tgtEl>
                                          <p:spTgt spid="102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nodeType="clickEffect">
                                  <p:stCondLst>
                                    <p:cond delay="0"/>
                                  </p:stCondLst>
                                  <p:childTnLst>
                                    <p:set>
                                      <p:cBhvr>
                                        <p:cTn id="43" dur="1" fill="hold">
                                          <p:stCondLst>
                                            <p:cond delay="0"/>
                                          </p:stCondLst>
                                        </p:cTn>
                                        <p:tgtEl>
                                          <p:spTgt spid="1027"/>
                                        </p:tgtEl>
                                        <p:attrNameLst>
                                          <p:attrName>style.visibility</p:attrName>
                                        </p:attrNameLst>
                                      </p:cBhvr>
                                      <p:to>
                                        <p:strVal val="visible"/>
                                      </p:to>
                                    </p:set>
                                    <p:animEffect transition="in" filter="fade">
                                      <p:cBhvr>
                                        <p:cTn id="44" dur="1000"/>
                                        <p:tgtEl>
                                          <p:spTgt spid="1027"/>
                                        </p:tgtEl>
                                      </p:cBhvr>
                                    </p:animEffect>
                                    <p:anim calcmode="lin" valueType="num">
                                      <p:cBhvr>
                                        <p:cTn id="45" dur="1000" fill="hold"/>
                                        <p:tgtEl>
                                          <p:spTgt spid="1027"/>
                                        </p:tgtEl>
                                        <p:attrNameLst>
                                          <p:attrName>ppt_x</p:attrName>
                                        </p:attrNameLst>
                                      </p:cBhvr>
                                      <p:tavLst>
                                        <p:tav tm="0">
                                          <p:val>
                                            <p:strVal val="#ppt_x"/>
                                          </p:val>
                                        </p:tav>
                                        <p:tav tm="100000">
                                          <p:val>
                                            <p:strVal val="#ppt_x"/>
                                          </p:val>
                                        </p:tav>
                                      </p:tavLst>
                                    </p:anim>
                                    <p:anim calcmode="lin" valueType="num">
                                      <p:cBhvr>
                                        <p:cTn id="46" dur="1000" fill="hold"/>
                                        <p:tgtEl>
                                          <p:spTgt spid="1027"/>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7000" b="-3000"/>
          </a:stretch>
        </a:blipFill>
        <a:effectLst/>
      </p:bgPr>
    </p:bg>
    <p:spTree>
      <p:nvGrpSpPr>
        <p:cNvPr id="1" name=""/>
        <p:cNvGrpSpPr/>
        <p:nvPr/>
      </p:nvGrpSpPr>
      <p:grpSpPr>
        <a:xfrm>
          <a:off x="0" y="0"/>
          <a:ext cx="0" cy="0"/>
          <a:chOff x="0" y="0"/>
          <a:chExt cx="0" cy="0"/>
        </a:xfrm>
      </p:grpSpPr>
      <p:pic>
        <p:nvPicPr>
          <p:cNvPr id="9219" name="Picture 3" descr="R:\Dibujos\varios\GRUPO.jpg"/>
          <p:cNvPicPr>
            <a:picLocks noChangeAspect="1" noChangeArrowheads="1"/>
          </p:cNvPicPr>
          <p:nvPr/>
        </p:nvPicPr>
        <p:blipFill>
          <a:blip r:embed="rId3" cstate="email"/>
          <a:srcRect/>
          <a:stretch>
            <a:fillRect/>
          </a:stretch>
        </p:blipFill>
        <p:spPr bwMode="auto">
          <a:xfrm>
            <a:off x="71438" y="5715016"/>
            <a:ext cx="4572000" cy="1123553"/>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2" name="1 CuadroTexto"/>
          <p:cNvSpPr txBox="1"/>
          <p:nvPr/>
        </p:nvSpPr>
        <p:spPr>
          <a:xfrm>
            <a:off x="3071802" y="-71462"/>
            <a:ext cx="6072198" cy="707886"/>
          </a:xfrm>
          <a:prstGeom prst="rect">
            <a:avLst/>
          </a:prstGeom>
          <a:noFill/>
        </p:spPr>
        <p:txBody>
          <a:bodyPr>
            <a:spAutoFit/>
            <a:scene3d>
              <a:camera prst="orthographicFront"/>
              <a:lightRig rig="flood" dir="tl">
                <a:rot lat="0" lon="0" rev="6000000"/>
              </a:lightRig>
            </a:scene3d>
            <a:sp3d contourW="25400" prstMaterial="matte">
              <a:bevelT w="25400" h="55880" prst="artDeco"/>
              <a:contourClr>
                <a:schemeClr val="accent4">
                  <a:lumMod val="20000"/>
                  <a:lumOff val="80000"/>
                </a:schemeClr>
              </a:contourClr>
            </a:sp3d>
          </a:bodyPr>
          <a:lstStyle/>
          <a:p>
            <a:pPr algn="ctr" fontAlgn="auto">
              <a:spcBef>
                <a:spcPts val="0"/>
              </a:spcBef>
              <a:spcAft>
                <a:spcPts val="0"/>
              </a:spcAft>
              <a:defRPr/>
            </a:pPr>
            <a:r>
              <a:rPr lang="ro-RO"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CETĂŢENII ÎMPĂRĂŢIEI</a:t>
            </a:r>
            <a:endParaRPr lang="es-E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3" name="2 Rectángulo"/>
          <p:cNvSpPr/>
          <p:nvPr/>
        </p:nvSpPr>
        <p:spPr>
          <a:xfrm>
            <a:off x="4071938" y="576263"/>
            <a:ext cx="5072062" cy="915987"/>
          </a:xfrm>
          <a:prstGeom prst="rect">
            <a:avLst/>
          </a:prstGeom>
        </p:spPr>
        <p:txBody>
          <a:bodyPr>
            <a:spAutoFit/>
          </a:bodyPr>
          <a:lstStyle/>
          <a:p>
            <a:pPr>
              <a:defRPr/>
            </a:pPr>
            <a:r>
              <a:rPr lang="ro-RO" b="1">
                <a:solidFill>
                  <a:srgbClr val="E3D1F1"/>
                </a:solidFill>
                <a:effectLst>
                  <a:outerShdw blurRad="38100" dist="38100" dir="2700000" algn="tl">
                    <a:srgbClr val="C0C0C0"/>
                  </a:outerShdw>
                </a:effectLst>
                <a:latin typeface="Comic Sans MS" pitchFamily="66" charset="0"/>
              </a:rPr>
              <a:t>“Dar cetăţenia noastră este în ceruri, de unde şi aşteptăm ca Mântuitor pe Domnul Isus Hristos.” </a:t>
            </a:r>
            <a:r>
              <a:rPr lang="ro-RO" sz="1100" b="1">
                <a:solidFill>
                  <a:srgbClr val="E3D1F1"/>
                </a:solidFill>
                <a:effectLst>
                  <a:outerShdw blurRad="38100" dist="38100" dir="2700000" algn="tl">
                    <a:srgbClr val="C0C0C0"/>
                  </a:outerShdw>
                </a:effectLst>
                <a:latin typeface="Comic Sans MS" pitchFamily="66" charset="0"/>
              </a:rPr>
              <a:t>(Filipeni 3:20)</a:t>
            </a:r>
            <a:endParaRPr lang="ro-RO" b="1">
              <a:solidFill>
                <a:srgbClr val="E3D1F1"/>
              </a:solidFill>
              <a:effectLst>
                <a:outerShdw blurRad="38100" dist="38100" dir="2700000" algn="tl">
                  <a:srgbClr val="C0C0C0"/>
                </a:outerShdw>
              </a:effectLst>
              <a:latin typeface="Comic Sans MS" pitchFamily="66" charset="0"/>
            </a:endParaRPr>
          </a:p>
        </p:txBody>
      </p:sp>
      <p:sp>
        <p:nvSpPr>
          <p:cNvPr id="5" name="4 CuadroTexto"/>
          <p:cNvSpPr txBox="1">
            <a:spLocks noChangeArrowheads="1"/>
          </p:cNvSpPr>
          <p:nvPr/>
        </p:nvSpPr>
        <p:spPr bwMode="auto">
          <a:xfrm>
            <a:off x="3071813" y="1439863"/>
            <a:ext cx="6072187" cy="2606675"/>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Pe terenul spiritual nu există dublă cetăţenie. Fie suntem cetăţeni ai acestei lumi, fie suntem cetăţeni ai împărăţiei Cerurilor. </a:t>
            </a:r>
          </a:p>
          <a:p>
            <a:pPr>
              <a:spcBef>
                <a:spcPts val="600"/>
              </a:spcBef>
            </a:pPr>
            <a:r>
              <a:rPr lang="ro-RO" sz="2000" b="1">
                <a:latin typeface="Calibri" pitchFamily="34" charset="0"/>
              </a:rPr>
              <a:t>Dumnezeu ne invită să ne definim loialitatea şi să luăm o decizie: “Iau azi cerul şi pământul martori împotriva voastră că ţi-am pus înainte viaţa şi moartea, binecuvântarea şi blestemul. Alege viaţa, ca să trăieşti, tu şi sămânţa ta” (Deut. 30:19)</a:t>
            </a:r>
          </a:p>
        </p:txBody>
      </p:sp>
      <p:pic>
        <p:nvPicPr>
          <p:cNvPr id="9218" name="Picture 2" descr="R:\Dibujos\varios\Decision.jpg"/>
          <p:cNvPicPr>
            <a:picLocks noChangeAspect="1" noChangeArrowheads="1"/>
          </p:cNvPicPr>
          <p:nvPr/>
        </p:nvPicPr>
        <p:blipFill>
          <a:blip r:embed="rId4" cstate="email"/>
          <a:srcRect/>
          <a:stretch>
            <a:fillRect/>
          </a:stretch>
        </p:blipFill>
        <p:spPr bwMode="auto">
          <a:xfrm>
            <a:off x="142844" y="94007"/>
            <a:ext cx="2928958" cy="390649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220" name="Picture 4" descr="R:\Dibujos\varios\Personajes.jpg"/>
          <p:cNvPicPr>
            <a:picLocks noChangeAspect="1" noChangeArrowheads="1"/>
          </p:cNvPicPr>
          <p:nvPr/>
        </p:nvPicPr>
        <p:blipFill>
          <a:blip r:embed="rId5" cstate="email"/>
          <a:stretch>
            <a:fillRect/>
          </a:stretch>
        </p:blipFill>
        <p:spPr bwMode="auto">
          <a:xfrm>
            <a:off x="4714876" y="4071942"/>
            <a:ext cx="2143140" cy="2705714"/>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10" name="9 Rectángulo"/>
          <p:cNvSpPr>
            <a:spLocks noChangeArrowheads="1"/>
          </p:cNvSpPr>
          <p:nvPr/>
        </p:nvSpPr>
        <p:spPr bwMode="auto">
          <a:xfrm>
            <a:off x="6929438" y="3933825"/>
            <a:ext cx="2214562" cy="2835275"/>
          </a:xfrm>
          <a:prstGeom prst="rect">
            <a:avLst/>
          </a:prstGeom>
          <a:noFill/>
          <a:ln w="9525">
            <a:noFill/>
            <a:miter lim="800000"/>
            <a:headEnd/>
            <a:tailEnd/>
          </a:ln>
        </p:spPr>
        <p:txBody>
          <a:bodyPr>
            <a:spAutoFit/>
          </a:bodyPr>
          <a:lstStyle/>
          <a:p>
            <a:r>
              <a:rPr lang="ro-RO" sz="2000" b="1">
                <a:latin typeface="Calibri" pitchFamily="34" charset="0"/>
              </a:rPr>
              <a:t>Purtarea noastră, de altfel, nu trebuie să se dirijeze după moralitatea acestui pământ, ci după legea morală a împărăţii cerurilor.</a:t>
            </a:r>
          </a:p>
        </p:txBody>
      </p:sp>
      <p:sp>
        <p:nvSpPr>
          <p:cNvPr id="11" name="10 Rectángulo"/>
          <p:cNvSpPr>
            <a:spLocks noChangeArrowheads="1"/>
          </p:cNvSpPr>
          <p:nvPr/>
        </p:nvSpPr>
        <p:spPr bwMode="auto">
          <a:xfrm>
            <a:off x="71438" y="4000500"/>
            <a:ext cx="4572000" cy="1616075"/>
          </a:xfrm>
          <a:prstGeom prst="rect">
            <a:avLst/>
          </a:prstGeom>
          <a:noFill/>
          <a:ln w="9525">
            <a:noFill/>
            <a:miter lim="800000"/>
            <a:headEnd/>
            <a:tailEnd/>
          </a:ln>
        </p:spPr>
        <p:txBody>
          <a:bodyPr>
            <a:spAutoFit/>
          </a:bodyPr>
          <a:lstStyle/>
          <a:p>
            <a:pPr>
              <a:spcBef>
                <a:spcPts val="600"/>
              </a:spcBef>
            </a:pPr>
            <a:r>
              <a:rPr lang="ro-RO" sz="2000" b="1">
                <a:solidFill>
                  <a:srgbClr val="000000"/>
                </a:solidFill>
                <a:latin typeface="Calibri" pitchFamily="34" charset="0"/>
              </a:rPr>
              <a:t>Cei care am hotărât să fim locuitori ai împărăţiei cerurilor suntem “străini şi călători pe pământ.” (Evr. 11:13), aşteptănd o nouă patrie “mai bună, adică o patrie cerească.” (Evr. 11:16)</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2" fill="hold" nodeType="clickEffect">
                                  <p:stCondLst>
                                    <p:cond delay="0"/>
                                  </p:stCondLst>
                                  <p:childTnLst>
                                    <p:set>
                                      <p:cBhvr>
                                        <p:cTn id="21" dur="1" fill="hold">
                                          <p:stCondLst>
                                            <p:cond delay="0"/>
                                          </p:stCondLst>
                                        </p:cTn>
                                        <p:tgtEl>
                                          <p:spTgt spid="9218"/>
                                        </p:tgtEl>
                                        <p:attrNameLst>
                                          <p:attrName>style.visibility</p:attrName>
                                        </p:attrNameLst>
                                      </p:cBhvr>
                                      <p:to>
                                        <p:strVal val="visible"/>
                                      </p:to>
                                    </p:set>
                                    <p:anim calcmode="lin" valueType="num">
                                      <p:cBhvr>
                                        <p:cTn id="22" dur="500" fill="hold"/>
                                        <p:tgtEl>
                                          <p:spTgt spid="9218"/>
                                        </p:tgtEl>
                                        <p:attrNameLst>
                                          <p:attrName>ppt_x</p:attrName>
                                        </p:attrNameLst>
                                      </p:cBhvr>
                                      <p:tavLst>
                                        <p:tav tm="0">
                                          <p:val>
                                            <p:strVal val="#ppt_x+#ppt_w/2"/>
                                          </p:val>
                                        </p:tav>
                                        <p:tav tm="100000">
                                          <p:val>
                                            <p:strVal val="#ppt_x"/>
                                          </p:val>
                                        </p:tav>
                                      </p:tavLst>
                                    </p:anim>
                                    <p:anim calcmode="lin" valueType="num">
                                      <p:cBhvr>
                                        <p:cTn id="23" dur="500" fill="hold"/>
                                        <p:tgtEl>
                                          <p:spTgt spid="9218"/>
                                        </p:tgtEl>
                                        <p:attrNameLst>
                                          <p:attrName>ppt_y</p:attrName>
                                        </p:attrNameLst>
                                      </p:cBhvr>
                                      <p:tavLst>
                                        <p:tav tm="0">
                                          <p:val>
                                            <p:strVal val="#ppt_y"/>
                                          </p:val>
                                        </p:tav>
                                        <p:tav tm="100000">
                                          <p:val>
                                            <p:strVal val="#ppt_y"/>
                                          </p:val>
                                        </p:tav>
                                      </p:tavLst>
                                    </p:anim>
                                    <p:anim calcmode="lin" valueType="num">
                                      <p:cBhvr>
                                        <p:cTn id="24" dur="500" fill="hold"/>
                                        <p:tgtEl>
                                          <p:spTgt spid="9218"/>
                                        </p:tgtEl>
                                        <p:attrNameLst>
                                          <p:attrName>ppt_w</p:attrName>
                                        </p:attrNameLst>
                                      </p:cBhvr>
                                      <p:tavLst>
                                        <p:tav tm="0">
                                          <p:val>
                                            <p:fltVal val="0"/>
                                          </p:val>
                                        </p:tav>
                                        <p:tav tm="100000">
                                          <p:val>
                                            <p:strVal val="#ppt_w"/>
                                          </p:val>
                                        </p:tav>
                                      </p:tavLst>
                                    </p:anim>
                                    <p:anim calcmode="lin" valueType="num">
                                      <p:cBhvr>
                                        <p:cTn id="25" dur="500" fill="hold"/>
                                        <p:tgtEl>
                                          <p:spTgt spid="9218"/>
                                        </p:tgtEl>
                                        <p:attrNameLst>
                                          <p:attrName>ppt_h</p:attrName>
                                        </p:attrNameLst>
                                      </p:cBhvr>
                                      <p:tavLst>
                                        <p:tav tm="0">
                                          <p:val>
                                            <p:strVal val="#ppt_h"/>
                                          </p:val>
                                        </p:tav>
                                        <p:tav tm="100000">
                                          <p:val>
                                            <p:strVal val="#ppt_h"/>
                                          </p:val>
                                        </p:tav>
                                      </p:tavLst>
                                    </p:anim>
                                  </p:childTnLst>
                                </p:cTn>
                              </p:par>
                              <p:par>
                                <p:cTn id="26" presetID="17" presetClass="entr" presetSubtype="8"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ppt_x</p:attrName>
                                        </p:attrNameLst>
                                      </p:cBhvr>
                                      <p:tavLst>
                                        <p:tav tm="0">
                                          <p:val>
                                            <p:strVal val="#ppt_x-#ppt_w/2"/>
                                          </p:val>
                                        </p:tav>
                                        <p:tav tm="100000">
                                          <p:val>
                                            <p:strVal val="#ppt_x"/>
                                          </p:val>
                                        </p:tav>
                                      </p:tavLst>
                                    </p:anim>
                                    <p:anim calcmode="lin" valueType="num">
                                      <p:cBhvr>
                                        <p:cTn id="29"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30"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5">
                                            <p:txEl>
                                              <p:pRg st="0" end="0"/>
                                            </p:txEl>
                                          </p:spTgt>
                                        </p:tgtEl>
                                        <p:attrNameLst>
                                          <p:attrName>ppt_h</p:attrName>
                                        </p:attrNameLst>
                                      </p:cBhvr>
                                      <p:tavLst>
                                        <p:tav tm="0">
                                          <p:val>
                                            <p:strVal val="#ppt_h"/>
                                          </p:val>
                                        </p:tav>
                                        <p:tav tm="100000">
                                          <p:val>
                                            <p:strVal val="#ppt_h"/>
                                          </p:val>
                                        </p:tav>
                                      </p:tavLst>
                                    </p:anim>
                                  </p:childTnLst>
                                </p:cTn>
                              </p:par>
                              <p:par>
                                <p:cTn id="32" presetID="17" presetClass="entr" presetSubtype="8"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p:cTn id="34" dur="500" fill="hold"/>
                                        <p:tgtEl>
                                          <p:spTgt spid="5">
                                            <p:txEl>
                                              <p:pRg st="1" end="1"/>
                                            </p:txEl>
                                          </p:spTgt>
                                        </p:tgtEl>
                                        <p:attrNameLst>
                                          <p:attrName>ppt_x</p:attrName>
                                        </p:attrNameLst>
                                      </p:cBhvr>
                                      <p:tavLst>
                                        <p:tav tm="0">
                                          <p:val>
                                            <p:strVal val="#ppt_x-#ppt_w/2"/>
                                          </p:val>
                                        </p:tav>
                                        <p:tav tm="100000">
                                          <p:val>
                                            <p:strVal val="#ppt_x"/>
                                          </p:val>
                                        </p:tav>
                                      </p:tavLst>
                                    </p:anim>
                                    <p:anim calcmode="lin" valueType="num">
                                      <p:cBhvr>
                                        <p:cTn id="35" dur="500" fill="hold"/>
                                        <p:tgtEl>
                                          <p:spTgt spid="5">
                                            <p:txEl>
                                              <p:pRg st="1" end="1"/>
                                            </p:txEl>
                                          </p:spTgt>
                                        </p:tgtEl>
                                        <p:attrNameLst>
                                          <p:attrName>ppt_y</p:attrName>
                                        </p:attrNameLst>
                                      </p:cBhvr>
                                      <p:tavLst>
                                        <p:tav tm="0">
                                          <p:val>
                                            <p:strVal val="#ppt_y"/>
                                          </p:val>
                                        </p:tav>
                                        <p:tav tm="100000">
                                          <p:val>
                                            <p:strVal val="#ppt_y"/>
                                          </p:val>
                                        </p:tav>
                                      </p:tavLst>
                                    </p:anim>
                                    <p:anim calcmode="lin" valueType="num">
                                      <p:cBhvr>
                                        <p:cTn id="3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37"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900" decel="100000" fill="hold"/>
                                        <p:tgtEl>
                                          <p:spTgt spid="1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6" presetID="37" presetClass="entr" presetSubtype="0" fill="hold" nodeType="withEffect">
                                  <p:stCondLst>
                                    <p:cond delay="0"/>
                                  </p:stCondLst>
                                  <p:childTnLst>
                                    <p:set>
                                      <p:cBhvr>
                                        <p:cTn id="47" dur="1" fill="hold">
                                          <p:stCondLst>
                                            <p:cond delay="0"/>
                                          </p:stCondLst>
                                        </p:cTn>
                                        <p:tgtEl>
                                          <p:spTgt spid="9219"/>
                                        </p:tgtEl>
                                        <p:attrNameLst>
                                          <p:attrName>style.visibility</p:attrName>
                                        </p:attrNameLst>
                                      </p:cBhvr>
                                      <p:to>
                                        <p:strVal val="visible"/>
                                      </p:to>
                                    </p:set>
                                    <p:animEffect transition="in" filter="fade">
                                      <p:cBhvr>
                                        <p:cTn id="48" dur="1000"/>
                                        <p:tgtEl>
                                          <p:spTgt spid="9219"/>
                                        </p:tgtEl>
                                      </p:cBhvr>
                                    </p:animEffect>
                                    <p:anim calcmode="lin" valueType="num">
                                      <p:cBhvr>
                                        <p:cTn id="49" dur="1000" fill="hold"/>
                                        <p:tgtEl>
                                          <p:spTgt spid="9219"/>
                                        </p:tgtEl>
                                        <p:attrNameLst>
                                          <p:attrName>ppt_x</p:attrName>
                                        </p:attrNameLst>
                                      </p:cBhvr>
                                      <p:tavLst>
                                        <p:tav tm="0">
                                          <p:val>
                                            <p:strVal val="#ppt_x"/>
                                          </p:val>
                                        </p:tav>
                                        <p:tav tm="100000">
                                          <p:val>
                                            <p:strVal val="#ppt_x"/>
                                          </p:val>
                                        </p:tav>
                                      </p:tavLst>
                                    </p:anim>
                                    <p:anim calcmode="lin" valueType="num">
                                      <p:cBhvr>
                                        <p:cTn id="50" dur="900" decel="100000" fill="hold"/>
                                        <p:tgtEl>
                                          <p:spTgt spid="92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9219"/>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4" presetClass="entr" presetSubtype="0" fill="hold" nodeType="clickEffect">
                                  <p:stCondLst>
                                    <p:cond delay="0"/>
                                  </p:stCondLst>
                                  <p:childTnLst>
                                    <p:set>
                                      <p:cBhvr>
                                        <p:cTn id="55" dur="1" fill="hold">
                                          <p:stCondLst>
                                            <p:cond delay="0"/>
                                          </p:stCondLst>
                                        </p:cTn>
                                        <p:tgtEl>
                                          <p:spTgt spid="9220"/>
                                        </p:tgtEl>
                                        <p:attrNameLst>
                                          <p:attrName>style.visibility</p:attrName>
                                        </p:attrNameLst>
                                      </p:cBhvr>
                                      <p:to>
                                        <p:strVal val="visible"/>
                                      </p:to>
                                    </p:set>
                                    <p:anim from="(-#ppt_w/2)" to="(#ppt_x)" calcmode="lin" valueType="num">
                                      <p:cBhvr>
                                        <p:cTn id="56" dur="600" fill="hold">
                                          <p:stCondLst>
                                            <p:cond delay="0"/>
                                          </p:stCondLst>
                                        </p:cTn>
                                        <p:tgtEl>
                                          <p:spTgt spid="9220"/>
                                        </p:tgtEl>
                                        <p:attrNameLst>
                                          <p:attrName>ppt_x</p:attrName>
                                        </p:attrNameLst>
                                      </p:cBhvr>
                                    </p:anim>
                                    <p:anim from="0" to="-1.0" calcmode="lin" valueType="num">
                                      <p:cBhvr>
                                        <p:cTn id="57" dur="200" decel="50000" autoRev="1" fill="hold">
                                          <p:stCondLst>
                                            <p:cond delay="600"/>
                                          </p:stCondLst>
                                        </p:cTn>
                                        <p:tgtEl>
                                          <p:spTgt spid="9220"/>
                                        </p:tgtEl>
                                        <p:attrNameLst>
                                          <p:attrName>xshear</p:attrName>
                                        </p:attrNameLst>
                                      </p:cBhvr>
                                    </p:anim>
                                    <p:animScale>
                                      <p:cBhvr>
                                        <p:cTn id="58" dur="200" decel="100000" autoRev="1" fill="hold">
                                          <p:stCondLst>
                                            <p:cond delay="600"/>
                                          </p:stCondLst>
                                        </p:cTn>
                                        <p:tgtEl>
                                          <p:spTgt spid="9220"/>
                                        </p:tgtEl>
                                      </p:cBhvr>
                                      <p:from x="100000" y="100000"/>
                                      <p:to x="80000" y="100000"/>
                                    </p:animScale>
                                    <p:anim by="(#ppt_h/3+#ppt_w*0.1)" calcmode="lin" valueType="num">
                                      <p:cBhvr additive="sum">
                                        <p:cTn id="59" dur="200" decel="100000" autoRev="1" fill="hold">
                                          <p:stCondLst>
                                            <p:cond delay="600"/>
                                          </p:stCondLst>
                                        </p:cTn>
                                        <p:tgtEl>
                                          <p:spTgt spid="9220"/>
                                        </p:tgtEl>
                                        <p:attrNameLst>
                                          <p:attrName>ppt_x</p:attrName>
                                        </p:attrNameLst>
                                      </p:cBhvr>
                                    </p:anim>
                                  </p:childTnLst>
                                </p:cTn>
                              </p:par>
                              <p:par>
                                <p:cTn id="60" presetID="34" presetClass="entr" presetSubtype="0"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from="(-#ppt_w/2)" to="(#ppt_x)" calcmode="lin" valueType="num">
                                      <p:cBhvr>
                                        <p:cTn id="62" dur="600" fill="hold">
                                          <p:stCondLst>
                                            <p:cond delay="0"/>
                                          </p:stCondLst>
                                        </p:cTn>
                                        <p:tgtEl>
                                          <p:spTgt spid="10"/>
                                        </p:tgtEl>
                                        <p:attrNameLst>
                                          <p:attrName>ppt_x</p:attrName>
                                        </p:attrNameLst>
                                      </p:cBhvr>
                                    </p:anim>
                                    <p:anim from="0" to="-1.0" calcmode="lin" valueType="num">
                                      <p:cBhvr>
                                        <p:cTn id="63" dur="200" decel="50000" autoRev="1" fill="hold">
                                          <p:stCondLst>
                                            <p:cond delay="600"/>
                                          </p:stCondLst>
                                        </p:cTn>
                                        <p:tgtEl>
                                          <p:spTgt spid="10"/>
                                        </p:tgtEl>
                                        <p:attrNameLst>
                                          <p:attrName>xshear</p:attrName>
                                        </p:attrNameLst>
                                      </p:cBhvr>
                                    </p:anim>
                                    <p:animScale>
                                      <p:cBhvr>
                                        <p:cTn id="64" dur="200" decel="100000" autoRev="1" fill="hold">
                                          <p:stCondLst>
                                            <p:cond delay="600"/>
                                          </p:stCondLst>
                                        </p:cTn>
                                        <p:tgtEl>
                                          <p:spTgt spid="10"/>
                                        </p:tgtEl>
                                      </p:cBhvr>
                                      <p:from x="100000" y="100000"/>
                                      <p:to x="80000" y="100000"/>
                                    </p:animScale>
                                    <p:anim by="(#ppt_h/3+#ppt_w*0.1)" calcmode="lin" valueType="num">
                                      <p:cBhvr additive="sum">
                                        <p:cTn id="65" dur="200" decel="100000" autoRev="1" fill="hold">
                                          <p:stCondLst>
                                            <p:cond delay="600"/>
                                          </p:stCondLst>
                                        </p:cTn>
                                        <p:tgtEl>
                                          <p:spTgt spid="1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2000"/>
          </a:stretch>
        </a:blipFill>
        <a:effectLst/>
      </p:bgPr>
    </p:bg>
    <p:spTree>
      <p:nvGrpSpPr>
        <p:cNvPr id="1" name=""/>
        <p:cNvGrpSpPr/>
        <p:nvPr/>
      </p:nvGrpSpPr>
      <p:grpSpPr>
        <a:xfrm>
          <a:off x="0" y="0"/>
          <a:ext cx="0" cy="0"/>
          <a:chOff x="0" y="0"/>
          <a:chExt cx="0" cy="0"/>
        </a:xfrm>
      </p:grpSpPr>
      <p:pic>
        <p:nvPicPr>
          <p:cNvPr id="13" name="Picture 2" descr="R:\Dibujos\Oxygen\Original Arts\08 (11).jpg"/>
          <p:cNvPicPr>
            <a:picLocks noChangeAspect="1" noChangeArrowheads="1"/>
          </p:cNvPicPr>
          <p:nvPr/>
        </p:nvPicPr>
        <p:blipFill>
          <a:blip r:embed="rId3" cstate="email"/>
          <a:srcRect/>
          <a:stretch>
            <a:fillRect/>
          </a:stretch>
        </p:blipFill>
        <p:spPr bwMode="auto">
          <a:xfrm>
            <a:off x="4510190" y="2357476"/>
            <a:ext cx="4633810" cy="3475358"/>
          </a:xfrm>
          <a:prstGeom prst="rect">
            <a:avLst/>
          </a:prstGeom>
          <a:ln>
            <a:noFill/>
          </a:ln>
          <a:effectLst>
            <a:softEdge rad="112500"/>
          </a:effectLst>
        </p:spPr>
      </p:pic>
      <p:pic>
        <p:nvPicPr>
          <p:cNvPr id="14" name="Picture 3" descr="R:\Dibujos\varios\Varios (20).jpg"/>
          <p:cNvPicPr>
            <a:picLocks noChangeAspect="1" noChangeArrowheads="1"/>
          </p:cNvPicPr>
          <p:nvPr/>
        </p:nvPicPr>
        <p:blipFill>
          <a:blip r:embed="rId4" cstate="email"/>
          <a:srcRect/>
          <a:stretch>
            <a:fillRect/>
          </a:stretch>
        </p:blipFill>
        <p:spPr bwMode="auto">
          <a:xfrm>
            <a:off x="-23845" y="2357430"/>
            <a:ext cx="4635483" cy="3476612"/>
          </a:xfrm>
          <a:prstGeom prst="rect">
            <a:avLst/>
          </a:prstGeom>
          <a:ln>
            <a:noFill/>
          </a:ln>
          <a:effectLst>
            <a:softEdge rad="112500"/>
          </a:effectLst>
        </p:spPr>
      </p:pic>
      <p:sp>
        <p:nvSpPr>
          <p:cNvPr id="2" name="1 CuadroTexto"/>
          <p:cNvSpPr txBox="1"/>
          <p:nvPr/>
        </p:nvSpPr>
        <p:spPr>
          <a:xfrm>
            <a:off x="1403647" y="0"/>
            <a:ext cx="5423447" cy="769441"/>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fontAlgn="auto">
              <a:spcBef>
                <a:spcPts val="0"/>
              </a:spcBef>
              <a:spcAft>
                <a:spcPts val="0"/>
              </a:spcAft>
              <a:defRPr/>
            </a:pPr>
            <a:r>
              <a:rPr lang="ro-RO"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300" endPos="45500" dir="5400000" sy="-100000" algn="bl" rotWithShape="0"/>
                </a:effectLst>
                <a:latin typeface="+mn-lt"/>
                <a:cs typeface="+mn-cs"/>
              </a:rPr>
              <a:t>LEGEA ÎMPĂRĂŢIEI</a:t>
            </a:r>
            <a:endParaRPr lang="es-ES" sz="44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reflection blurRad="6350" stA="55000" endA="300" endPos="45500" dir="5400000" sy="-100000" algn="bl" rotWithShape="0"/>
              </a:effectLst>
              <a:latin typeface="+mn-lt"/>
              <a:cs typeface="+mn-cs"/>
            </a:endParaRPr>
          </a:p>
        </p:txBody>
      </p:sp>
      <p:sp>
        <p:nvSpPr>
          <p:cNvPr id="3" name="2 Rectángulo"/>
          <p:cNvSpPr>
            <a:spLocks noChangeArrowheads="1"/>
          </p:cNvSpPr>
          <p:nvPr/>
        </p:nvSpPr>
        <p:spPr bwMode="auto">
          <a:xfrm>
            <a:off x="-23813" y="620713"/>
            <a:ext cx="9167813" cy="1754187"/>
          </a:xfrm>
          <a:prstGeom prst="rect">
            <a:avLst/>
          </a:prstGeom>
          <a:noFill/>
          <a:ln w="9525">
            <a:noFill/>
            <a:miter lim="800000"/>
            <a:headEnd/>
            <a:tailEnd/>
          </a:ln>
        </p:spPr>
        <p:txBody>
          <a:bodyPr>
            <a:spAutoFit/>
          </a:bodyPr>
          <a:lstStyle/>
          <a:p>
            <a:pPr algn="ctr"/>
            <a:r>
              <a:rPr lang="es-ES" b="1">
                <a:solidFill>
                  <a:srgbClr val="134538"/>
                </a:solidFill>
                <a:latin typeface="Comic Sans MS" pitchFamily="66" charset="0"/>
              </a:rPr>
              <a:t>“</a:t>
            </a:r>
            <a:r>
              <a:rPr lang="vi-VN" b="1">
                <a:solidFill>
                  <a:srgbClr val="134538"/>
                </a:solidFill>
                <a:latin typeface="Comic Sans MS" pitchFamily="66" charset="0"/>
              </a:rPr>
              <a:t>Nu ştiţi că cei nedrepţi nu vor moşteni Împărăţia lui Dumnezeu? Nu vă înşelaţi în privinţa aceasta: nici curvarii, nici închinătorii la idoli, nici preacurvarii, nici malahii, nici sodomiţii,nici hoţii, nici cei lacomi, nici beţivii, nici defăimătorii, nici hrăpăreţii nu vor moşteni Împărăţia lui Dumnezeu. Şi aşa eraţi unii din voi! Dar aţi fost spălaţi, aţi fost sfinţiţi, aţi fost socotiţi neprihăniţi, în Numele Domnului Isus Hristos şi prin Duhul Dumnezeului nostru.</a:t>
            </a:r>
            <a:r>
              <a:rPr lang="es-ES" b="1">
                <a:solidFill>
                  <a:srgbClr val="134538"/>
                </a:solidFill>
                <a:latin typeface="Comic Sans MS" pitchFamily="66" charset="0"/>
              </a:rPr>
              <a:t>” </a:t>
            </a:r>
            <a:r>
              <a:rPr lang="es-ES" sz="1100" b="1">
                <a:solidFill>
                  <a:srgbClr val="134538"/>
                </a:solidFill>
                <a:latin typeface="Comic Sans MS" pitchFamily="66" charset="0"/>
              </a:rPr>
              <a:t>(1 Corint</a:t>
            </a:r>
            <a:r>
              <a:rPr lang="ro-RO" sz="1100" b="1">
                <a:solidFill>
                  <a:srgbClr val="134538"/>
                </a:solidFill>
                <a:latin typeface="Comic Sans MS" pitchFamily="66" charset="0"/>
              </a:rPr>
              <a:t>eni</a:t>
            </a:r>
            <a:r>
              <a:rPr lang="es-ES" sz="1100" b="1">
                <a:solidFill>
                  <a:srgbClr val="134538"/>
                </a:solidFill>
                <a:latin typeface="Comic Sans MS" pitchFamily="66" charset="0"/>
              </a:rPr>
              <a:t> 6:9-11)</a:t>
            </a:r>
            <a:endParaRPr lang="es-ES" b="1">
              <a:solidFill>
                <a:srgbClr val="134538"/>
              </a:solidFill>
              <a:latin typeface="Comic Sans MS" pitchFamily="66" charset="0"/>
            </a:endParaRPr>
          </a:p>
        </p:txBody>
      </p:sp>
      <p:graphicFrame>
        <p:nvGraphicFramePr>
          <p:cNvPr id="8" name="7 Diagrama"/>
          <p:cNvGraphicFramePr/>
          <p:nvPr/>
        </p:nvGraphicFramePr>
        <p:xfrm>
          <a:off x="0" y="2285992"/>
          <a:ext cx="9144000" cy="3643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6 CuadroTexto"/>
          <p:cNvSpPr txBox="1"/>
          <p:nvPr/>
        </p:nvSpPr>
        <p:spPr>
          <a:xfrm>
            <a:off x="0" y="5862638"/>
            <a:ext cx="7308850" cy="1016000"/>
          </a:xfrm>
          <a:prstGeom prst="rect">
            <a:avLst/>
          </a:prstGeom>
          <a:noFill/>
        </p:spPr>
        <p:txBody>
          <a:bodyPr>
            <a:spAutoFit/>
          </a:bodyPr>
          <a:lstStyle/>
          <a:p>
            <a:pPr fontAlgn="auto">
              <a:spcBef>
                <a:spcPts val="600"/>
              </a:spcBef>
              <a:spcAft>
                <a:spcPts val="0"/>
              </a:spcAft>
              <a:defRPr/>
            </a:pPr>
            <a:r>
              <a:rPr lang="ro-RO" sz="2000" b="1" dirty="0">
                <a:solidFill>
                  <a:schemeClr val="bg1"/>
                </a:solidFill>
                <a:effectLst>
                  <a:outerShdw blurRad="50800" dist="50800" dir="5400000" algn="ctr" rotWithShape="0">
                    <a:schemeClr val="tx1"/>
                  </a:outerShdw>
                </a:effectLst>
                <a:latin typeface="+mn-lt"/>
                <a:cs typeface="+mn-cs"/>
              </a:rPr>
              <a:t>Legea lui Dumnezeu ne arată  cum trebuie să fie viaţa noastră ca şi cetăţeni ai cerului. Prin harul, puterea şi dragostea lui Dumnezeu, toţi cei care doresc, pot fi făcuţi apţi pentru împărăţie. </a:t>
            </a:r>
            <a:endParaRPr lang="es-ES" sz="2000" b="1" dirty="0">
              <a:solidFill>
                <a:schemeClr val="bg1"/>
              </a:solidFill>
              <a:effectLst>
                <a:outerShdw blurRad="50800" dist="50800" dir="5400000" algn="ctr" rotWithShape="0">
                  <a:schemeClr val="tx1"/>
                </a:outerShdw>
              </a:effectLst>
              <a:latin typeface="+mn-lt"/>
              <a:cs typeface="+mn-cs"/>
            </a:endParaRPr>
          </a:p>
        </p:txBody>
      </p:sp>
      <p:pic>
        <p:nvPicPr>
          <p:cNvPr id="8196" name="Picture 4" descr="R:\Dibujos\Oxygen\Original Arts\03 (20).jpg"/>
          <p:cNvPicPr>
            <a:picLocks noChangeAspect="1" noChangeArrowheads="1"/>
          </p:cNvPicPr>
          <p:nvPr/>
        </p:nvPicPr>
        <p:blipFill>
          <a:blip r:embed="rId10" cstate="email"/>
          <a:srcRect/>
          <a:stretch>
            <a:fillRect/>
          </a:stretch>
        </p:blipFill>
        <p:spPr bwMode="auto">
          <a:xfrm>
            <a:off x="7429520" y="5976000"/>
            <a:ext cx="1357290" cy="8572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8">
                                            <p:graphicEl>
                                              <a:dgm id="{741C405C-894D-4BDD-A95E-1CBC24C8CCC4}"/>
                                            </p:graphicEl>
                                          </p:spTgt>
                                        </p:tgtEl>
                                        <p:attrNameLst>
                                          <p:attrName>style.visibility</p:attrName>
                                        </p:attrNameLst>
                                      </p:cBhvr>
                                      <p:to>
                                        <p:strVal val="visible"/>
                                      </p:to>
                                    </p:set>
                                    <p:anim calcmode="lin" valueType="num">
                                      <p:cBhvr>
                                        <p:cTn id="22" dur="500" fill="hold"/>
                                        <p:tgtEl>
                                          <p:spTgt spid="8">
                                            <p:graphicEl>
                                              <a:dgm id="{741C405C-894D-4BDD-A95E-1CBC24C8CCC4}"/>
                                            </p:graphicEl>
                                          </p:spTgt>
                                        </p:tgtEl>
                                        <p:attrNameLst>
                                          <p:attrName>ppt_w</p:attrName>
                                        </p:attrNameLst>
                                      </p:cBhvr>
                                      <p:tavLst>
                                        <p:tav tm="0">
                                          <p:val>
                                            <p:fltVal val="0"/>
                                          </p:val>
                                        </p:tav>
                                        <p:tav tm="100000">
                                          <p:val>
                                            <p:strVal val="#ppt_w"/>
                                          </p:val>
                                        </p:tav>
                                      </p:tavLst>
                                    </p:anim>
                                    <p:anim calcmode="lin" valueType="num">
                                      <p:cBhvr>
                                        <p:cTn id="23" dur="500" fill="hold"/>
                                        <p:tgtEl>
                                          <p:spTgt spid="8">
                                            <p:graphicEl>
                                              <a:dgm id="{741C405C-894D-4BDD-A95E-1CBC24C8CCC4}"/>
                                            </p:graphicEl>
                                          </p:spTgt>
                                        </p:tgtEl>
                                        <p:attrNameLst>
                                          <p:attrName>ppt_h</p:attrName>
                                        </p:attrNameLst>
                                      </p:cBhvr>
                                      <p:tavLst>
                                        <p:tav tm="0">
                                          <p:val>
                                            <p:fltVal val="0"/>
                                          </p:val>
                                        </p:tav>
                                        <p:tav tm="100000">
                                          <p:val>
                                            <p:strVal val="#ppt_h"/>
                                          </p:val>
                                        </p:tav>
                                      </p:tavLst>
                                    </p:anim>
                                  </p:childTnLst>
                                </p:cTn>
                              </p:par>
                              <p:par>
                                <p:cTn id="24" presetID="23" presetClass="entr" presetSubtype="16" fill="hold" grpId="0" nodeType="withEffect">
                                  <p:stCondLst>
                                    <p:cond delay="0"/>
                                  </p:stCondLst>
                                  <p:childTnLst>
                                    <p:set>
                                      <p:cBhvr>
                                        <p:cTn id="25" dur="1" fill="hold">
                                          <p:stCondLst>
                                            <p:cond delay="0"/>
                                          </p:stCondLst>
                                        </p:cTn>
                                        <p:tgtEl>
                                          <p:spTgt spid="8">
                                            <p:graphicEl>
                                              <a:dgm id="{931EF541-A299-4A6D-89C6-32C7B7ECB708}"/>
                                            </p:graphicEl>
                                          </p:spTgt>
                                        </p:tgtEl>
                                        <p:attrNameLst>
                                          <p:attrName>style.visibility</p:attrName>
                                        </p:attrNameLst>
                                      </p:cBhvr>
                                      <p:to>
                                        <p:strVal val="visible"/>
                                      </p:to>
                                    </p:set>
                                    <p:anim calcmode="lin" valueType="num">
                                      <p:cBhvr>
                                        <p:cTn id="26" dur="500" fill="hold"/>
                                        <p:tgtEl>
                                          <p:spTgt spid="8">
                                            <p:graphicEl>
                                              <a:dgm id="{931EF541-A299-4A6D-89C6-32C7B7ECB708}"/>
                                            </p:graphicEl>
                                          </p:spTgt>
                                        </p:tgtEl>
                                        <p:attrNameLst>
                                          <p:attrName>ppt_w</p:attrName>
                                        </p:attrNameLst>
                                      </p:cBhvr>
                                      <p:tavLst>
                                        <p:tav tm="0">
                                          <p:val>
                                            <p:fltVal val="0"/>
                                          </p:val>
                                        </p:tav>
                                        <p:tav tm="100000">
                                          <p:val>
                                            <p:strVal val="#ppt_w"/>
                                          </p:val>
                                        </p:tav>
                                      </p:tavLst>
                                    </p:anim>
                                    <p:anim calcmode="lin" valueType="num">
                                      <p:cBhvr>
                                        <p:cTn id="27" dur="500" fill="hold"/>
                                        <p:tgtEl>
                                          <p:spTgt spid="8">
                                            <p:graphicEl>
                                              <a:dgm id="{931EF541-A299-4A6D-89C6-32C7B7ECB708}"/>
                                            </p:graphic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 fill="hold" grpId="0" nodeType="clickEffect">
                                  <p:stCondLst>
                                    <p:cond delay="0"/>
                                  </p:stCondLst>
                                  <p:childTnLst>
                                    <p:set>
                                      <p:cBhvr>
                                        <p:cTn id="31" dur="1" fill="hold">
                                          <p:stCondLst>
                                            <p:cond delay="0"/>
                                          </p:stCondLst>
                                        </p:cTn>
                                        <p:tgtEl>
                                          <p:spTgt spid="8">
                                            <p:graphicEl>
                                              <a:dgm id="{64CFF99D-6C72-4761-BA54-D59C771A7D99}"/>
                                            </p:graphicEl>
                                          </p:spTgt>
                                        </p:tgtEl>
                                        <p:attrNameLst>
                                          <p:attrName>style.visibility</p:attrName>
                                        </p:attrNameLst>
                                      </p:cBhvr>
                                      <p:to>
                                        <p:strVal val="visible"/>
                                      </p:to>
                                    </p:set>
                                    <p:anim calcmode="lin" valueType="num">
                                      <p:cBhvr>
                                        <p:cTn id="32" dur="500" fill="hold"/>
                                        <p:tgtEl>
                                          <p:spTgt spid="8">
                                            <p:graphicEl>
                                              <a:dgm id="{64CFF99D-6C72-4761-BA54-D59C771A7D99}"/>
                                            </p:graphicEl>
                                          </p:spTgt>
                                        </p:tgtEl>
                                        <p:attrNameLst>
                                          <p:attrName>ppt_x</p:attrName>
                                        </p:attrNameLst>
                                      </p:cBhvr>
                                      <p:tavLst>
                                        <p:tav tm="0">
                                          <p:val>
                                            <p:strVal val="#ppt_x"/>
                                          </p:val>
                                        </p:tav>
                                        <p:tav tm="100000">
                                          <p:val>
                                            <p:strVal val="#ppt_x"/>
                                          </p:val>
                                        </p:tav>
                                      </p:tavLst>
                                    </p:anim>
                                    <p:anim calcmode="lin" valueType="num">
                                      <p:cBhvr>
                                        <p:cTn id="33" dur="500" fill="hold"/>
                                        <p:tgtEl>
                                          <p:spTgt spid="8">
                                            <p:graphicEl>
                                              <a:dgm id="{64CFF99D-6C72-4761-BA54-D59C771A7D99}"/>
                                            </p:graphicEl>
                                          </p:spTgt>
                                        </p:tgtEl>
                                        <p:attrNameLst>
                                          <p:attrName>ppt_y</p:attrName>
                                        </p:attrNameLst>
                                      </p:cBhvr>
                                      <p:tavLst>
                                        <p:tav tm="0">
                                          <p:val>
                                            <p:strVal val="#ppt_y-#ppt_h/2"/>
                                          </p:val>
                                        </p:tav>
                                        <p:tav tm="100000">
                                          <p:val>
                                            <p:strVal val="#ppt_y"/>
                                          </p:val>
                                        </p:tav>
                                      </p:tavLst>
                                    </p:anim>
                                    <p:anim calcmode="lin" valueType="num">
                                      <p:cBhvr>
                                        <p:cTn id="34" dur="500" fill="hold"/>
                                        <p:tgtEl>
                                          <p:spTgt spid="8">
                                            <p:graphicEl>
                                              <a:dgm id="{64CFF99D-6C72-4761-BA54-D59C771A7D99}"/>
                                            </p:graphicEl>
                                          </p:spTgt>
                                        </p:tgtEl>
                                        <p:attrNameLst>
                                          <p:attrName>ppt_w</p:attrName>
                                        </p:attrNameLst>
                                      </p:cBhvr>
                                      <p:tavLst>
                                        <p:tav tm="0">
                                          <p:val>
                                            <p:strVal val="#ppt_w"/>
                                          </p:val>
                                        </p:tav>
                                        <p:tav tm="100000">
                                          <p:val>
                                            <p:strVal val="#ppt_w"/>
                                          </p:val>
                                        </p:tav>
                                      </p:tavLst>
                                    </p:anim>
                                    <p:anim calcmode="lin" valueType="num">
                                      <p:cBhvr>
                                        <p:cTn id="35" dur="500" fill="hold"/>
                                        <p:tgtEl>
                                          <p:spTgt spid="8">
                                            <p:graphicEl>
                                              <a:dgm id="{64CFF99D-6C72-4761-BA54-D59C771A7D99}"/>
                                            </p:graphicEl>
                                          </p:spTgt>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17" presetClass="entr" presetSubtype="1" fill="hold" grpId="0" nodeType="clickEffect">
                                  <p:stCondLst>
                                    <p:cond delay="0"/>
                                  </p:stCondLst>
                                  <p:childTnLst>
                                    <p:set>
                                      <p:cBhvr>
                                        <p:cTn id="39" dur="1" fill="hold">
                                          <p:stCondLst>
                                            <p:cond delay="0"/>
                                          </p:stCondLst>
                                        </p:cTn>
                                        <p:tgtEl>
                                          <p:spTgt spid="8">
                                            <p:graphicEl>
                                              <a:dgm id="{D3D7DE26-C8DE-46B2-81D6-C75B31FFEC76}"/>
                                            </p:graphicEl>
                                          </p:spTgt>
                                        </p:tgtEl>
                                        <p:attrNameLst>
                                          <p:attrName>style.visibility</p:attrName>
                                        </p:attrNameLst>
                                      </p:cBhvr>
                                      <p:to>
                                        <p:strVal val="visible"/>
                                      </p:to>
                                    </p:set>
                                    <p:anim calcmode="lin" valueType="num">
                                      <p:cBhvr>
                                        <p:cTn id="40" dur="500" fill="hold"/>
                                        <p:tgtEl>
                                          <p:spTgt spid="8">
                                            <p:graphicEl>
                                              <a:dgm id="{D3D7DE26-C8DE-46B2-81D6-C75B31FFEC76}"/>
                                            </p:graphicEl>
                                          </p:spTgt>
                                        </p:tgtEl>
                                        <p:attrNameLst>
                                          <p:attrName>ppt_x</p:attrName>
                                        </p:attrNameLst>
                                      </p:cBhvr>
                                      <p:tavLst>
                                        <p:tav tm="0">
                                          <p:val>
                                            <p:strVal val="#ppt_x"/>
                                          </p:val>
                                        </p:tav>
                                        <p:tav tm="100000">
                                          <p:val>
                                            <p:strVal val="#ppt_x"/>
                                          </p:val>
                                        </p:tav>
                                      </p:tavLst>
                                    </p:anim>
                                    <p:anim calcmode="lin" valueType="num">
                                      <p:cBhvr>
                                        <p:cTn id="41" dur="500" fill="hold"/>
                                        <p:tgtEl>
                                          <p:spTgt spid="8">
                                            <p:graphicEl>
                                              <a:dgm id="{D3D7DE26-C8DE-46B2-81D6-C75B31FFEC76}"/>
                                            </p:graphicEl>
                                          </p:spTgt>
                                        </p:tgtEl>
                                        <p:attrNameLst>
                                          <p:attrName>ppt_y</p:attrName>
                                        </p:attrNameLst>
                                      </p:cBhvr>
                                      <p:tavLst>
                                        <p:tav tm="0">
                                          <p:val>
                                            <p:strVal val="#ppt_y-#ppt_h/2"/>
                                          </p:val>
                                        </p:tav>
                                        <p:tav tm="100000">
                                          <p:val>
                                            <p:strVal val="#ppt_y"/>
                                          </p:val>
                                        </p:tav>
                                      </p:tavLst>
                                    </p:anim>
                                    <p:anim calcmode="lin" valueType="num">
                                      <p:cBhvr>
                                        <p:cTn id="42" dur="500" fill="hold"/>
                                        <p:tgtEl>
                                          <p:spTgt spid="8">
                                            <p:graphicEl>
                                              <a:dgm id="{D3D7DE26-C8DE-46B2-81D6-C75B31FFEC76}"/>
                                            </p:graphicEl>
                                          </p:spTgt>
                                        </p:tgtEl>
                                        <p:attrNameLst>
                                          <p:attrName>ppt_w</p:attrName>
                                        </p:attrNameLst>
                                      </p:cBhvr>
                                      <p:tavLst>
                                        <p:tav tm="0">
                                          <p:val>
                                            <p:strVal val="#ppt_w"/>
                                          </p:val>
                                        </p:tav>
                                        <p:tav tm="100000">
                                          <p:val>
                                            <p:strVal val="#ppt_w"/>
                                          </p:val>
                                        </p:tav>
                                      </p:tavLst>
                                    </p:anim>
                                    <p:anim calcmode="lin" valueType="num">
                                      <p:cBhvr>
                                        <p:cTn id="43" dur="500" fill="hold"/>
                                        <p:tgtEl>
                                          <p:spTgt spid="8">
                                            <p:graphicEl>
                                              <a:dgm id="{D3D7DE26-C8DE-46B2-81D6-C75B31FFEC76}"/>
                                            </p:graphicEl>
                                          </p:spTgt>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ppt_x</p:attrName>
                                        </p:attrNameLst>
                                      </p:cBhvr>
                                      <p:tavLst>
                                        <p:tav tm="0">
                                          <p:val>
                                            <p:strVal val="#ppt_x"/>
                                          </p:val>
                                        </p:tav>
                                        <p:tav tm="100000">
                                          <p:val>
                                            <p:strVal val="#ppt_x"/>
                                          </p:val>
                                        </p:tav>
                                      </p:tavLst>
                                    </p:anim>
                                    <p:anim calcmode="lin" valueType="num">
                                      <p:cBhvr>
                                        <p:cTn id="49" dur="500" fill="hold"/>
                                        <p:tgtEl>
                                          <p:spTgt spid="7"/>
                                        </p:tgtEl>
                                        <p:attrNameLst>
                                          <p:attrName>ppt_y</p:attrName>
                                        </p:attrNameLst>
                                      </p:cBhvr>
                                      <p:tavLst>
                                        <p:tav tm="0">
                                          <p:val>
                                            <p:strVal val="#ppt_y-#ppt_h/2"/>
                                          </p:val>
                                        </p:tav>
                                        <p:tav tm="100000">
                                          <p:val>
                                            <p:strVal val="#ppt_y"/>
                                          </p:val>
                                        </p:tav>
                                      </p:tavLst>
                                    </p:anim>
                                    <p:anim calcmode="lin" valueType="num">
                                      <p:cBhvr>
                                        <p:cTn id="50" dur="500" fill="hold"/>
                                        <p:tgtEl>
                                          <p:spTgt spid="7"/>
                                        </p:tgtEl>
                                        <p:attrNameLst>
                                          <p:attrName>ppt_w</p:attrName>
                                        </p:attrNameLst>
                                      </p:cBhvr>
                                      <p:tavLst>
                                        <p:tav tm="0">
                                          <p:val>
                                            <p:strVal val="#ppt_w"/>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childTnLst>
                                </p:cTn>
                              </p:par>
                              <p:par>
                                <p:cTn id="52" presetID="17" presetClass="entr" presetSubtype="1" fill="hold" nodeType="withEffect">
                                  <p:stCondLst>
                                    <p:cond delay="0"/>
                                  </p:stCondLst>
                                  <p:childTnLst>
                                    <p:set>
                                      <p:cBhvr>
                                        <p:cTn id="53" dur="1" fill="hold">
                                          <p:stCondLst>
                                            <p:cond delay="0"/>
                                          </p:stCondLst>
                                        </p:cTn>
                                        <p:tgtEl>
                                          <p:spTgt spid="8196"/>
                                        </p:tgtEl>
                                        <p:attrNameLst>
                                          <p:attrName>style.visibility</p:attrName>
                                        </p:attrNameLst>
                                      </p:cBhvr>
                                      <p:to>
                                        <p:strVal val="visible"/>
                                      </p:to>
                                    </p:set>
                                    <p:anim calcmode="lin" valueType="num">
                                      <p:cBhvr>
                                        <p:cTn id="54" dur="500" fill="hold"/>
                                        <p:tgtEl>
                                          <p:spTgt spid="8196"/>
                                        </p:tgtEl>
                                        <p:attrNameLst>
                                          <p:attrName>ppt_x</p:attrName>
                                        </p:attrNameLst>
                                      </p:cBhvr>
                                      <p:tavLst>
                                        <p:tav tm="0">
                                          <p:val>
                                            <p:strVal val="#ppt_x"/>
                                          </p:val>
                                        </p:tav>
                                        <p:tav tm="100000">
                                          <p:val>
                                            <p:strVal val="#ppt_x"/>
                                          </p:val>
                                        </p:tav>
                                      </p:tavLst>
                                    </p:anim>
                                    <p:anim calcmode="lin" valueType="num">
                                      <p:cBhvr>
                                        <p:cTn id="55" dur="500" fill="hold"/>
                                        <p:tgtEl>
                                          <p:spTgt spid="8196"/>
                                        </p:tgtEl>
                                        <p:attrNameLst>
                                          <p:attrName>ppt_y</p:attrName>
                                        </p:attrNameLst>
                                      </p:cBhvr>
                                      <p:tavLst>
                                        <p:tav tm="0">
                                          <p:val>
                                            <p:strVal val="#ppt_y-#ppt_h/2"/>
                                          </p:val>
                                        </p:tav>
                                        <p:tav tm="100000">
                                          <p:val>
                                            <p:strVal val="#ppt_y"/>
                                          </p:val>
                                        </p:tav>
                                      </p:tavLst>
                                    </p:anim>
                                    <p:anim calcmode="lin" valueType="num">
                                      <p:cBhvr>
                                        <p:cTn id="56" dur="500" fill="hold"/>
                                        <p:tgtEl>
                                          <p:spTgt spid="8196"/>
                                        </p:tgtEl>
                                        <p:attrNameLst>
                                          <p:attrName>ppt_w</p:attrName>
                                        </p:attrNameLst>
                                      </p:cBhvr>
                                      <p:tavLst>
                                        <p:tav tm="0">
                                          <p:val>
                                            <p:strVal val="#ppt_w"/>
                                          </p:val>
                                        </p:tav>
                                        <p:tav tm="100000">
                                          <p:val>
                                            <p:strVal val="#ppt_w"/>
                                          </p:val>
                                        </p:tav>
                                      </p:tavLst>
                                    </p:anim>
                                    <p:anim calcmode="lin" valueType="num">
                                      <p:cBhvr>
                                        <p:cTn id="57" dur="500" fill="hold"/>
                                        <p:tgtEl>
                                          <p:spTgt spid="81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8" grpId="0">
        <p:bldSub>
          <a:bldDgm bld="one"/>
        </p:bldSub>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5" name="4 CuadroTexto"/>
          <p:cNvSpPr txBox="1">
            <a:spLocks noChangeArrowheads="1"/>
          </p:cNvSpPr>
          <p:nvPr/>
        </p:nvSpPr>
        <p:spPr bwMode="auto">
          <a:xfrm>
            <a:off x="714375" y="1643063"/>
            <a:ext cx="7786688" cy="4060825"/>
          </a:xfrm>
          <a:prstGeom prst="rect">
            <a:avLst/>
          </a:prstGeom>
          <a:noFill/>
          <a:ln w="9525">
            <a:noFill/>
            <a:miter lim="800000"/>
            <a:headEnd/>
            <a:tailEnd/>
          </a:ln>
        </p:spPr>
        <p:txBody>
          <a:bodyPr>
            <a:spAutoFit/>
          </a:bodyPr>
          <a:lstStyle/>
          <a:p>
            <a:pPr algn="just"/>
            <a:r>
              <a:rPr lang="ro-RO" sz="2600" b="1">
                <a:latin typeface="Times New Roman" pitchFamily="18" charset="0"/>
                <a:cs typeface="Times New Roman" pitchFamily="18" charset="0"/>
              </a:rPr>
              <a:t>“Dumnezeu în dragostea şi dreptatea Sa, a pregătit un singur drum – numai unul – pentru ca omul să poată fi salvat de separarea veşnică de Dumnezeu şi de cer: credinţa în Hristos şi, prin El, ascultarea de Legea Sa. Când Duhul lui Dumnezeu lucrează la inima omului, nu ne duce niciodată la dispreţuirea legii lui Yehova; din contră, luminaţi de influenta Sa divină, vom privi cu reverenţă măreţia cerinţelor Sale, cât de terifiant este păcatul şi inevitabilele pedepse care se vor abate asupra păcătosului.”</a:t>
            </a:r>
          </a:p>
        </p:txBody>
      </p:sp>
      <p:sp>
        <p:nvSpPr>
          <p:cNvPr id="17411" name="5 CuadroTexto"/>
          <p:cNvSpPr txBox="1">
            <a:spLocks noChangeArrowheads="1"/>
          </p:cNvSpPr>
          <p:nvPr/>
        </p:nvSpPr>
        <p:spPr bwMode="auto">
          <a:xfrm>
            <a:off x="642938" y="6192838"/>
            <a:ext cx="5348287" cy="307975"/>
          </a:xfrm>
          <a:prstGeom prst="rect">
            <a:avLst/>
          </a:prstGeom>
          <a:noFill/>
          <a:ln w="9525">
            <a:noFill/>
            <a:miter lim="800000"/>
            <a:headEnd/>
            <a:tailEnd/>
          </a:ln>
        </p:spPr>
        <p:txBody>
          <a:bodyPr wrap="none">
            <a:spAutoFit/>
          </a:bodyPr>
          <a:lstStyle/>
          <a:p>
            <a:r>
              <a:rPr lang="es-ES" sz="1400" b="1">
                <a:latin typeface="Calibri" pitchFamily="34" charset="0"/>
              </a:rPr>
              <a:t>E.G.W. (</a:t>
            </a:r>
            <a:r>
              <a:rPr lang="en-US" sz="1400" b="1">
                <a:latin typeface="Calibri" pitchFamily="34" charset="0"/>
              </a:rPr>
              <a:t>Signs of the Times</a:t>
            </a:r>
            <a:r>
              <a:rPr lang="es-ES" sz="1400" b="1">
                <a:latin typeface="Calibri" pitchFamily="34" charset="0"/>
              </a:rPr>
              <a:t>,</a:t>
            </a:r>
            <a:r>
              <a:rPr lang="ro-RO" sz="1400" b="1">
                <a:latin typeface="Calibri" pitchFamily="34" charset="0"/>
              </a:rPr>
              <a:t>n.t. Semnele Timpului,</a:t>
            </a:r>
            <a:r>
              <a:rPr lang="es-ES" sz="1400" b="1">
                <a:latin typeface="Calibri" pitchFamily="34" charset="0"/>
              </a:rPr>
              <a:t> 15 </a:t>
            </a:r>
            <a:r>
              <a:rPr lang="ro-RO" sz="1400" b="1">
                <a:latin typeface="Calibri" pitchFamily="34" charset="0"/>
              </a:rPr>
              <a:t>decembrie </a:t>
            </a:r>
            <a:r>
              <a:rPr lang="es-ES" sz="1400" b="1">
                <a:latin typeface="Calibri" pitchFamily="34" charset="0"/>
              </a:rPr>
              <a:t>1887)</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7000" r="-17000"/>
          </a:stretch>
        </a:blipFill>
        <a:effectLst/>
      </p:bgPr>
    </p:bg>
    <p:spTree>
      <p:nvGrpSpPr>
        <p:cNvPr id="1" name=""/>
        <p:cNvGrpSpPr/>
        <p:nvPr/>
      </p:nvGrpSpPr>
      <p:grpSpPr>
        <a:xfrm>
          <a:off x="0" y="0"/>
          <a:ext cx="0" cy="0"/>
          <a:chOff x="0" y="0"/>
          <a:chExt cx="0" cy="0"/>
        </a:xfrm>
      </p:grpSpPr>
      <p:pic>
        <p:nvPicPr>
          <p:cNvPr id="7169" name="Picture 1" descr="R:\Dibujos\Tierra nueva\CRISTO~1.JPG"/>
          <p:cNvPicPr>
            <a:picLocks noChangeAspect="1" noChangeArrowheads="1"/>
          </p:cNvPicPr>
          <p:nvPr/>
        </p:nvPicPr>
        <p:blipFill>
          <a:blip r:embed="rId3"/>
          <a:srcRect/>
          <a:stretch>
            <a:fillRect/>
          </a:stretch>
        </p:blipFill>
        <p:spPr bwMode="auto">
          <a:xfrm>
            <a:off x="5422112" y="1357298"/>
            <a:ext cx="3650482" cy="5357850"/>
          </a:xfrm>
          <a:prstGeom prst="rect">
            <a:avLst/>
          </a:prstGeom>
          <a:ln w="76200" cap="sq">
            <a:solidFill>
              <a:schemeClr val="accent3">
                <a:lumMod val="75000"/>
              </a:schemeClr>
            </a:solidFill>
            <a:prstDash val="solid"/>
            <a:miter lim="800000"/>
          </a:ln>
          <a:effectLst>
            <a:outerShdw blurRad="254000" algn="bl" rotWithShape="0">
              <a:srgbClr val="000000">
                <a:alpha val="43000"/>
              </a:srgbClr>
            </a:outerShdw>
          </a:effectLst>
          <a:scene3d>
            <a:camera prst="perspectiveFront" fov="5400000"/>
            <a:lightRig rig="twoPt" dir="t"/>
          </a:scene3d>
          <a:sp3d extrusionH="25400">
            <a:bevelT w="203200" h="82550" prst="hardEdge"/>
            <a:bevelB w="0" h="0"/>
            <a:extrusionClr>
              <a:srgbClr val="000000"/>
            </a:extrusionClr>
          </a:sp3d>
        </p:spPr>
      </p:pic>
      <p:sp>
        <p:nvSpPr>
          <p:cNvPr id="2" name="1 CuadroTexto"/>
          <p:cNvSpPr txBox="1"/>
          <p:nvPr/>
        </p:nvSpPr>
        <p:spPr>
          <a:xfrm>
            <a:off x="0" y="-71462"/>
            <a:ext cx="9144000" cy="707886"/>
          </a:xfrm>
          <a:prstGeom prst="rect">
            <a:avLst/>
          </a:prstGeom>
          <a:noFill/>
        </p:spPr>
        <p:txBody>
          <a:bodyPr>
            <a:spAutoFit/>
            <a:scene3d>
              <a:camera prst="orthographicFront"/>
              <a:lightRig rig="harsh" dir="t">
                <a:rot lat="0" lon="0" rev="0"/>
              </a:lightRig>
            </a:scene3d>
            <a:sp3d extrusionH="57150" contourW="19050" prstMaterial="metal">
              <a:bevelT w="50800" h="38100" prst="riblet"/>
              <a:contourClr>
                <a:srgbClr val="FEFEFE"/>
              </a:contourClr>
            </a:sp3d>
          </a:bodyPr>
          <a:lstStyle/>
          <a:p>
            <a:pPr algn="ctr" fontAlgn="auto">
              <a:spcBef>
                <a:spcPts val="0"/>
              </a:spcBef>
              <a:spcAft>
                <a:spcPts val="0"/>
              </a:spcAft>
              <a:defRPr/>
            </a:pPr>
            <a:r>
              <a:rPr lang="ro-RO" sz="4000" b="1" spc="300" dirty="0">
                <a:ln w="19050">
                  <a:noFill/>
                  <a:prstDash val="solid"/>
                </a:ln>
                <a:solidFill>
                  <a:schemeClr val="accent3"/>
                </a:solidFill>
                <a:effectLst>
                  <a:outerShdw blurRad="50000" dist="50800" dir="7500000" algn="tl">
                    <a:srgbClr val="000000">
                      <a:shade val="5000"/>
                      <a:alpha val="35000"/>
                    </a:srgbClr>
                  </a:outerShdw>
                </a:effectLst>
                <a:latin typeface="+mn-lt"/>
                <a:cs typeface="+mn-cs"/>
              </a:rPr>
              <a:t>ÎMPĂRĂŢIA VEŞNICĂ</a:t>
            </a:r>
            <a:endParaRPr lang="es-ES" sz="4000" b="1" spc="300" dirty="0">
              <a:ln w="19050">
                <a:noFill/>
                <a:prstDash val="solid"/>
              </a:ln>
              <a:solidFill>
                <a:schemeClr val="accent3"/>
              </a:solidFill>
              <a:effectLst>
                <a:outerShdw blurRad="50000" dist="50800" dir="7500000" algn="tl">
                  <a:srgbClr val="000000">
                    <a:shade val="5000"/>
                    <a:alpha val="35000"/>
                  </a:srgbClr>
                </a:outerShdw>
              </a:effectLst>
              <a:latin typeface="+mn-lt"/>
              <a:cs typeface="+mn-cs"/>
            </a:endParaRPr>
          </a:p>
        </p:txBody>
      </p:sp>
      <p:sp>
        <p:nvSpPr>
          <p:cNvPr id="3" name="2 Rectángulo"/>
          <p:cNvSpPr>
            <a:spLocks noChangeArrowheads="1"/>
          </p:cNvSpPr>
          <p:nvPr/>
        </p:nvSpPr>
        <p:spPr bwMode="auto">
          <a:xfrm>
            <a:off x="1285875" y="571500"/>
            <a:ext cx="7215188" cy="646113"/>
          </a:xfrm>
          <a:prstGeom prst="rect">
            <a:avLst/>
          </a:prstGeom>
          <a:noFill/>
          <a:ln w="9525">
            <a:noFill/>
            <a:miter lim="800000"/>
            <a:headEnd/>
            <a:tailEnd/>
          </a:ln>
        </p:spPr>
        <p:txBody>
          <a:bodyPr>
            <a:spAutoFit/>
          </a:bodyPr>
          <a:lstStyle/>
          <a:p>
            <a:r>
              <a:rPr lang="es-ES" b="1">
                <a:solidFill>
                  <a:srgbClr val="007635"/>
                </a:solidFill>
                <a:latin typeface="Comic Sans MS" pitchFamily="66" charset="0"/>
              </a:rPr>
              <a:t>“</a:t>
            </a:r>
            <a:r>
              <a:rPr lang="vi-VN" b="1">
                <a:solidFill>
                  <a:srgbClr val="007635"/>
                </a:solidFill>
                <a:latin typeface="Comic Sans MS" pitchFamily="66" charset="0"/>
              </a:rPr>
              <a:t>Dar sfinţii Celui Preaînalt vor primi împărăţia şi vor stăpâni împărăţia în veci, din veşnicie în veşnicie.</a:t>
            </a:r>
            <a:r>
              <a:rPr lang="es-ES" b="1">
                <a:solidFill>
                  <a:srgbClr val="007635"/>
                </a:solidFill>
                <a:latin typeface="Comic Sans MS" pitchFamily="66" charset="0"/>
              </a:rPr>
              <a:t>” </a:t>
            </a:r>
            <a:r>
              <a:rPr lang="es-ES" sz="1100" b="1">
                <a:solidFill>
                  <a:srgbClr val="007635"/>
                </a:solidFill>
                <a:latin typeface="Comic Sans MS" pitchFamily="66" charset="0"/>
              </a:rPr>
              <a:t>(Daniel 7:18)</a:t>
            </a:r>
            <a:endParaRPr lang="es-ES" b="1">
              <a:solidFill>
                <a:srgbClr val="007635"/>
              </a:solidFill>
              <a:latin typeface="Comic Sans MS" pitchFamily="66" charset="0"/>
            </a:endParaRPr>
          </a:p>
        </p:txBody>
      </p:sp>
      <p:sp>
        <p:nvSpPr>
          <p:cNvPr id="6" name="5 Rectángulo"/>
          <p:cNvSpPr/>
          <p:nvPr/>
        </p:nvSpPr>
        <p:spPr>
          <a:xfrm>
            <a:off x="0" y="1214422"/>
            <a:ext cx="5429256" cy="5324535"/>
          </a:xfrm>
          <a:prstGeom prst="rect">
            <a:avLst/>
          </a:prstGeom>
        </p:spPr>
        <p:txBody>
          <a:bodyPr>
            <a:spAutoFit/>
          </a:bodyPr>
          <a:lstStyle/>
          <a:p>
            <a:pPr fontAlgn="auto">
              <a:spcBef>
                <a:spcPts val="600"/>
              </a:spcBef>
              <a:spcAft>
                <a:spcPts val="0"/>
              </a:spcAft>
              <a:defRPr/>
            </a:pPr>
            <a:r>
              <a:rPr lang="es-ES" sz="2000" b="1" dirty="0">
                <a:solidFill>
                  <a:prstClr val="black"/>
                </a:solidFill>
                <a:effectLst>
                  <a:glow rad="101600">
                    <a:schemeClr val="bg1">
                      <a:alpha val="40000"/>
                    </a:schemeClr>
                  </a:glow>
                </a:effectLst>
                <a:latin typeface="+mn-lt"/>
                <a:cs typeface="+mn-cs"/>
              </a:rPr>
              <a:t>Biblia Ne</a:t>
            </a:r>
            <a:r>
              <a:rPr lang="ro-RO" sz="2000" b="1" dirty="0">
                <a:solidFill>
                  <a:prstClr val="black"/>
                </a:solidFill>
                <a:effectLst>
                  <a:glow rad="101600">
                    <a:schemeClr val="bg1">
                      <a:alpha val="40000"/>
                    </a:schemeClr>
                  </a:glow>
                </a:effectLst>
                <a:latin typeface="+mn-lt"/>
                <a:cs typeface="+mn-cs"/>
              </a:rPr>
              <a:t> vorbeşte despre </a:t>
            </a:r>
            <a:r>
              <a:rPr lang="es-ES" sz="2000" b="1" dirty="0">
                <a:solidFill>
                  <a:prstClr val="black"/>
                </a:solidFill>
                <a:effectLst>
                  <a:glow rad="101600">
                    <a:schemeClr val="bg1">
                      <a:alpha val="40000"/>
                    </a:schemeClr>
                  </a:glow>
                </a:effectLst>
                <a:latin typeface="+mn-lt"/>
                <a:cs typeface="+mn-cs"/>
              </a:rPr>
              <a:t>“</a:t>
            </a:r>
            <a:r>
              <a:rPr lang="ro-RO" sz="2000" b="1" dirty="0">
                <a:solidFill>
                  <a:prstClr val="black"/>
                </a:solidFill>
                <a:effectLst>
                  <a:glow rad="101600">
                    <a:schemeClr val="bg1">
                      <a:alpha val="40000"/>
                    </a:schemeClr>
                  </a:glow>
                </a:effectLst>
                <a:latin typeface="+mn-lt"/>
                <a:cs typeface="+mn-cs"/>
              </a:rPr>
              <a:t>un somn veşnic</a:t>
            </a:r>
            <a:r>
              <a:rPr lang="es-ES" sz="2000" b="1" dirty="0">
                <a:solidFill>
                  <a:prstClr val="black"/>
                </a:solidFill>
                <a:effectLst>
                  <a:glow rad="101600">
                    <a:schemeClr val="bg1">
                      <a:alpha val="40000"/>
                    </a:schemeClr>
                  </a:glow>
                </a:effectLst>
                <a:latin typeface="+mn-lt"/>
                <a:cs typeface="+mn-cs"/>
              </a:rPr>
              <a:t>”, d</a:t>
            </a:r>
            <a:r>
              <a:rPr lang="ro-RO" sz="2000" b="1" dirty="0">
                <a:solidFill>
                  <a:prstClr val="black"/>
                </a:solidFill>
                <a:effectLst>
                  <a:glow rad="101600">
                    <a:schemeClr val="bg1">
                      <a:alpha val="40000"/>
                    </a:schemeClr>
                  </a:glow>
                </a:effectLst>
                <a:latin typeface="+mn-lt"/>
                <a:cs typeface="+mn-cs"/>
              </a:rPr>
              <a:t>in care nu ne trezim </a:t>
            </a:r>
            <a:r>
              <a:rPr lang="es-ES" sz="2000" b="1" dirty="0">
                <a:solidFill>
                  <a:prstClr val="black"/>
                </a:solidFill>
                <a:effectLst>
                  <a:glow rad="101600">
                    <a:schemeClr val="bg1">
                      <a:alpha val="40000"/>
                    </a:schemeClr>
                  </a:glow>
                </a:effectLst>
                <a:latin typeface="+mn-lt"/>
                <a:cs typeface="+mn-cs"/>
              </a:rPr>
              <a:t>… </a:t>
            </a:r>
            <a:r>
              <a:rPr lang="ro-RO" sz="2000" b="1" dirty="0">
                <a:solidFill>
                  <a:prstClr val="black"/>
                </a:solidFill>
                <a:effectLst>
                  <a:glow rad="101600">
                    <a:schemeClr val="bg1">
                      <a:alpha val="40000"/>
                    </a:schemeClr>
                  </a:glow>
                </a:effectLst>
                <a:latin typeface="+mn-lt"/>
                <a:cs typeface="+mn-cs"/>
              </a:rPr>
              <a:t>până la înviere </a:t>
            </a:r>
            <a:r>
              <a:rPr lang="es-ES" sz="2000" b="1" dirty="0">
                <a:solidFill>
                  <a:prstClr val="black"/>
                </a:solidFill>
                <a:effectLst>
                  <a:glow rad="101600">
                    <a:schemeClr val="bg1">
                      <a:alpha val="40000"/>
                    </a:schemeClr>
                  </a:glow>
                </a:effectLst>
                <a:latin typeface="+mn-lt"/>
                <a:cs typeface="+mn-cs"/>
              </a:rPr>
              <a:t>(</a:t>
            </a:r>
            <a:r>
              <a:rPr lang="ro-RO" sz="2000" b="1" dirty="0">
                <a:solidFill>
                  <a:prstClr val="black"/>
                </a:solidFill>
                <a:effectLst>
                  <a:glow rad="101600">
                    <a:schemeClr val="bg1">
                      <a:alpha val="40000"/>
                    </a:schemeClr>
                  </a:glow>
                </a:effectLst>
                <a:latin typeface="+mn-lt"/>
                <a:cs typeface="+mn-cs"/>
              </a:rPr>
              <a:t>Ier</a:t>
            </a:r>
            <a:r>
              <a:rPr lang="es-ES" sz="2000" b="1" dirty="0">
                <a:solidFill>
                  <a:prstClr val="black"/>
                </a:solidFill>
                <a:effectLst>
                  <a:glow rad="101600">
                    <a:schemeClr val="bg1">
                      <a:alpha val="40000"/>
                    </a:schemeClr>
                  </a:glow>
                </a:effectLst>
                <a:latin typeface="+mn-lt"/>
                <a:cs typeface="+mn-cs"/>
              </a:rPr>
              <a:t>. 51:57; Ap. 20:4-5) </a:t>
            </a:r>
            <a:r>
              <a:rPr lang="ro-RO" sz="2000" b="1" dirty="0">
                <a:solidFill>
                  <a:prstClr val="black"/>
                </a:solidFill>
                <a:effectLst>
                  <a:glow rad="101600">
                    <a:schemeClr val="bg1">
                      <a:alpha val="40000"/>
                    </a:schemeClr>
                  </a:glow>
                </a:effectLst>
                <a:latin typeface="+mn-lt"/>
                <a:cs typeface="+mn-cs"/>
              </a:rPr>
              <a:t>şi un </a:t>
            </a:r>
            <a:r>
              <a:rPr lang="es-ES" sz="2000" b="1" dirty="0">
                <a:solidFill>
                  <a:prstClr val="black"/>
                </a:solidFill>
                <a:effectLst>
                  <a:glow rad="101600">
                    <a:schemeClr val="bg1">
                      <a:alpha val="40000"/>
                    </a:schemeClr>
                  </a:glow>
                </a:effectLst>
                <a:latin typeface="+mn-lt"/>
                <a:cs typeface="+mn-cs"/>
              </a:rPr>
              <a:t> “</a:t>
            </a:r>
            <a:r>
              <a:rPr lang="ro-RO" sz="2000" b="1" dirty="0">
                <a:solidFill>
                  <a:prstClr val="black"/>
                </a:solidFill>
                <a:effectLst>
                  <a:glow rad="101600">
                    <a:schemeClr val="bg1">
                      <a:alpha val="40000"/>
                    </a:schemeClr>
                  </a:glow>
                </a:effectLst>
                <a:latin typeface="+mn-lt"/>
                <a:cs typeface="+mn-cs"/>
              </a:rPr>
              <a:t>foc veşnic</a:t>
            </a:r>
            <a:r>
              <a:rPr lang="es-ES" sz="2000" b="1" dirty="0">
                <a:solidFill>
                  <a:prstClr val="black"/>
                </a:solidFill>
                <a:effectLst>
                  <a:glow rad="101600">
                    <a:schemeClr val="bg1">
                      <a:alpha val="40000"/>
                    </a:schemeClr>
                  </a:glow>
                </a:effectLst>
                <a:latin typeface="+mn-lt"/>
                <a:cs typeface="+mn-cs"/>
              </a:rPr>
              <a:t>” </a:t>
            </a:r>
            <a:r>
              <a:rPr lang="ro-RO" sz="2000" b="1" dirty="0">
                <a:solidFill>
                  <a:prstClr val="black"/>
                </a:solidFill>
                <a:effectLst>
                  <a:glow rad="101600">
                    <a:schemeClr val="bg1">
                      <a:alpha val="40000"/>
                    </a:schemeClr>
                  </a:glow>
                </a:effectLst>
                <a:latin typeface="+mn-lt"/>
                <a:cs typeface="+mn-cs"/>
              </a:rPr>
              <a:t>care nu se va stinge </a:t>
            </a:r>
            <a:r>
              <a:rPr lang="es-ES" sz="2000" b="1" dirty="0">
                <a:solidFill>
                  <a:prstClr val="black"/>
                </a:solidFill>
                <a:effectLst>
                  <a:glow rad="101600">
                    <a:schemeClr val="bg1">
                      <a:alpha val="40000"/>
                    </a:schemeClr>
                  </a:glow>
                </a:effectLst>
                <a:latin typeface="+mn-lt"/>
                <a:cs typeface="+mn-cs"/>
              </a:rPr>
              <a:t>… </a:t>
            </a:r>
            <a:r>
              <a:rPr lang="ro-RO" sz="2000" b="1" dirty="0">
                <a:solidFill>
                  <a:prstClr val="black"/>
                </a:solidFill>
                <a:effectLst>
                  <a:glow rad="101600">
                    <a:schemeClr val="bg1">
                      <a:alpha val="40000"/>
                    </a:schemeClr>
                  </a:glow>
                </a:effectLst>
                <a:latin typeface="+mn-lt"/>
                <a:cs typeface="+mn-cs"/>
              </a:rPr>
              <a:t>până ce nu a consumat tot </a:t>
            </a:r>
            <a:r>
              <a:rPr lang="es-ES" sz="2000" b="1" dirty="0">
                <a:solidFill>
                  <a:prstClr val="black"/>
                </a:solidFill>
                <a:effectLst>
                  <a:glow rad="101600">
                    <a:schemeClr val="bg1">
                      <a:alpha val="40000"/>
                    </a:schemeClr>
                  </a:glow>
                </a:effectLst>
                <a:latin typeface="+mn-lt"/>
                <a:cs typeface="+mn-cs"/>
              </a:rPr>
              <a:t>(M</a:t>
            </a:r>
            <a:r>
              <a:rPr lang="ro-RO" sz="2000" b="1" dirty="0">
                <a:solidFill>
                  <a:prstClr val="black"/>
                </a:solidFill>
                <a:effectLst>
                  <a:glow rad="101600">
                    <a:schemeClr val="bg1">
                      <a:alpha val="40000"/>
                    </a:schemeClr>
                  </a:glow>
                </a:effectLst>
                <a:latin typeface="+mn-lt"/>
                <a:cs typeface="+mn-cs"/>
              </a:rPr>
              <a:t>a</a:t>
            </a:r>
            <a:r>
              <a:rPr lang="es-ES" sz="2000" b="1" dirty="0">
                <a:solidFill>
                  <a:prstClr val="black"/>
                </a:solidFill>
                <a:effectLst>
                  <a:glow rad="101600">
                    <a:schemeClr val="bg1">
                      <a:alpha val="40000"/>
                    </a:schemeClr>
                  </a:glow>
                </a:effectLst>
                <a:latin typeface="+mn-lt"/>
                <a:cs typeface="+mn-cs"/>
              </a:rPr>
              <a:t>t. 25:41;Jud. 7; </a:t>
            </a:r>
            <a:r>
              <a:rPr lang="es-ES" sz="2000" b="1" dirty="0" err="1">
                <a:solidFill>
                  <a:prstClr val="black"/>
                </a:solidFill>
                <a:effectLst>
                  <a:glow rad="101600">
                    <a:schemeClr val="bg1">
                      <a:alpha val="40000"/>
                    </a:schemeClr>
                  </a:glow>
                </a:effectLst>
                <a:latin typeface="+mn-lt"/>
                <a:cs typeface="+mn-cs"/>
              </a:rPr>
              <a:t>Mal.</a:t>
            </a:r>
            <a:r>
              <a:rPr lang="es-ES" sz="2000" b="1" dirty="0">
                <a:solidFill>
                  <a:prstClr val="black"/>
                </a:solidFill>
                <a:effectLst>
                  <a:glow rad="101600">
                    <a:schemeClr val="bg1">
                      <a:alpha val="40000"/>
                    </a:schemeClr>
                  </a:glow>
                </a:effectLst>
                <a:latin typeface="+mn-lt"/>
                <a:cs typeface="+mn-cs"/>
              </a:rPr>
              <a:t> 4:1)</a:t>
            </a:r>
          </a:p>
          <a:p>
            <a:pPr algn="ctr" fontAlgn="auto">
              <a:spcBef>
                <a:spcPts val="600"/>
              </a:spcBef>
              <a:spcAft>
                <a:spcPts val="0"/>
              </a:spcAft>
              <a:defRPr/>
            </a:pPr>
            <a:r>
              <a:rPr lang="ro-RO" sz="2000" b="1" dirty="0">
                <a:solidFill>
                  <a:prstClr val="black"/>
                </a:solidFill>
                <a:effectLst>
                  <a:glow rad="101600">
                    <a:schemeClr val="bg1">
                      <a:alpha val="40000"/>
                    </a:schemeClr>
                  </a:glow>
                </a:effectLst>
                <a:latin typeface="+mn-lt"/>
                <a:cs typeface="+mn-cs"/>
              </a:rPr>
              <a:t>Aşadar, ce siguranţă avem că împărăţia veşnică nu va avea sfârşit</a:t>
            </a:r>
            <a:r>
              <a:rPr lang="es-ES" sz="2000" b="1" dirty="0">
                <a:solidFill>
                  <a:prstClr val="black"/>
                </a:solidFill>
                <a:effectLst>
                  <a:glow rad="101600">
                    <a:schemeClr val="bg1">
                      <a:alpha val="40000"/>
                    </a:schemeClr>
                  </a:glow>
                </a:effectLst>
                <a:latin typeface="+mn-lt"/>
                <a:cs typeface="+mn-cs"/>
              </a:rPr>
              <a:t>?</a:t>
            </a:r>
          </a:p>
          <a:p>
            <a:pPr fontAlgn="auto">
              <a:spcBef>
                <a:spcPts val="600"/>
              </a:spcBef>
              <a:spcAft>
                <a:spcPts val="0"/>
              </a:spcAft>
              <a:defRPr/>
            </a:pPr>
            <a:r>
              <a:rPr lang="es-ES" sz="2000" b="1" dirty="0">
                <a:solidFill>
                  <a:prstClr val="black"/>
                </a:solidFill>
                <a:effectLst>
                  <a:glow rad="101600">
                    <a:schemeClr val="bg1">
                      <a:alpha val="40000"/>
                    </a:schemeClr>
                  </a:glow>
                </a:effectLst>
                <a:latin typeface="+mn-lt"/>
                <a:cs typeface="+mn-cs"/>
              </a:rPr>
              <a:t>D</a:t>
            </a:r>
            <a:r>
              <a:rPr lang="ro-RO" sz="2000" b="1" dirty="0">
                <a:solidFill>
                  <a:prstClr val="black"/>
                </a:solidFill>
                <a:effectLst>
                  <a:glow rad="101600">
                    <a:schemeClr val="bg1">
                      <a:alpha val="40000"/>
                    </a:schemeClr>
                  </a:glow>
                </a:effectLst>
                <a:latin typeface="+mn-lt"/>
                <a:cs typeface="+mn-cs"/>
              </a:rPr>
              <a:t>umnezeu este unica Fiinţă veşnică</a:t>
            </a:r>
            <a:r>
              <a:rPr lang="es-ES" sz="2000" b="1" dirty="0">
                <a:solidFill>
                  <a:prstClr val="black"/>
                </a:solidFill>
                <a:effectLst>
                  <a:glow rad="101600">
                    <a:schemeClr val="bg1">
                      <a:alpha val="40000"/>
                    </a:schemeClr>
                  </a:glow>
                </a:effectLst>
                <a:latin typeface="+mn-lt"/>
                <a:cs typeface="+mn-cs"/>
              </a:rPr>
              <a:t> (1Tim. 6:16), </a:t>
            </a:r>
            <a:r>
              <a:rPr lang="es-ES" sz="2000" b="1" dirty="0" err="1">
                <a:solidFill>
                  <a:prstClr val="black"/>
                </a:solidFill>
                <a:effectLst>
                  <a:glow rad="101600">
                    <a:schemeClr val="bg1">
                      <a:alpha val="40000"/>
                    </a:schemeClr>
                  </a:glow>
                </a:effectLst>
                <a:latin typeface="+mn-lt"/>
                <a:cs typeface="+mn-cs"/>
              </a:rPr>
              <a:t>to</a:t>
            </a:r>
            <a:r>
              <a:rPr lang="ro-RO" sz="2000" b="1" dirty="0">
                <a:solidFill>
                  <a:prstClr val="black"/>
                </a:solidFill>
                <a:effectLst>
                  <a:glow rad="101600">
                    <a:schemeClr val="bg1">
                      <a:alpha val="40000"/>
                    </a:schemeClr>
                  </a:glow>
                </a:effectLst>
                <a:latin typeface="+mn-lt"/>
                <a:cs typeface="+mn-cs"/>
              </a:rPr>
              <a:t>ate celelalte fiinţe au eternitatea condiţionată de loialitatea lor faţă de Dumnezeu. </a:t>
            </a:r>
          </a:p>
          <a:p>
            <a:pPr fontAlgn="auto">
              <a:spcBef>
                <a:spcPts val="600"/>
              </a:spcBef>
              <a:spcAft>
                <a:spcPts val="0"/>
              </a:spcAft>
              <a:defRPr/>
            </a:pPr>
            <a:r>
              <a:rPr lang="ro-RO" sz="2000" b="1" dirty="0">
                <a:solidFill>
                  <a:prstClr val="black"/>
                </a:solidFill>
                <a:effectLst>
                  <a:glow rad="101600">
                    <a:schemeClr val="bg1">
                      <a:alpha val="40000"/>
                    </a:schemeClr>
                  </a:glow>
                </a:effectLst>
                <a:latin typeface="+mn-lt"/>
                <a:cs typeface="+mn-cs"/>
              </a:rPr>
              <a:t>Din cauza răzvrătirii atât Satana şi îngerii lui, cât şi umanitatea au pierdut eternitatea. </a:t>
            </a:r>
          </a:p>
          <a:p>
            <a:pPr fontAlgn="auto">
              <a:spcBef>
                <a:spcPts val="600"/>
              </a:spcBef>
              <a:spcAft>
                <a:spcPts val="0"/>
              </a:spcAft>
              <a:defRPr/>
            </a:pPr>
            <a:r>
              <a:rPr lang="ro-RO" sz="2000" b="1" dirty="0">
                <a:solidFill>
                  <a:prstClr val="black"/>
                </a:solidFill>
                <a:effectLst>
                  <a:glow rad="101600">
                    <a:schemeClr val="bg1">
                      <a:alpha val="40000"/>
                    </a:schemeClr>
                  </a:glow>
                </a:effectLst>
                <a:latin typeface="+mn-lt"/>
                <a:cs typeface="+mn-cs"/>
              </a:rPr>
              <a:t>Când Isus ne va da viaţa veşnică la a doua Sa venire, o vom păstra pentru totdeauna, de ce?</a:t>
            </a:r>
            <a:r>
              <a:rPr lang="es-ES" sz="2000" b="1" dirty="0">
                <a:effectLst>
                  <a:glow rad="101600">
                    <a:schemeClr val="bg1">
                      <a:alpha val="40000"/>
                    </a:schemeClr>
                  </a:glow>
                </a:effectLst>
                <a:latin typeface="+mn-lt"/>
                <a:cs typeface="+mn-cs"/>
              </a:rPr>
              <a:t> P</a:t>
            </a:r>
            <a:r>
              <a:rPr lang="ro-RO" sz="2000" b="1" dirty="0">
                <a:effectLst>
                  <a:glow rad="101600">
                    <a:schemeClr val="bg1">
                      <a:alpha val="40000"/>
                    </a:schemeClr>
                  </a:glow>
                </a:effectLst>
                <a:latin typeface="+mn-lt"/>
                <a:cs typeface="+mn-cs"/>
              </a:rPr>
              <a:t>entru că Dumnezeu a promis că răzvrătirea nu se va ridica pentru a doua oară</a:t>
            </a:r>
            <a:r>
              <a:rPr lang="es-ES" sz="2000" b="1" dirty="0">
                <a:effectLst>
                  <a:glow rad="101600">
                    <a:schemeClr val="bg1">
                      <a:alpha val="40000"/>
                    </a:schemeClr>
                  </a:glow>
                </a:effectLst>
                <a:latin typeface="+mn-lt"/>
                <a:cs typeface="+mn-cs"/>
              </a:rPr>
              <a:t> (</a:t>
            </a:r>
            <a:r>
              <a:rPr lang="es-ES" sz="2000" b="1" dirty="0" err="1">
                <a:effectLst>
                  <a:glow rad="101600">
                    <a:schemeClr val="bg1">
                      <a:alpha val="40000"/>
                    </a:schemeClr>
                  </a:glow>
                </a:effectLst>
                <a:latin typeface="+mn-lt"/>
                <a:cs typeface="+mn-cs"/>
              </a:rPr>
              <a:t>Naum</a:t>
            </a:r>
            <a:r>
              <a:rPr lang="es-ES" sz="2000" b="1" dirty="0">
                <a:effectLst>
                  <a:glow rad="101600">
                    <a:schemeClr val="bg1">
                      <a:alpha val="40000"/>
                    </a:schemeClr>
                  </a:glow>
                </a:effectLst>
                <a:latin typeface="+mn-lt"/>
                <a:cs typeface="+mn-cs"/>
              </a:rPr>
              <a:t> 1:9)</a:t>
            </a:r>
            <a:r>
              <a:rPr lang="ro-RO" sz="2000" b="1" dirty="0">
                <a:effectLst>
                  <a:glow rad="101600">
                    <a:schemeClr val="bg1">
                      <a:alpha val="40000"/>
                    </a:schemeClr>
                  </a:glow>
                </a:effectLst>
                <a:latin typeface="+mn-lt"/>
                <a:cs typeface="+mn-cs"/>
              </a:rPr>
              <a:t>.</a:t>
            </a:r>
            <a:endParaRPr lang="es-ES" sz="2000" b="1" dirty="0">
              <a:effectLst>
                <a:glow rad="101600">
                  <a:schemeClr val="bg1">
                    <a:alpha val="40000"/>
                  </a:schemeClr>
                </a:glow>
              </a:effectLst>
              <a:latin typeface="+mn-l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 calcmode="lin" valueType="num">
                                      <p:cBhvr>
                                        <p:cTn id="22"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 calcmode="lin" valueType="num">
                                      <p:cBhvr>
                                        <p:cTn id="30" dur="500" fill="hold"/>
                                        <p:tgtEl>
                                          <p:spTgt spid="6">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6">
                                            <p:txEl>
                                              <p:pRg st="1" end="1"/>
                                            </p:txEl>
                                          </p:spTgt>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15" presetClass="entr" presetSubtype="0" fill="hold" nodeType="afterEffect">
                                  <p:stCondLst>
                                    <p:cond delay="0"/>
                                  </p:stCondLst>
                                  <p:childTnLst>
                                    <p:set>
                                      <p:cBhvr>
                                        <p:cTn id="36" dur="1" fill="hold">
                                          <p:stCondLst>
                                            <p:cond delay="0"/>
                                          </p:stCondLst>
                                        </p:cTn>
                                        <p:tgtEl>
                                          <p:spTgt spid="7169"/>
                                        </p:tgtEl>
                                        <p:attrNameLst>
                                          <p:attrName>style.visibility</p:attrName>
                                        </p:attrNameLst>
                                      </p:cBhvr>
                                      <p:to>
                                        <p:strVal val="visible"/>
                                      </p:to>
                                    </p:set>
                                    <p:anim calcmode="lin" valueType="num">
                                      <p:cBhvr>
                                        <p:cTn id="37" dur="1000" fill="hold"/>
                                        <p:tgtEl>
                                          <p:spTgt spid="7169"/>
                                        </p:tgtEl>
                                        <p:attrNameLst>
                                          <p:attrName>ppt_w</p:attrName>
                                        </p:attrNameLst>
                                      </p:cBhvr>
                                      <p:tavLst>
                                        <p:tav tm="0">
                                          <p:val>
                                            <p:fltVal val="0"/>
                                          </p:val>
                                        </p:tav>
                                        <p:tav tm="100000">
                                          <p:val>
                                            <p:strVal val="#ppt_w"/>
                                          </p:val>
                                        </p:tav>
                                      </p:tavLst>
                                    </p:anim>
                                    <p:anim calcmode="lin" valueType="num">
                                      <p:cBhvr>
                                        <p:cTn id="38" dur="1000" fill="hold"/>
                                        <p:tgtEl>
                                          <p:spTgt spid="7169"/>
                                        </p:tgtEl>
                                        <p:attrNameLst>
                                          <p:attrName>ppt_h</p:attrName>
                                        </p:attrNameLst>
                                      </p:cBhvr>
                                      <p:tavLst>
                                        <p:tav tm="0">
                                          <p:val>
                                            <p:fltVal val="0"/>
                                          </p:val>
                                        </p:tav>
                                        <p:tav tm="100000">
                                          <p:val>
                                            <p:strVal val="#ppt_h"/>
                                          </p:val>
                                        </p:tav>
                                      </p:tavLst>
                                    </p:anim>
                                    <p:anim calcmode="lin" valueType="num">
                                      <p:cBhvr>
                                        <p:cTn id="39" dur="1000" fill="hold"/>
                                        <p:tgtEl>
                                          <p:spTgt spid="7169"/>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16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 calcmode="lin" valueType="num">
                                      <p:cBhvr>
                                        <p:cTn id="45" dur="500" fill="hold"/>
                                        <p:tgtEl>
                                          <p:spTgt spid="6">
                                            <p:txEl>
                                              <p:pRg st="2" end="2"/>
                                            </p:txEl>
                                          </p:spTgt>
                                        </p:tgtEl>
                                        <p:attrNameLst>
                                          <p:attrName>ppt_x</p:attrName>
                                        </p:attrNameLst>
                                      </p:cBhvr>
                                      <p:tavLst>
                                        <p:tav tm="0">
                                          <p:val>
                                            <p:strVal val="#ppt_x-#ppt_w/2"/>
                                          </p:val>
                                        </p:tav>
                                        <p:tav tm="100000">
                                          <p:val>
                                            <p:strVal val="#ppt_x"/>
                                          </p:val>
                                        </p:tav>
                                      </p:tavLst>
                                    </p:anim>
                                    <p:anim calcmode="lin" valueType="num">
                                      <p:cBhvr>
                                        <p:cTn id="46" dur="500" fill="hold"/>
                                        <p:tgtEl>
                                          <p:spTgt spid="6">
                                            <p:txEl>
                                              <p:pRg st="2" end="2"/>
                                            </p:txEl>
                                          </p:spTgt>
                                        </p:tgtEl>
                                        <p:attrNameLst>
                                          <p:attrName>ppt_y</p:attrName>
                                        </p:attrNameLst>
                                      </p:cBhvr>
                                      <p:tavLst>
                                        <p:tav tm="0">
                                          <p:val>
                                            <p:strVal val="#ppt_y"/>
                                          </p:val>
                                        </p:tav>
                                        <p:tav tm="100000">
                                          <p:val>
                                            <p:strVal val="#ppt_y"/>
                                          </p:val>
                                        </p:tav>
                                      </p:tavLst>
                                    </p:anim>
                                    <p:anim calcmode="lin" valueType="num">
                                      <p:cBhvr>
                                        <p:cTn id="4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 calcmode="lin" valueType="num">
                                      <p:cBhvr>
                                        <p:cTn id="53" dur="500" fill="hold"/>
                                        <p:tgtEl>
                                          <p:spTgt spid="6">
                                            <p:txEl>
                                              <p:pRg st="3" end="3"/>
                                            </p:txEl>
                                          </p:spTgt>
                                        </p:tgtEl>
                                        <p:attrNameLst>
                                          <p:attrName>ppt_x</p:attrName>
                                        </p:attrNameLst>
                                      </p:cBhvr>
                                      <p:tavLst>
                                        <p:tav tm="0">
                                          <p:val>
                                            <p:strVal val="#ppt_x-#ppt_w/2"/>
                                          </p:val>
                                        </p:tav>
                                        <p:tav tm="100000">
                                          <p:val>
                                            <p:strVal val="#ppt_x"/>
                                          </p:val>
                                        </p:tav>
                                      </p:tavLst>
                                    </p:anim>
                                    <p:anim calcmode="lin" valueType="num">
                                      <p:cBhvr>
                                        <p:cTn id="54" dur="500" fill="hold"/>
                                        <p:tgtEl>
                                          <p:spTgt spid="6">
                                            <p:txEl>
                                              <p:pRg st="3" end="3"/>
                                            </p:txEl>
                                          </p:spTgt>
                                        </p:tgtEl>
                                        <p:attrNameLst>
                                          <p:attrName>ppt_y</p:attrName>
                                        </p:attrNameLst>
                                      </p:cBhvr>
                                      <p:tavLst>
                                        <p:tav tm="0">
                                          <p:val>
                                            <p:strVal val="#ppt_y"/>
                                          </p:val>
                                        </p:tav>
                                        <p:tav tm="100000">
                                          <p:val>
                                            <p:strVal val="#ppt_y"/>
                                          </p:val>
                                        </p:tav>
                                      </p:tavLst>
                                    </p:anim>
                                    <p:anim calcmode="lin" valueType="num">
                                      <p:cBhvr>
                                        <p:cTn id="5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56" dur="500" fill="hold"/>
                                        <p:tgtEl>
                                          <p:spTgt spid="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p:cTn id="61" dur="500" fill="hold"/>
                                        <p:tgtEl>
                                          <p:spTgt spid="6">
                                            <p:txEl>
                                              <p:pRg st="4" end="4"/>
                                            </p:txEl>
                                          </p:spTgt>
                                        </p:tgtEl>
                                        <p:attrNameLst>
                                          <p:attrName>ppt_x</p:attrName>
                                        </p:attrNameLst>
                                      </p:cBhvr>
                                      <p:tavLst>
                                        <p:tav tm="0">
                                          <p:val>
                                            <p:strVal val="#ppt_x-#ppt_w/2"/>
                                          </p:val>
                                        </p:tav>
                                        <p:tav tm="100000">
                                          <p:val>
                                            <p:strVal val="#ppt_x"/>
                                          </p:val>
                                        </p:tav>
                                      </p:tavLst>
                                    </p:anim>
                                    <p:anim calcmode="lin" valueType="num">
                                      <p:cBhvr>
                                        <p:cTn id="62" dur="500" fill="hold"/>
                                        <p:tgtEl>
                                          <p:spTgt spid="6">
                                            <p:txEl>
                                              <p:pRg st="4" end="4"/>
                                            </p:txEl>
                                          </p:spTgt>
                                        </p:tgtEl>
                                        <p:attrNameLst>
                                          <p:attrName>ppt_y</p:attrName>
                                        </p:attrNameLst>
                                      </p:cBhvr>
                                      <p:tavLst>
                                        <p:tav tm="0">
                                          <p:val>
                                            <p:strVal val="#ppt_y"/>
                                          </p:val>
                                        </p:tav>
                                        <p:tav tm="100000">
                                          <p:val>
                                            <p:strVal val="#ppt_y"/>
                                          </p:val>
                                        </p:tav>
                                      </p:tavLst>
                                    </p:anim>
                                    <p:anim calcmode="lin" valueType="num">
                                      <p:cBhvr>
                                        <p:cTn id="63"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42910" y="1142984"/>
            <a:ext cx="7786742" cy="4832092"/>
          </a:xfrm>
          <a:prstGeom prst="rect">
            <a:avLst/>
          </a:prstGeom>
        </p:spPr>
        <p:txBody>
          <a:bodyPr>
            <a:spAutoFit/>
          </a:bodyPr>
          <a:lstStyle/>
          <a:p>
            <a:pPr fontAlgn="auto">
              <a:spcBef>
                <a:spcPts val="0"/>
              </a:spcBef>
              <a:spcAft>
                <a:spcPts val="0"/>
              </a:spcAft>
              <a:defRPr/>
            </a:pPr>
            <a:r>
              <a:rPr lang="es-ES" sz="2800" b="1" dirty="0">
                <a:ln>
                  <a:solidFill>
                    <a:schemeClr val="tx1"/>
                  </a:solidFill>
                </a:ln>
                <a:solidFill>
                  <a:schemeClr val="bg1"/>
                </a:solidFill>
                <a:effectLst>
                  <a:glow rad="63500">
                    <a:schemeClr val="tx1">
                      <a:alpha val="40000"/>
                    </a:schemeClr>
                  </a:glow>
                </a:effectLst>
                <a:latin typeface="Arial" pitchFamily="34" charset="0"/>
                <a:cs typeface="Arial" pitchFamily="34" charset="0"/>
              </a:rPr>
              <a:t>“</a:t>
            </a:r>
            <a:r>
              <a:rPr lang="vi-VN" sz="2800" b="1" dirty="0">
                <a:ln>
                  <a:solidFill>
                    <a:schemeClr val="tx1"/>
                  </a:solidFill>
                </a:ln>
                <a:solidFill>
                  <a:schemeClr val="bg1"/>
                </a:solidFill>
                <a:effectLst>
                  <a:glow rad="63500">
                    <a:schemeClr val="tx1">
                      <a:alpha val="40000"/>
                    </a:schemeClr>
                  </a:glow>
                </a:effectLst>
                <a:latin typeface="Arial" pitchFamily="34" charset="0"/>
                <a:cs typeface="Arial" pitchFamily="34" charset="0"/>
              </a:rPr>
              <a:t>Întregul univers va fi martor cu privire la natura și la urmările păcatului. Și distrugerea lui totală, care la început ar fi provocat îngerilor frică, iar lui Dumnezeu dezonoare, va îndreptăți acum iubirea Sa și-I va restabili onoarea în fața universului ființelor care-și găseau plăcerea să facă voia Sa și în a căror inimă este Legea Sa. Niciodată nu va mai fi păcatul. Cuvântul Domnului spune: „Nenorocirea nu vine de două ori” (Naum 1, 9). </a:t>
            </a:r>
            <a:r>
              <a:rPr lang="es-ES" sz="2800" b="1" dirty="0">
                <a:ln>
                  <a:solidFill>
                    <a:schemeClr val="tx1"/>
                  </a:solidFill>
                </a:ln>
                <a:solidFill>
                  <a:schemeClr val="bg1"/>
                </a:solidFill>
                <a:effectLst>
                  <a:glow rad="63500">
                    <a:schemeClr val="tx1">
                      <a:alpha val="40000"/>
                    </a:schemeClr>
                  </a:glow>
                </a:effectLst>
                <a:latin typeface="Arial" pitchFamily="34" charset="0"/>
                <a:cs typeface="Arial" pitchFamily="34" charset="0"/>
              </a:rPr>
              <a:t>”</a:t>
            </a:r>
          </a:p>
        </p:txBody>
      </p:sp>
      <p:sp>
        <p:nvSpPr>
          <p:cNvPr id="19459" name="2 CuadroTexto"/>
          <p:cNvSpPr txBox="1">
            <a:spLocks noChangeArrowheads="1"/>
          </p:cNvSpPr>
          <p:nvPr/>
        </p:nvSpPr>
        <p:spPr bwMode="auto">
          <a:xfrm>
            <a:off x="4956175" y="6550025"/>
            <a:ext cx="2941638" cy="307975"/>
          </a:xfrm>
          <a:prstGeom prst="rect">
            <a:avLst/>
          </a:prstGeom>
          <a:noFill/>
          <a:ln w="9525">
            <a:noFill/>
            <a:miter lim="800000"/>
            <a:headEnd/>
            <a:tailEnd/>
          </a:ln>
        </p:spPr>
        <p:txBody>
          <a:bodyPr wrap="none">
            <a:spAutoFit/>
          </a:bodyPr>
          <a:lstStyle/>
          <a:p>
            <a:pPr algn="r"/>
            <a:r>
              <a:rPr lang="es-ES" sz="1400" b="1">
                <a:latin typeface="Calibri" pitchFamily="34" charset="0"/>
              </a:rPr>
              <a:t>E.G.W. (</a:t>
            </a:r>
            <a:r>
              <a:rPr lang="ro-RO" sz="1400" b="1">
                <a:latin typeface="Calibri" pitchFamily="34" charset="0"/>
              </a:rPr>
              <a:t>Tragedia veacurilor</a:t>
            </a:r>
            <a:r>
              <a:rPr lang="es-ES" sz="1400" b="1">
                <a:latin typeface="Calibri" pitchFamily="34" charset="0"/>
              </a:rPr>
              <a:t>, p</a:t>
            </a:r>
            <a:r>
              <a:rPr lang="ro-RO" sz="1400" b="1">
                <a:latin typeface="Calibri" pitchFamily="34" charset="0"/>
              </a:rPr>
              <a:t>a</a:t>
            </a:r>
            <a:r>
              <a:rPr lang="es-ES" sz="1400" b="1">
                <a:latin typeface="Calibri" pitchFamily="34" charset="0"/>
              </a:rPr>
              <a:t>g. </a:t>
            </a:r>
            <a:r>
              <a:rPr lang="ro-RO" sz="1400" b="1">
                <a:latin typeface="Calibri" pitchFamily="34" charset="0"/>
              </a:rPr>
              <a:t>504</a:t>
            </a:r>
            <a:r>
              <a:rPr lang="es-ES" sz="1400" b="1">
                <a:latin typeface="Calibri" pitchFamily="34"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path path="rect">
            <a:fillToRect l="100000" t="100000"/>
          </a:path>
        </a:gradFill>
        <a:effectLst/>
      </p:bgPr>
    </p:bg>
    <p:spTree>
      <p:nvGrpSpPr>
        <p:cNvPr id="1" name=""/>
        <p:cNvGrpSpPr/>
        <p:nvPr/>
      </p:nvGrpSpPr>
      <p:grpSpPr>
        <a:xfrm>
          <a:off x="0" y="0"/>
          <a:ext cx="0" cy="0"/>
          <a:chOff x="0" y="0"/>
          <a:chExt cx="0" cy="0"/>
        </a:xfrm>
      </p:grpSpPr>
      <p:pic>
        <p:nvPicPr>
          <p:cNvPr id="6146" name="Picture 2" descr="R:\Dibujos\Tierra nueva\ley.jpg"/>
          <p:cNvPicPr>
            <a:picLocks noChangeAspect="1" noChangeArrowheads="1"/>
          </p:cNvPicPr>
          <p:nvPr/>
        </p:nvPicPr>
        <p:blipFill>
          <a:blip r:embed="rId2" cstate="email"/>
          <a:srcRect/>
          <a:stretch>
            <a:fillRect/>
          </a:stretch>
        </p:blipFill>
        <p:spPr bwMode="auto">
          <a:xfrm>
            <a:off x="-1" y="0"/>
            <a:ext cx="4929191" cy="6858000"/>
          </a:xfrm>
          <a:prstGeom prst="rect">
            <a:avLst/>
          </a:prstGeom>
          <a:ln>
            <a:noFill/>
          </a:ln>
          <a:effectLst>
            <a:softEdge rad="112500"/>
          </a:effectLst>
        </p:spPr>
      </p:pic>
      <p:sp>
        <p:nvSpPr>
          <p:cNvPr id="2" name="1 CuadroTexto"/>
          <p:cNvSpPr txBox="1"/>
          <p:nvPr/>
        </p:nvSpPr>
        <p:spPr>
          <a:xfrm>
            <a:off x="0" y="71414"/>
            <a:ext cx="4929190" cy="1323439"/>
          </a:xfrm>
          <a:prstGeom prst="rect">
            <a:avLst/>
          </a:prstGeom>
          <a:noFill/>
        </p:spPr>
        <p:txBody>
          <a:bodyPr>
            <a:spAutoFit/>
            <a:scene3d>
              <a:camera prst="orthographicFront"/>
              <a:lightRig rig="glow" dir="t"/>
            </a:scene3d>
            <a:sp3d extrusionH="57150" contourW="19050" prstMaterial="metal">
              <a:bevelT w="38100" h="38100"/>
            </a:sp3d>
          </a:bodyPr>
          <a:lstStyle/>
          <a:p>
            <a:pPr algn="ctr" fontAlgn="auto">
              <a:spcBef>
                <a:spcPts val="0"/>
              </a:spcBef>
              <a:spcAft>
                <a:spcPts val="0"/>
              </a:spcAft>
              <a:defRPr/>
            </a:pPr>
            <a:r>
              <a:rPr lang="ro-RO" sz="4000" b="1" spc="50" dirty="0">
                <a:ln w="12700" cmpd="sng">
                  <a:no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effectLst>
                  <a:glow rad="53100">
                    <a:schemeClr val="accent6">
                      <a:satMod val="180000"/>
                      <a:alpha val="30000"/>
                    </a:schemeClr>
                  </a:glow>
                </a:effectLst>
                <a:latin typeface="+mn-lt"/>
                <a:cs typeface="+mn-cs"/>
              </a:rPr>
              <a:t>LEGEA ÎN ÎMPĂRĂŢIA VEŞNICĂ</a:t>
            </a:r>
            <a:endParaRPr lang="es-ES" sz="4000" b="1" spc="50" dirty="0">
              <a:ln w="12700" cmpd="sng">
                <a:noFill/>
                <a:prstDash val="solid"/>
              </a:ln>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8100000" scaled="1"/>
                <a:tileRect/>
              </a:gradFill>
              <a:effectLst>
                <a:glow rad="53100">
                  <a:schemeClr val="accent6">
                    <a:satMod val="180000"/>
                    <a:alpha val="30000"/>
                  </a:schemeClr>
                </a:glow>
              </a:effectLst>
              <a:latin typeface="+mn-lt"/>
              <a:cs typeface="+mn-cs"/>
            </a:endParaRPr>
          </a:p>
        </p:txBody>
      </p:sp>
      <p:sp>
        <p:nvSpPr>
          <p:cNvPr id="3" name="2 Rectángulo"/>
          <p:cNvSpPr/>
          <p:nvPr/>
        </p:nvSpPr>
        <p:spPr>
          <a:xfrm>
            <a:off x="5000625" y="571500"/>
            <a:ext cx="4143375" cy="815975"/>
          </a:xfrm>
          <a:prstGeom prst="rect">
            <a:avLst/>
          </a:prstGeom>
        </p:spPr>
        <p:txBody>
          <a:bodyPr>
            <a:spAutoFit/>
          </a:bodyPr>
          <a:lstStyle/>
          <a:p>
            <a:pPr fontAlgn="auto">
              <a:spcBef>
                <a:spcPts val="0"/>
              </a:spcBef>
              <a:spcAft>
                <a:spcPts val="0"/>
              </a:spcAft>
              <a:defRPr/>
            </a:pPr>
            <a:r>
              <a:rPr lang="es-ES" b="1" dirty="0">
                <a:solidFill>
                  <a:schemeClr val="accent6">
                    <a:lumMod val="50000"/>
                  </a:schemeClr>
                </a:solidFill>
                <a:latin typeface="Comic Sans MS" pitchFamily="66" charset="0"/>
                <a:cs typeface="+mn-cs"/>
              </a:rPr>
              <a:t>“</a:t>
            </a:r>
            <a:r>
              <a:rPr lang="vi-VN" b="1" dirty="0">
                <a:solidFill>
                  <a:schemeClr val="accent6">
                    <a:lumMod val="50000"/>
                  </a:schemeClr>
                </a:solidFill>
                <a:latin typeface="Comic Sans MS" pitchFamily="66" charset="0"/>
                <a:cs typeface="+mn-cs"/>
              </a:rPr>
              <a:t>Vrăjmaşul cel din urmă, care va fi nimicit, va fi moartea.</a:t>
            </a:r>
            <a:r>
              <a:rPr lang="es-ES" b="1" dirty="0">
                <a:solidFill>
                  <a:schemeClr val="accent6">
                    <a:lumMod val="50000"/>
                  </a:schemeClr>
                </a:solidFill>
                <a:latin typeface="Comic Sans MS" pitchFamily="66" charset="0"/>
                <a:cs typeface="+mn-cs"/>
              </a:rPr>
              <a:t>”</a:t>
            </a:r>
          </a:p>
          <a:p>
            <a:pPr algn="r" fontAlgn="auto">
              <a:spcBef>
                <a:spcPts val="0"/>
              </a:spcBef>
              <a:spcAft>
                <a:spcPts val="0"/>
              </a:spcAft>
              <a:defRPr/>
            </a:pPr>
            <a:r>
              <a:rPr lang="es-ES" sz="1100" b="1" dirty="0">
                <a:solidFill>
                  <a:schemeClr val="accent6">
                    <a:lumMod val="50000"/>
                  </a:schemeClr>
                </a:solidFill>
                <a:latin typeface="Comic Sans MS" pitchFamily="66" charset="0"/>
                <a:cs typeface="+mn-cs"/>
              </a:rPr>
              <a:t>(1 </a:t>
            </a:r>
            <a:r>
              <a:rPr lang="es-ES" sz="1100" b="1" dirty="0" err="1">
                <a:solidFill>
                  <a:schemeClr val="accent6">
                    <a:lumMod val="50000"/>
                  </a:schemeClr>
                </a:solidFill>
                <a:latin typeface="Comic Sans MS" pitchFamily="66" charset="0"/>
                <a:cs typeface="+mn-cs"/>
              </a:rPr>
              <a:t>Corint</a:t>
            </a:r>
            <a:r>
              <a:rPr lang="ro-RO" sz="1100" b="1" dirty="0">
                <a:solidFill>
                  <a:schemeClr val="accent6">
                    <a:lumMod val="50000"/>
                  </a:schemeClr>
                </a:solidFill>
                <a:latin typeface="Comic Sans MS" pitchFamily="66" charset="0"/>
                <a:cs typeface="+mn-cs"/>
              </a:rPr>
              <a:t>eni</a:t>
            </a:r>
            <a:r>
              <a:rPr lang="es-ES" sz="1100" b="1" dirty="0">
                <a:solidFill>
                  <a:schemeClr val="accent6">
                    <a:lumMod val="50000"/>
                  </a:schemeClr>
                </a:solidFill>
                <a:latin typeface="Comic Sans MS" pitchFamily="66" charset="0"/>
                <a:cs typeface="+mn-cs"/>
              </a:rPr>
              <a:t> 15:26)</a:t>
            </a:r>
            <a:endParaRPr lang="es-ES" b="1" dirty="0">
              <a:solidFill>
                <a:schemeClr val="accent6">
                  <a:lumMod val="50000"/>
                </a:schemeClr>
              </a:solidFill>
              <a:latin typeface="Comic Sans MS" pitchFamily="66" charset="0"/>
              <a:cs typeface="+mn-cs"/>
            </a:endParaRPr>
          </a:p>
        </p:txBody>
      </p:sp>
      <p:sp>
        <p:nvSpPr>
          <p:cNvPr id="4" name="3 Rectángulo"/>
          <p:cNvSpPr/>
          <p:nvPr/>
        </p:nvSpPr>
        <p:spPr>
          <a:xfrm>
            <a:off x="5000625" y="0"/>
            <a:ext cx="4143375" cy="646113"/>
          </a:xfrm>
          <a:prstGeom prst="rect">
            <a:avLst/>
          </a:prstGeom>
        </p:spPr>
        <p:txBody>
          <a:bodyPr>
            <a:spAutoFit/>
          </a:bodyPr>
          <a:lstStyle/>
          <a:p>
            <a:pPr fontAlgn="auto">
              <a:spcBef>
                <a:spcPts val="0"/>
              </a:spcBef>
              <a:spcAft>
                <a:spcPts val="0"/>
              </a:spcAft>
              <a:defRPr/>
            </a:pPr>
            <a:r>
              <a:rPr lang="es-ES" b="1" dirty="0">
                <a:solidFill>
                  <a:schemeClr val="accent6">
                    <a:lumMod val="50000"/>
                  </a:schemeClr>
                </a:solidFill>
                <a:latin typeface="Comic Sans MS" pitchFamily="66" charset="0"/>
                <a:cs typeface="+mn-cs"/>
              </a:rPr>
              <a:t>“</a:t>
            </a:r>
            <a:r>
              <a:rPr lang="vi-VN" b="1" dirty="0">
                <a:solidFill>
                  <a:schemeClr val="accent6">
                    <a:lumMod val="50000"/>
                  </a:schemeClr>
                </a:solidFill>
                <a:latin typeface="Comic Sans MS" pitchFamily="66" charset="0"/>
                <a:cs typeface="+mn-cs"/>
              </a:rPr>
              <a:t>Fiindcă plata păcatului este moartea,</a:t>
            </a:r>
            <a:r>
              <a:rPr lang="es-ES" b="1" dirty="0">
                <a:solidFill>
                  <a:schemeClr val="accent6">
                    <a:lumMod val="50000"/>
                  </a:schemeClr>
                </a:solidFill>
                <a:latin typeface="Comic Sans MS" pitchFamily="66" charset="0"/>
                <a:cs typeface="+mn-cs"/>
              </a:rPr>
              <a:t>…” </a:t>
            </a:r>
            <a:r>
              <a:rPr lang="es-ES" sz="1100" b="1" dirty="0">
                <a:solidFill>
                  <a:schemeClr val="accent6">
                    <a:lumMod val="50000"/>
                  </a:schemeClr>
                </a:solidFill>
                <a:latin typeface="Comic Sans MS" pitchFamily="66" charset="0"/>
                <a:cs typeface="+mn-cs"/>
              </a:rPr>
              <a:t>(Roma</a:t>
            </a:r>
            <a:r>
              <a:rPr lang="ro-RO" sz="1100" b="1" dirty="0">
                <a:solidFill>
                  <a:schemeClr val="accent6">
                    <a:lumMod val="50000"/>
                  </a:schemeClr>
                </a:solidFill>
                <a:latin typeface="Comic Sans MS" pitchFamily="66" charset="0"/>
                <a:cs typeface="+mn-cs"/>
              </a:rPr>
              <a:t>ni</a:t>
            </a:r>
            <a:r>
              <a:rPr lang="es-ES" sz="1100" b="1" dirty="0">
                <a:solidFill>
                  <a:schemeClr val="accent6">
                    <a:lumMod val="50000"/>
                  </a:schemeClr>
                </a:solidFill>
                <a:latin typeface="Comic Sans MS" pitchFamily="66" charset="0"/>
                <a:cs typeface="+mn-cs"/>
              </a:rPr>
              <a:t> 6:23 </a:t>
            </a:r>
            <a:r>
              <a:rPr lang="es-ES" sz="1100" b="1" dirty="0" err="1">
                <a:solidFill>
                  <a:schemeClr val="accent6">
                    <a:lumMod val="50000"/>
                  </a:schemeClr>
                </a:solidFill>
                <a:latin typeface="Comic Sans MS" pitchFamily="66" charset="0"/>
                <a:cs typeface="+mn-cs"/>
              </a:rPr>
              <a:t>pp</a:t>
            </a:r>
            <a:r>
              <a:rPr lang="es-ES" sz="1100" b="1" dirty="0">
                <a:solidFill>
                  <a:schemeClr val="accent6">
                    <a:lumMod val="50000"/>
                  </a:schemeClr>
                </a:solidFill>
                <a:latin typeface="Comic Sans MS" pitchFamily="66" charset="0"/>
                <a:cs typeface="+mn-cs"/>
              </a:rPr>
              <a:t>)</a:t>
            </a:r>
            <a:endParaRPr lang="es-ES" b="1" dirty="0">
              <a:solidFill>
                <a:schemeClr val="accent6">
                  <a:lumMod val="50000"/>
                </a:schemeClr>
              </a:solidFill>
              <a:latin typeface="Comic Sans MS" pitchFamily="66" charset="0"/>
              <a:cs typeface="+mn-cs"/>
            </a:endParaRPr>
          </a:p>
        </p:txBody>
      </p:sp>
      <p:sp>
        <p:nvSpPr>
          <p:cNvPr id="5" name="4 CuadroTexto"/>
          <p:cNvSpPr txBox="1">
            <a:spLocks noChangeArrowheads="1"/>
          </p:cNvSpPr>
          <p:nvPr/>
        </p:nvSpPr>
        <p:spPr bwMode="auto">
          <a:xfrm>
            <a:off x="4929188" y="1268413"/>
            <a:ext cx="4214812" cy="708025"/>
          </a:xfrm>
          <a:prstGeom prst="rect">
            <a:avLst/>
          </a:prstGeom>
          <a:noFill/>
          <a:ln w="9525">
            <a:noFill/>
            <a:miter lim="800000"/>
            <a:headEnd/>
            <a:tailEnd/>
          </a:ln>
        </p:spPr>
        <p:txBody>
          <a:bodyPr>
            <a:spAutoFit/>
          </a:bodyPr>
          <a:lstStyle/>
          <a:p>
            <a:pPr algn="ctr"/>
            <a:r>
              <a:rPr lang="ro-RO" sz="2000" b="1">
                <a:latin typeface="Calibri" pitchFamily="34" charset="0"/>
              </a:rPr>
              <a:t>De ce nu va exista moarte în împărăţia veşnică</a:t>
            </a:r>
            <a:r>
              <a:rPr lang="es-ES" sz="2000" b="1">
                <a:latin typeface="Calibri" pitchFamily="34" charset="0"/>
              </a:rPr>
              <a:t>?</a:t>
            </a:r>
          </a:p>
        </p:txBody>
      </p:sp>
      <p:sp>
        <p:nvSpPr>
          <p:cNvPr id="6" name="5 CuadroTexto"/>
          <p:cNvSpPr txBox="1">
            <a:spLocks noChangeArrowheads="1"/>
          </p:cNvSpPr>
          <p:nvPr/>
        </p:nvSpPr>
        <p:spPr bwMode="auto">
          <a:xfrm>
            <a:off x="5000625" y="1844675"/>
            <a:ext cx="4143375" cy="3632200"/>
          </a:xfrm>
          <a:prstGeom prst="rect">
            <a:avLst/>
          </a:prstGeom>
          <a:noFill/>
          <a:ln w="9525">
            <a:noFill/>
            <a:miter lim="800000"/>
            <a:headEnd/>
            <a:tailEnd/>
          </a:ln>
        </p:spPr>
        <p:txBody>
          <a:bodyPr>
            <a:spAutoFit/>
          </a:bodyPr>
          <a:lstStyle/>
          <a:p>
            <a:pPr>
              <a:spcBef>
                <a:spcPts val="600"/>
              </a:spcBef>
            </a:pPr>
            <a:r>
              <a:rPr lang="ro-RO" sz="2000" b="1">
                <a:latin typeface="Calibri" pitchFamily="34" charset="0"/>
              </a:rPr>
              <a:t>Moartea este consecinţa naturală a încălcării Legii morale a lui Dumnezeu</a:t>
            </a:r>
            <a:r>
              <a:rPr lang="es-ES" sz="2000" b="1">
                <a:latin typeface="Calibri" pitchFamily="34" charset="0"/>
              </a:rPr>
              <a:t>.</a:t>
            </a:r>
          </a:p>
          <a:p>
            <a:pPr>
              <a:spcBef>
                <a:spcPts val="600"/>
              </a:spcBef>
            </a:pPr>
            <a:r>
              <a:rPr lang="ro-RO" sz="2000" b="1">
                <a:latin typeface="Calibri" pitchFamily="34" charset="0"/>
              </a:rPr>
              <a:t>În împărăţia veşnică, principiile Legii Morale a lui Dumnezeu vor continua să existe. Vor continua să fie scrise în inimile noastre, aşa cum sunt aici </a:t>
            </a:r>
            <a:r>
              <a:rPr lang="es-ES" sz="2000" b="1">
                <a:latin typeface="Calibri" pitchFamily="34" charset="0"/>
              </a:rPr>
              <a:t>(</a:t>
            </a:r>
            <a:r>
              <a:rPr lang="ro-RO" sz="2000" b="1">
                <a:latin typeface="Calibri" pitchFamily="34" charset="0"/>
              </a:rPr>
              <a:t>Evr.</a:t>
            </a:r>
            <a:r>
              <a:rPr lang="es-ES" sz="2000" b="1">
                <a:latin typeface="Calibri" pitchFamily="34" charset="0"/>
              </a:rPr>
              <a:t> 8:8-13)</a:t>
            </a:r>
          </a:p>
          <a:p>
            <a:pPr>
              <a:spcBef>
                <a:spcPts val="600"/>
              </a:spcBef>
            </a:pPr>
            <a:r>
              <a:rPr lang="ro-RO" sz="2000" b="1">
                <a:latin typeface="Calibri" pitchFamily="34" charset="0"/>
              </a:rPr>
              <a:t>Diferenţa, desigur, este că acele principii nu vor fi violate niciodată acolo, cum s-a întâmplat aici.</a:t>
            </a:r>
            <a:endParaRPr lang="es-ES" sz="2000" b="1">
              <a:latin typeface="Calibri" pitchFamily="34" charset="0"/>
            </a:endParaRPr>
          </a:p>
        </p:txBody>
      </p:sp>
      <p:sp>
        <p:nvSpPr>
          <p:cNvPr id="7" name="6 Rectángulo"/>
          <p:cNvSpPr/>
          <p:nvPr/>
        </p:nvSpPr>
        <p:spPr>
          <a:xfrm>
            <a:off x="4929188" y="5380038"/>
            <a:ext cx="4214812" cy="1477962"/>
          </a:xfrm>
          <a:prstGeom prst="rect">
            <a:avLst/>
          </a:prstGeom>
        </p:spPr>
        <p:txBody>
          <a:bodyPr>
            <a:spAutoFit/>
          </a:bodyPr>
          <a:lstStyle/>
          <a:p>
            <a:pPr fontAlgn="auto">
              <a:spcBef>
                <a:spcPts val="0"/>
              </a:spcBef>
              <a:spcAft>
                <a:spcPts val="0"/>
              </a:spcAft>
              <a:defRPr/>
            </a:pPr>
            <a:r>
              <a:rPr lang="es-ES" b="1" dirty="0">
                <a:solidFill>
                  <a:schemeClr val="accent6">
                    <a:lumMod val="50000"/>
                  </a:schemeClr>
                </a:solidFill>
                <a:latin typeface="Comic Sans MS" pitchFamily="66" charset="0"/>
                <a:cs typeface="+mn-cs"/>
              </a:rPr>
              <a:t>“</a:t>
            </a:r>
            <a:r>
              <a:rPr lang="vi-VN" b="1" dirty="0">
                <a:solidFill>
                  <a:schemeClr val="accent6">
                    <a:lumMod val="50000"/>
                  </a:schemeClr>
                </a:solidFill>
                <a:latin typeface="Comic Sans MS" pitchFamily="66" charset="0"/>
                <a:cs typeface="+mn-cs"/>
              </a:rPr>
              <a:t>El va şterge orice lacrimă din ochii lor. Şi moartea nu va mai fi. Nu va mai fi nici tânguire, nici ţipăt, nici durere, pentru că lucrurile dintâi au trecut</a:t>
            </a:r>
            <a:r>
              <a:rPr lang="es-ES" b="1" dirty="0">
                <a:solidFill>
                  <a:schemeClr val="accent6">
                    <a:lumMod val="50000"/>
                  </a:schemeClr>
                </a:solidFill>
                <a:latin typeface="Comic Sans MS" pitchFamily="66" charset="0"/>
                <a:cs typeface="+mn-cs"/>
              </a:rPr>
              <a:t>” </a:t>
            </a:r>
            <a:r>
              <a:rPr lang="es-ES" sz="1100" b="1" dirty="0">
                <a:solidFill>
                  <a:schemeClr val="accent6">
                    <a:lumMod val="50000"/>
                  </a:schemeClr>
                </a:solidFill>
                <a:latin typeface="Comic Sans MS" pitchFamily="66" charset="0"/>
                <a:cs typeface="+mn-cs"/>
              </a:rPr>
              <a:t>(</a:t>
            </a:r>
            <a:r>
              <a:rPr lang="es-ES" sz="1100" b="1" dirty="0" err="1">
                <a:solidFill>
                  <a:schemeClr val="accent6">
                    <a:lumMod val="50000"/>
                  </a:schemeClr>
                </a:solidFill>
                <a:latin typeface="Comic Sans MS" pitchFamily="66" charset="0"/>
                <a:cs typeface="+mn-cs"/>
              </a:rPr>
              <a:t>Apocalips</a:t>
            </a:r>
            <a:r>
              <a:rPr lang="ro-RO" sz="1100" b="1" dirty="0">
                <a:solidFill>
                  <a:schemeClr val="accent6">
                    <a:lumMod val="50000"/>
                  </a:schemeClr>
                </a:solidFill>
                <a:latin typeface="Comic Sans MS" pitchFamily="66" charset="0"/>
                <a:cs typeface="+mn-cs"/>
              </a:rPr>
              <a:t>a</a:t>
            </a:r>
            <a:r>
              <a:rPr lang="es-ES" sz="1100" b="1" dirty="0">
                <a:solidFill>
                  <a:schemeClr val="accent6">
                    <a:lumMod val="50000"/>
                  </a:schemeClr>
                </a:solidFill>
                <a:latin typeface="Comic Sans MS" pitchFamily="66" charset="0"/>
                <a:cs typeface="+mn-cs"/>
              </a:rPr>
              <a:t> 21:4)</a:t>
            </a:r>
            <a:endParaRPr lang="es-ES" b="1" dirty="0">
              <a:solidFill>
                <a:schemeClr val="accent6">
                  <a:lumMod val="50000"/>
                </a:schemeClr>
              </a:solidFill>
              <a:latin typeface="Comic Sans MS" pitchFamily="66" charset="0"/>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childTnLst>
                          </p:cTn>
                        </p:par>
                        <p:par>
                          <p:cTn id="17" fill="hold">
                            <p:stCondLst>
                              <p:cond delay="1500"/>
                            </p:stCondLst>
                            <p:childTnLst>
                              <p:par>
                                <p:cTn id="18" presetID="47"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7"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Effect transition="in" filter="fade">
                                      <p:cBhvr>
                                        <p:cTn id="39" dur="1000"/>
                                        <p:tgtEl>
                                          <p:spTgt spid="6">
                                            <p:txEl>
                                              <p:pRg st="0" end="0"/>
                                            </p:txEl>
                                          </p:spTgt>
                                        </p:tgtEl>
                                      </p:cBhvr>
                                    </p:animEffect>
                                    <p:anim calcmode="lin" valueType="num">
                                      <p:cBhvr>
                                        <p:cTn id="4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fade">
                                      <p:cBhvr>
                                        <p:cTn id="47" dur="1000"/>
                                        <p:tgtEl>
                                          <p:spTgt spid="6">
                                            <p:txEl>
                                              <p:pRg st="1" end="1"/>
                                            </p:txEl>
                                          </p:spTgt>
                                        </p:tgtEl>
                                      </p:cBhvr>
                                    </p:animEffect>
                                    <p:anim calcmode="lin" valueType="num">
                                      <p:cBhvr>
                                        <p:cTn id="4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Effect transition="in" filter="fade">
                                      <p:cBhvr>
                                        <p:cTn id="55" dur="1000"/>
                                        <p:tgtEl>
                                          <p:spTgt spid="6">
                                            <p:txEl>
                                              <p:pRg st="2" end="2"/>
                                            </p:txEl>
                                          </p:spTgt>
                                        </p:tgtEl>
                                      </p:cBhvr>
                                    </p:animEffect>
                                    <p:anim calcmode="lin" valueType="num">
                                      <p:cBhvr>
                                        <p:cTn id="5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1000" fill="hold"/>
                                        <p:tgtEl>
                                          <p:spTgt spid="7"/>
                                        </p:tgtEl>
                                        <p:attrNameLst>
                                          <p:attrName>ppt_w</p:attrName>
                                        </p:attrNameLst>
                                      </p:cBhvr>
                                      <p:tavLst>
                                        <p:tav tm="0">
                                          <p:val>
                                            <p:fltVal val="0"/>
                                          </p:val>
                                        </p:tav>
                                        <p:tav tm="100000">
                                          <p:val>
                                            <p:strVal val="#ppt_w"/>
                                          </p:val>
                                        </p:tav>
                                      </p:tavLst>
                                    </p:anim>
                                    <p:anim calcmode="lin" valueType="num">
                                      <p:cBhvr>
                                        <p:cTn id="64" dur="1000" fill="hold"/>
                                        <p:tgtEl>
                                          <p:spTgt spid="7"/>
                                        </p:tgtEl>
                                        <p:attrNameLst>
                                          <p:attrName>ppt_h</p:attrName>
                                        </p:attrNameLst>
                                      </p:cBhvr>
                                      <p:tavLst>
                                        <p:tav tm="0">
                                          <p:val>
                                            <p:fltVal val="0"/>
                                          </p:val>
                                        </p:tav>
                                        <p:tav tm="100000">
                                          <p:val>
                                            <p:strVal val="#ppt_h"/>
                                          </p:val>
                                        </p:tav>
                                      </p:tavLst>
                                    </p:anim>
                                    <p:anim calcmode="lin" valueType="num">
                                      <p:cBhvr>
                                        <p:cTn id="6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1 Rectángulo"/>
          <p:cNvSpPr/>
          <p:nvPr/>
        </p:nvSpPr>
        <p:spPr>
          <a:xfrm>
            <a:off x="4929188" y="4406900"/>
            <a:ext cx="4071937" cy="230822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600"/>
              </a:spcBef>
              <a:spcAft>
                <a:spcPts val="0"/>
              </a:spcAft>
              <a:defRPr/>
            </a:pPr>
            <a:r>
              <a:rPr lang="es-ES" sz="2400" b="1" dirty="0">
                <a:latin typeface="Comic Sans MS" pitchFamily="66" charset="0"/>
              </a:rPr>
              <a:t>“</a:t>
            </a:r>
            <a:r>
              <a:rPr lang="vi-VN" sz="2400" b="1" dirty="0">
                <a:latin typeface="Comic Sans MS" pitchFamily="66" charset="0"/>
              </a:rPr>
              <a:t>Domnul mă va izbăvi de orice lucru rău şi mă va mântui, ca să intru în Împărăţia Lui cerească. A Lui să fie slava în vecii vecilor! Amin.</a:t>
            </a:r>
            <a:r>
              <a:rPr lang="es-ES" sz="2400" b="1" dirty="0">
                <a:latin typeface="Comic Sans MS" pitchFamily="66" charset="0"/>
              </a:rPr>
              <a:t>” </a:t>
            </a:r>
            <a:r>
              <a:rPr lang="es-ES" sz="1400" b="1" dirty="0"/>
              <a:t>2 </a:t>
            </a:r>
            <a:r>
              <a:rPr lang="es-ES" sz="1400" b="1" dirty="0" err="1"/>
              <a:t>Timote</a:t>
            </a:r>
            <a:r>
              <a:rPr lang="ro-RO" sz="1400" b="1" dirty="0"/>
              <a:t>i</a:t>
            </a:r>
            <a:r>
              <a:rPr lang="es-ES" sz="1400" b="1" dirty="0"/>
              <a:t> 4:18</a:t>
            </a:r>
            <a:endParaRPr lang="es-ES" sz="1400" b="1" dirty="0">
              <a:latin typeface="Comic Sans MS" pitchFamily="66"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1F497D"/>
      </a:dk2>
      <a:lt2>
        <a:srgbClr val="EEECE1"/>
      </a:lt2>
      <a:accent1>
        <a:srgbClr val="00B0F0"/>
      </a:accent1>
      <a:accent2>
        <a:srgbClr val="7030A0"/>
      </a:accent2>
      <a:accent3>
        <a:srgbClr val="00B050"/>
      </a:accent3>
      <a:accent4>
        <a:srgbClr val="FFFF00"/>
      </a:accent4>
      <a:accent5>
        <a:srgbClr val="FF0000"/>
      </a:accent5>
      <a:accent6>
        <a:srgbClr val="EA5F00"/>
      </a:accent6>
      <a:hlink>
        <a:srgbClr val="FE19FF"/>
      </a:hlink>
      <a:folHlink>
        <a:srgbClr val="1F497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960</TotalTime>
  <Words>641</Words>
  <Application>Microsoft Office PowerPoint</Application>
  <PresentationFormat>Expunere pe ecran (4:3)</PresentationFormat>
  <Paragraphs>25</Paragraphs>
  <Slides>9</Slides>
  <Notes>0</Notes>
  <HiddenSlides>0</HiddenSlides>
  <MMClips>0</MMClips>
  <ScaleCrop>false</ScaleCrop>
  <HeadingPairs>
    <vt:vector size="6" baseType="variant">
      <vt:variant>
        <vt:lpstr>Fonturi utilizate</vt:lpstr>
      </vt:variant>
      <vt:variant>
        <vt:i4>4</vt:i4>
      </vt:variant>
      <vt:variant>
        <vt:lpstr>Şablon formă</vt:lpstr>
      </vt:variant>
      <vt:variant>
        <vt:i4>1</vt:i4>
      </vt:variant>
      <vt:variant>
        <vt:lpstr>Titluri diapozitive</vt:lpstr>
      </vt:variant>
      <vt:variant>
        <vt:i4>9</vt:i4>
      </vt:variant>
    </vt:vector>
  </HeadingPairs>
  <TitlesOfParts>
    <vt:vector size="14" baseType="lpstr">
      <vt:lpstr>Arial</vt:lpstr>
      <vt:lpstr>Calibri</vt:lpstr>
      <vt:lpstr>Comic Sans MS</vt:lpstr>
      <vt:lpstr>Times New Roman</vt:lpstr>
      <vt:lpstr>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LinksUpToDate>false</LinksUpToDate>
  <SharedDoc>false</SharedDoc>
  <HyperlinkBase>http://www.fustero.net/es/index_ro.aspx</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Imparatia lui Hristos si Legea</dc:title>
  <dc:subject>st 13, trim2, 2014</dc:subject>
  <dc:creator>SFC</dc:creator>
  <dc:description>http://www.fustero.net/es/RO_LEY_13.pptx</dc:description>
  <cp:lastModifiedBy>Scoala gimnaziala Cotofenesti</cp:lastModifiedBy>
  <cp:revision>128</cp:revision>
  <dcterms:created xsi:type="dcterms:W3CDTF">2014-06-11T07:46:07Z</dcterms:created>
  <dcterms:modified xsi:type="dcterms:W3CDTF">2014-07-14T12:44:57Z</dcterms:modified>
</cp:coreProperties>
</file>