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57" r:id="rId4"/>
    <p:sldId id="258" r:id="rId5"/>
    <p:sldId id="260" r:id="rId6"/>
    <p:sldId id="265" r:id="rId7"/>
    <p:sldId id="259" r:id="rId8"/>
    <p:sldId id="261" r:id="rId9"/>
    <p:sldId id="262" r:id="rId10"/>
    <p:sldId id="264" r:id="rId11"/>
    <p:sldId id="26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embeddedFontLst>
    <p:embeddedFont>
      <p:font typeface="Calibri" pitchFamily="34" charset="0"/>
      <p:regular r:id="rId30"/>
      <p:bold r:id="rId31"/>
      <p:italic r:id="rId32"/>
      <p:boldItalic r:id="rId33"/>
    </p:embeddedFont>
    <p:embeddedFont>
      <p:font typeface="Cooper Black" pitchFamily="18" charset="0"/>
      <p:regular r:id="rId34"/>
    </p:embeddedFont>
    <p:embeddedFont>
      <p:font typeface="Trebuchet MS" pitchFamily="34" charset="0"/>
      <p:regular r:id="rId35"/>
      <p:bold r:id="rId36"/>
      <p:italic r:id="rId37"/>
      <p:boldItalic r:id="rId38"/>
    </p:embeddedFont>
    <p:embeddedFont>
      <p:font typeface="Comic Sans MS" pitchFamily="66" charset="0"/>
      <p:regular r:id="rId39"/>
      <p:bold r:id="rId40"/>
    </p:embeddedFont>
    <p:embeddedFont>
      <p:font typeface="Brush Script MT" pitchFamily="66" charset="0"/>
      <p:italic r:id="rId4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22"/>
    <a:srgbClr val="56291E"/>
    <a:srgbClr val="CC5134"/>
    <a:srgbClr val="00FFFF"/>
    <a:srgbClr val="433254"/>
    <a:srgbClr val="00CDC8"/>
    <a:srgbClr val="15FFD2"/>
    <a:srgbClr val="CAA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6C677-FB2C-4859-B91C-0B4A4DFEC247}" type="doc">
      <dgm:prSet loTypeId="urn:microsoft.com/office/officeart/2005/8/layout/equation1" loCatId="process" qsTypeId="urn:microsoft.com/office/officeart/2005/8/quickstyle/simple2" qsCatId="simple" csTypeId="urn:microsoft.com/office/officeart/2005/8/colors/accent3_2" csCatId="accent3" phldr="1"/>
      <dgm:spPr>
        <a:scene3d>
          <a:camera prst="orthographicFront"/>
          <a:lightRig rig="threePt" dir="t">
            <a:rot lat="0" lon="0" rev="6600000"/>
          </a:lightRig>
        </a:scene3d>
      </dgm:spPr>
    </dgm:pt>
    <dgm:pt modelId="{A1E50EF1-FCFB-44E1-88EC-5D8415A64AC5}">
      <dgm:prSet phldrT="[Texto]" custT="1"/>
      <dgm:spPr>
        <a:sp3d prstMaterial="translucentPowder">
          <a:bevelT w="139700" prst="cross"/>
        </a:sp3d>
      </dgm:spPr>
      <dgm:t>
        <a:bodyPr/>
        <a:lstStyle/>
        <a:p>
          <a:r>
            <a:rPr lang="fr-CH" sz="1800" b="1" dirty="0" smtClean="0"/>
            <a:t>L</a:t>
          </a:r>
          <a:r>
            <a:rPr lang="ro-RO" sz="1800" b="1" dirty="0" smtClean="0"/>
            <a:t>egea ne arată păcatul și ne condamnă</a:t>
          </a:r>
          <a:r>
            <a:rPr lang="fr-CH" sz="1800" b="1" dirty="0" smtClean="0"/>
            <a:t> </a:t>
          </a:r>
          <a:endParaRPr lang="es-ES" sz="1800" b="1" dirty="0"/>
        </a:p>
      </dgm:t>
    </dgm:pt>
    <dgm:pt modelId="{F9081A40-09E1-43BF-AE74-80E5A1B54815}" type="parTrans" cxnId="{BBE31F50-9A48-4311-8B8F-37F84BDEF743}">
      <dgm:prSet/>
      <dgm:spPr/>
      <dgm:t>
        <a:bodyPr/>
        <a:lstStyle/>
        <a:p>
          <a:endParaRPr lang="es-ES" sz="2000" b="1"/>
        </a:p>
      </dgm:t>
    </dgm:pt>
    <dgm:pt modelId="{F6284307-361F-4B32-87F3-141A4C34CE2D}" type="sibTrans" cxnId="{BBE31F50-9A48-4311-8B8F-37F84BDEF743}">
      <dgm:prSet custT="1"/>
      <dgm:spPr>
        <a:sp3d prstMaterial="translucentPowder">
          <a:bevelT w="139700" prst="cross"/>
        </a:sp3d>
      </dgm:spPr>
      <dgm:t>
        <a:bodyPr/>
        <a:lstStyle/>
        <a:p>
          <a:endParaRPr lang="es-ES" sz="1400" b="1"/>
        </a:p>
      </dgm:t>
    </dgm:pt>
    <dgm:pt modelId="{1A2C6009-D2F5-414E-A2CD-143E7B65A3AF}">
      <dgm:prSet phldrT="[Texto]" custT="1"/>
      <dgm:spPr>
        <a:sp3d prstMaterial="translucentPowder">
          <a:bevelT w="139700" prst="cross"/>
        </a:sp3d>
      </dgm:spPr>
      <dgm:t>
        <a:bodyPr/>
        <a:lstStyle/>
        <a:p>
          <a:r>
            <a:rPr lang="ro-RO" sz="1800" b="1" dirty="0" smtClean="0"/>
            <a:t>Evanghelia ne arată iertarea și darul mântuirii</a:t>
          </a:r>
          <a:r>
            <a:rPr lang="fr-CH" sz="1800" b="1" dirty="0" smtClean="0"/>
            <a:t> </a:t>
          </a:r>
          <a:endParaRPr lang="es-ES" sz="1800" b="1" dirty="0"/>
        </a:p>
      </dgm:t>
    </dgm:pt>
    <dgm:pt modelId="{9DFD0341-3DE5-498B-AEBB-EF482F2EDAAE}" type="parTrans" cxnId="{2F40B252-6107-47A2-895F-1BFA01A46596}">
      <dgm:prSet/>
      <dgm:spPr/>
      <dgm:t>
        <a:bodyPr/>
        <a:lstStyle/>
        <a:p>
          <a:endParaRPr lang="es-ES" sz="2000" b="1"/>
        </a:p>
      </dgm:t>
    </dgm:pt>
    <dgm:pt modelId="{F7677C1A-D367-4BB4-B2FF-F3860FEDAF5B}" type="sibTrans" cxnId="{2F40B252-6107-47A2-895F-1BFA01A46596}">
      <dgm:prSet custT="1"/>
      <dgm:spPr>
        <a:sp3d prstMaterial="translucentPowder">
          <a:bevelT w="139700" prst="cross"/>
        </a:sp3d>
      </dgm:spPr>
      <dgm:t>
        <a:bodyPr/>
        <a:lstStyle/>
        <a:p>
          <a:endParaRPr lang="es-ES" sz="1400" b="1"/>
        </a:p>
      </dgm:t>
    </dgm:pt>
    <dgm:pt modelId="{F006DF54-E123-48F6-B679-E5B9F16BF13F}">
      <dgm:prSet phldrT="[Texto]" custT="1"/>
      <dgm:spPr>
        <a:sp3d prstMaterial="translucentPowder">
          <a:bevelT w="139700" prst="cross"/>
        </a:sp3d>
      </dgm:spPr>
      <dgm:t>
        <a:bodyPr/>
        <a:lstStyle/>
        <a:p>
          <a:r>
            <a:rPr lang="ro-RO" sz="1800" b="1" dirty="0" smtClean="0"/>
            <a:t>Mântuiți prin Evanghelie, putem trăi în armonie cu legea</a:t>
          </a:r>
          <a:endParaRPr lang="es-ES" sz="1800" b="1" dirty="0"/>
        </a:p>
      </dgm:t>
    </dgm:pt>
    <dgm:pt modelId="{2F8EF341-6124-49CF-9467-5DC4D52E8B81}" type="parTrans" cxnId="{4D00E5FD-4BCD-4A27-A63F-838AB4513888}">
      <dgm:prSet/>
      <dgm:spPr/>
      <dgm:t>
        <a:bodyPr/>
        <a:lstStyle/>
        <a:p>
          <a:endParaRPr lang="es-ES" sz="2000" b="1"/>
        </a:p>
      </dgm:t>
    </dgm:pt>
    <dgm:pt modelId="{F2EFEA34-4C71-4610-B9B7-FFDD639CEDA9}" type="sibTrans" cxnId="{4D00E5FD-4BCD-4A27-A63F-838AB4513888}">
      <dgm:prSet/>
      <dgm:spPr/>
      <dgm:t>
        <a:bodyPr/>
        <a:lstStyle/>
        <a:p>
          <a:endParaRPr lang="es-ES" sz="2000" b="1"/>
        </a:p>
      </dgm:t>
    </dgm:pt>
    <dgm:pt modelId="{35411F80-3D10-450A-A695-3C417A773607}" type="pres">
      <dgm:prSet presAssocID="{2E26C677-FB2C-4859-B91C-0B4A4DFEC247}" presName="linearFlow" presStyleCnt="0">
        <dgm:presLayoutVars>
          <dgm:dir/>
          <dgm:resizeHandles val="exact"/>
        </dgm:presLayoutVars>
      </dgm:prSet>
      <dgm:spPr/>
    </dgm:pt>
    <dgm:pt modelId="{217B0E15-A01A-4087-B480-8D4BCB245D0E}" type="pres">
      <dgm:prSet presAssocID="{A1E50EF1-FCFB-44E1-88EC-5D8415A64AC5}" presName="node" presStyleLbl="node1" presStyleIdx="0" presStyleCnt="3">
        <dgm:presLayoutVars>
          <dgm:bulletEnabled val="1"/>
        </dgm:presLayoutVars>
      </dgm:prSet>
      <dgm:spPr/>
      <dgm:t>
        <a:bodyPr/>
        <a:lstStyle/>
        <a:p>
          <a:endParaRPr lang="es-ES"/>
        </a:p>
      </dgm:t>
    </dgm:pt>
    <dgm:pt modelId="{333C102A-7811-4D6C-B213-32AC066762EC}" type="pres">
      <dgm:prSet presAssocID="{F6284307-361F-4B32-87F3-141A4C34CE2D}" presName="spacerL" presStyleCnt="0"/>
      <dgm:spPr>
        <a:sp3d prstMaterial="translucentPowder">
          <a:bevelT w="139700" prst="cross"/>
        </a:sp3d>
      </dgm:spPr>
    </dgm:pt>
    <dgm:pt modelId="{A1B5207E-8160-46F1-BD05-9D2AA72619DF}" type="pres">
      <dgm:prSet presAssocID="{F6284307-361F-4B32-87F3-141A4C34CE2D}" presName="sibTrans" presStyleLbl="sibTrans2D1" presStyleIdx="0" presStyleCnt="2"/>
      <dgm:spPr/>
      <dgm:t>
        <a:bodyPr/>
        <a:lstStyle/>
        <a:p>
          <a:endParaRPr lang="es-ES"/>
        </a:p>
      </dgm:t>
    </dgm:pt>
    <dgm:pt modelId="{620D73E1-8462-4523-B1D6-590DCD6AB98F}" type="pres">
      <dgm:prSet presAssocID="{F6284307-361F-4B32-87F3-141A4C34CE2D}" presName="spacerR" presStyleCnt="0"/>
      <dgm:spPr>
        <a:sp3d prstMaterial="translucentPowder">
          <a:bevelT w="139700" prst="cross"/>
        </a:sp3d>
      </dgm:spPr>
    </dgm:pt>
    <dgm:pt modelId="{0FF186B9-9EF1-4E74-B50D-8ED7616D1415}" type="pres">
      <dgm:prSet presAssocID="{1A2C6009-D2F5-414E-A2CD-143E7B65A3AF}" presName="node" presStyleLbl="node1" presStyleIdx="1" presStyleCnt="3">
        <dgm:presLayoutVars>
          <dgm:bulletEnabled val="1"/>
        </dgm:presLayoutVars>
      </dgm:prSet>
      <dgm:spPr/>
      <dgm:t>
        <a:bodyPr/>
        <a:lstStyle/>
        <a:p>
          <a:endParaRPr lang="es-ES"/>
        </a:p>
      </dgm:t>
    </dgm:pt>
    <dgm:pt modelId="{AFE50416-4725-44A2-9BC9-986DC755DCC7}" type="pres">
      <dgm:prSet presAssocID="{F7677C1A-D367-4BB4-B2FF-F3860FEDAF5B}" presName="spacerL" presStyleCnt="0"/>
      <dgm:spPr>
        <a:sp3d prstMaterial="translucentPowder">
          <a:bevelT w="139700" prst="cross"/>
        </a:sp3d>
      </dgm:spPr>
    </dgm:pt>
    <dgm:pt modelId="{A08F4752-C69E-4D06-9B29-49AB730516D0}" type="pres">
      <dgm:prSet presAssocID="{F7677C1A-D367-4BB4-B2FF-F3860FEDAF5B}" presName="sibTrans" presStyleLbl="sibTrans2D1" presStyleIdx="1" presStyleCnt="2"/>
      <dgm:spPr/>
      <dgm:t>
        <a:bodyPr/>
        <a:lstStyle/>
        <a:p>
          <a:endParaRPr lang="es-ES"/>
        </a:p>
      </dgm:t>
    </dgm:pt>
    <dgm:pt modelId="{0B97088B-DEE1-4A68-8D6D-ECC05C17956F}" type="pres">
      <dgm:prSet presAssocID="{F7677C1A-D367-4BB4-B2FF-F3860FEDAF5B}" presName="spacerR" presStyleCnt="0"/>
      <dgm:spPr>
        <a:sp3d prstMaterial="translucentPowder">
          <a:bevelT w="139700" prst="cross"/>
        </a:sp3d>
      </dgm:spPr>
    </dgm:pt>
    <dgm:pt modelId="{B3355F36-D2D9-4245-B70A-7705BBB418D3}" type="pres">
      <dgm:prSet presAssocID="{F006DF54-E123-48F6-B679-E5B9F16BF13F}" presName="node" presStyleLbl="node1" presStyleIdx="2" presStyleCnt="3" custScaleX="112501" custScaleY="112502">
        <dgm:presLayoutVars>
          <dgm:bulletEnabled val="1"/>
        </dgm:presLayoutVars>
      </dgm:prSet>
      <dgm:spPr/>
      <dgm:t>
        <a:bodyPr/>
        <a:lstStyle/>
        <a:p>
          <a:endParaRPr lang="es-ES"/>
        </a:p>
      </dgm:t>
    </dgm:pt>
  </dgm:ptLst>
  <dgm:cxnLst>
    <dgm:cxn modelId="{B92DC6FC-2B66-4142-8D77-ADC151E55769}" type="presOf" srcId="{2E26C677-FB2C-4859-B91C-0B4A4DFEC247}" destId="{35411F80-3D10-450A-A695-3C417A773607}" srcOrd="0" destOrd="0" presId="urn:microsoft.com/office/officeart/2005/8/layout/equation1"/>
    <dgm:cxn modelId="{3720F862-0A96-4E6C-9EAA-009E6F7564F8}" type="presOf" srcId="{F6284307-361F-4B32-87F3-141A4C34CE2D}" destId="{A1B5207E-8160-46F1-BD05-9D2AA72619DF}" srcOrd="0" destOrd="0" presId="urn:microsoft.com/office/officeart/2005/8/layout/equation1"/>
    <dgm:cxn modelId="{95C4EC01-1DEC-4207-B59E-69C2AD417BCD}" type="presOf" srcId="{A1E50EF1-FCFB-44E1-88EC-5D8415A64AC5}" destId="{217B0E15-A01A-4087-B480-8D4BCB245D0E}" srcOrd="0" destOrd="0" presId="urn:microsoft.com/office/officeart/2005/8/layout/equation1"/>
    <dgm:cxn modelId="{203A5BEA-5DA9-4946-BC65-5B435C942A1B}" type="presOf" srcId="{F7677C1A-D367-4BB4-B2FF-F3860FEDAF5B}" destId="{A08F4752-C69E-4D06-9B29-49AB730516D0}" srcOrd="0" destOrd="0" presId="urn:microsoft.com/office/officeart/2005/8/layout/equation1"/>
    <dgm:cxn modelId="{01CF3C3C-7D2D-4E57-8D82-742DA8EA38C4}" type="presOf" srcId="{F006DF54-E123-48F6-B679-E5B9F16BF13F}" destId="{B3355F36-D2D9-4245-B70A-7705BBB418D3}" srcOrd="0" destOrd="0" presId="urn:microsoft.com/office/officeart/2005/8/layout/equation1"/>
    <dgm:cxn modelId="{BBE31F50-9A48-4311-8B8F-37F84BDEF743}" srcId="{2E26C677-FB2C-4859-B91C-0B4A4DFEC247}" destId="{A1E50EF1-FCFB-44E1-88EC-5D8415A64AC5}" srcOrd="0" destOrd="0" parTransId="{F9081A40-09E1-43BF-AE74-80E5A1B54815}" sibTransId="{F6284307-361F-4B32-87F3-141A4C34CE2D}"/>
    <dgm:cxn modelId="{1E860403-9115-4E3C-B3FC-A10C5CBC3224}" type="presOf" srcId="{1A2C6009-D2F5-414E-A2CD-143E7B65A3AF}" destId="{0FF186B9-9EF1-4E74-B50D-8ED7616D1415}" srcOrd="0" destOrd="0" presId="urn:microsoft.com/office/officeart/2005/8/layout/equation1"/>
    <dgm:cxn modelId="{2F40B252-6107-47A2-895F-1BFA01A46596}" srcId="{2E26C677-FB2C-4859-B91C-0B4A4DFEC247}" destId="{1A2C6009-D2F5-414E-A2CD-143E7B65A3AF}" srcOrd="1" destOrd="0" parTransId="{9DFD0341-3DE5-498B-AEBB-EF482F2EDAAE}" sibTransId="{F7677C1A-D367-4BB4-B2FF-F3860FEDAF5B}"/>
    <dgm:cxn modelId="{4D00E5FD-4BCD-4A27-A63F-838AB4513888}" srcId="{2E26C677-FB2C-4859-B91C-0B4A4DFEC247}" destId="{F006DF54-E123-48F6-B679-E5B9F16BF13F}" srcOrd="2" destOrd="0" parTransId="{2F8EF341-6124-49CF-9467-5DC4D52E8B81}" sibTransId="{F2EFEA34-4C71-4610-B9B7-FFDD639CEDA9}"/>
    <dgm:cxn modelId="{937AB35E-B610-4DC5-A61D-56377BBA8C62}" type="presParOf" srcId="{35411F80-3D10-450A-A695-3C417A773607}" destId="{217B0E15-A01A-4087-B480-8D4BCB245D0E}" srcOrd="0" destOrd="0" presId="urn:microsoft.com/office/officeart/2005/8/layout/equation1"/>
    <dgm:cxn modelId="{2B1F2B89-1A76-4176-A7C5-1CC1A0C2CD7F}" type="presParOf" srcId="{35411F80-3D10-450A-A695-3C417A773607}" destId="{333C102A-7811-4D6C-B213-32AC066762EC}" srcOrd="1" destOrd="0" presId="urn:microsoft.com/office/officeart/2005/8/layout/equation1"/>
    <dgm:cxn modelId="{1A99BBD5-65BC-4246-A5B5-8DE424A76EC9}" type="presParOf" srcId="{35411F80-3D10-450A-A695-3C417A773607}" destId="{A1B5207E-8160-46F1-BD05-9D2AA72619DF}" srcOrd="2" destOrd="0" presId="urn:microsoft.com/office/officeart/2005/8/layout/equation1"/>
    <dgm:cxn modelId="{B424A969-0C1E-4317-B52C-713CC70653D6}" type="presParOf" srcId="{35411F80-3D10-450A-A695-3C417A773607}" destId="{620D73E1-8462-4523-B1D6-590DCD6AB98F}" srcOrd="3" destOrd="0" presId="urn:microsoft.com/office/officeart/2005/8/layout/equation1"/>
    <dgm:cxn modelId="{33DBE244-56F3-4B45-AF4A-E793B0C48EA8}" type="presParOf" srcId="{35411F80-3D10-450A-A695-3C417A773607}" destId="{0FF186B9-9EF1-4E74-B50D-8ED7616D1415}" srcOrd="4" destOrd="0" presId="urn:microsoft.com/office/officeart/2005/8/layout/equation1"/>
    <dgm:cxn modelId="{37F56F25-B9C7-486B-A79D-763AF985A205}" type="presParOf" srcId="{35411F80-3D10-450A-A695-3C417A773607}" destId="{AFE50416-4725-44A2-9BC9-986DC755DCC7}" srcOrd="5" destOrd="0" presId="urn:microsoft.com/office/officeart/2005/8/layout/equation1"/>
    <dgm:cxn modelId="{6AE9825E-0AA2-4F5A-825F-4A7276B81DF2}" type="presParOf" srcId="{35411F80-3D10-450A-A695-3C417A773607}" destId="{A08F4752-C69E-4D06-9B29-49AB730516D0}" srcOrd="6" destOrd="0" presId="urn:microsoft.com/office/officeart/2005/8/layout/equation1"/>
    <dgm:cxn modelId="{71716556-937B-4BAE-A861-0DC99C6BF5E5}" type="presParOf" srcId="{35411F80-3D10-450A-A695-3C417A773607}" destId="{0B97088B-DEE1-4A68-8D6D-ECC05C17956F}" srcOrd="7" destOrd="0" presId="urn:microsoft.com/office/officeart/2005/8/layout/equation1"/>
    <dgm:cxn modelId="{29511E49-8F82-48CA-99EF-0C9F81C046F0}" type="presParOf" srcId="{35411F80-3D10-450A-A695-3C417A773607}" destId="{B3355F36-D2D9-4245-B70A-7705BBB418D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B0E15-A01A-4087-B480-8D4BCB245D0E}">
      <dsp:nvSpPr>
        <dsp:cNvPr id="0" name=""/>
        <dsp:cNvSpPr/>
      </dsp:nvSpPr>
      <dsp:spPr>
        <a:xfrm>
          <a:off x="2669" y="190512"/>
          <a:ext cx="1904966" cy="190496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6600000"/>
          </a:lightRig>
        </a:scene3d>
        <a:sp3d prstMaterial="translucentPowder">
          <a:bevelT w="139700" prst="cross"/>
        </a:sp3d>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CH" sz="1800" b="1" kern="1200" dirty="0" smtClean="0"/>
            <a:t>L</a:t>
          </a:r>
          <a:r>
            <a:rPr lang="ro-RO" sz="1800" b="1" kern="1200" dirty="0" smtClean="0"/>
            <a:t>egea ne arată păcatul și ne condamnă</a:t>
          </a:r>
          <a:r>
            <a:rPr lang="fr-CH" sz="1800" b="1" kern="1200" dirty="0" smtClean="0"/>
            <a:t> </a:t>
          </a:r>
          <a:endParaRPr lang="es-ES" sz="1800" b="1" kern="1200" dirty="0"/>
        </a:p>
      </dsp:txBody>
      <dsp:txXfrm>
        <a:off x="281645" y="469488"/>
        <a:ext cx="1347014" cy="1347014"/>
      </dsp:txXfrm>
    </dsp:sp>
    <dsp:sp modelId="{A1B5207E-8160-46F1-BD05-9D2AA72619DF}">
      <dsp:nvSpPr>
        <dsp:cNvPr id="0" name=""/>
        <dsp:cNvSpPr/>
      </dsp:nvSpPr>
      <dsp:spPr>
        <a:xfrm>
          <a:off x="2062319" y="590555"/>
          <a:ext cx="1104880" cy="1104880"/>
        </a:xfrm>
        <a:prstGeom prst="mathPlus">
          <a:avLst/>
        </a:prstGeom>
        <a:solidFill>
          <a:schemeClr val="accent3">
            <a:tint val="6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6600000"/>
          </a:lightRig>
        </a:scene3d>
        <a:sp3d prstMaterial="translucentPowder">
          <a:bevelT w="139700" prst="cross"/>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p>
      </dsp:txBody>
      <dsp:txXfrm>
        <a:off x="2208771" y="1013061"/>
        <a:ext cx="811976" cy="259868"/>
      </dsp:txXfrm>
    </dsp:sp>
    <dsp:sp modelId="{0FF186B9-9EF1-4E74-B50D-8ED7616D1415}">
      <dsp:nvSpPr>
        <dsp:cNvPr id="0" name=""/>
        <dsp:cNvSpPr/>
      </dsp:nvSpPr>
      <dsp:spPr>
        <a:xfrm>
          <a:off x="3321883" y="190512"/>
          <a:ext cx="1904966" cy="190496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6600000"/>
          </a:lightRig>
        </a:scene3d>
        <a:sp3d prstMaterial="translucentPowder">
          <a:bevelT w="139700" prst="cross"/>
        </a:sp3d>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b="1" kern="1200" dirty="0" smtClean="0"/>
            <a:t>Evanghelia ne arată iertarea și darul mântuirii</a:t>
          </a:r>
          <a:r>
            <a:rPr lang="fr-CH" sz="1800" b="1" kern="1200" dirty="0" smtClean="0"/>
            <a:t> </a:t>
          </a:r>
          <a:endParaRPr lang="es-ES" sz="1800" b="1" kern="1200" dirty="0"/>
        </a:p>
      </dsp:txBody>
      <dsp:txXfrm>
        <a:off x="3600859" y="469488"/>
        <a:ext cx="1347014" cy="1347014"/>
      </dsp:txXfrm>
    </dsp:sp>
    <dsp:sp modelId="{A08F4752-C69E-4D06-9B29-49AB730516D0}">
      <dsp:nvSpPr>
        <dsp:cNvPr id="0" name=""/>
        <dsp:cNvSpPr/>
      </dsp:nvSpPr>
      <dsp:spPr>
        <a:xfrm>
          <a:off x="5381533" y="590555"/>
          <a:ext cx="1104880" cy="1104880"/>
        </a:xfrm>
        <a:prstGeom prst="mathEqual">
          <a:avLst/>
        </a:prstGeom>
        <a:solidFill>
          <a:schemeClr val="accent3">
            <a:tint val="6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6600000"/>
          </a:lightRig>
        </a:scene3d>
        <a:sp3d prstMaterial="translucentPowder">
          <a:bevelT w="139700" prst="cross"/>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p>
      </dsp:txBody>
      <dsp:txXfrm>
        <a:off x="5527985" y="818160"/>
        <a:ext cx="811976" cy="649670"/>
      </dsp:txXfrm>
    </dsp:sp>
    <dsp:sp modelId="{B3355F36-D2D9-4245-B70A-7705BBB418D3}">
      <dsp:nvSpPr>
        <dsp:cNvPr id="0" name=""/>
        <dsp:cNvSpPr/>
      </dsp:nvSpPr>
      <dsp:spPr>
        <a:xfrm>
          <a:off x="6641097" y="71433"/>
          <a:ext cx="2143106" cy="2143125"/>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6600000"/>
          </a:lightRig>
        </a:scene3d>
        <a:sp3d prstMaterial="translucentPowder">
          <a:bevelT w="139700" prst="cross"/>
        </a:sp3d>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o-RO" sz="1800" b="1" kern="1200" dirty="0" smtClean="0"/>
            <a:t>Mântuiți prin Evanghelie, putem trăi în armonie cu legea</a:t>
          </a:r>
          <a:endParaRPr lang="es-ES" sz="1800" b="1" kern="1200" dirty="0"/>
        </a:p>
      </dsp:txBody>
      <dsp:txXfrm>
        <a:off x="6954948" y="385286"/>
        <a:ext cx="1515404" cy="151541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a:p>
        </p:txBody>
      </p:sp>
      <p:sp>
        <p:nvSpPr>
          <p:cNvPr id="4" name="Espace réservé de la date 3"/>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22283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77165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487069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238488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H">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70173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e la date 2"/>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H">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203112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H">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645935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25745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4132401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307376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36568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8E643C-0303-4029-87D1-4593113FE1C5}" type="datetimeFigureOut">
              <a:rPr lang="es-ES" smtClean="0"/>
              <a:pPr/>
              <a:t>26/05/2014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0B8215-874E-464C-A5EE-DDCEAB66574D}"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E643C-0303-4029-87D1-4593113FE1C5}" type="datetimeFigureOut">
              <a:rPr lang="es-ES" smtClean="0"/>
              <a:pPr/>
              <a:t>26/05/2014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B8215-874E-464C-A5EE-DDCEAB66574D}"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56184-C491-4AE0-A651-FCD2FF637147}" type="datetimeFigureOut">
              <a:rPr lang="fr-CH" smtClean="0">
                <a:solidFill>
                  <a:prstClr val="black">
                    <a:tint val="75000"/>
                  </a:prstClr>
                </a:solidFill>
              </a:rPr>
              <a:pPr/>
              <a:t>26.05.2014</a:t>
            </a:fld>
            <a:endParaRPr lang="fr-CH">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142E2-F64E-49FA-BDC7-AB6654E617B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184027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h/url?q=http://fr.clipartlogo.com/image/one-way-traffic-sign-clip-art_425096.html&amp;sa=U&amp;ei=HHF0U_D4EoKN0AWs5YGIBQ&amp;ved=0CFQQ9QEwEjhQ&amp;sig2=Yk9HLo3ZG1nCoEarUD0ngQ&amp;usg=AFQjCNGYD1SMDUzOEnddmczxekrjUdVr9g" TargetMode="External"/><Relationship Id="rId7"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hyperlink" Target="https://www.google.ch/url?q=http://alafindelaroute.com/2013/01/03/le-coeur-du-road-trip-la-voiture-conseils-pratiques-usa-budget-conduite-location/&amp;sa=U&amp;ei=MnJ0U4zyGuey0QX-s4CgDA&amp;ved=0CEAQ9QEwCDh4&amp;sig2=cANABfqa0Bak-yk7XAReEA&amp;usg=AFQjCNFE4FMx2n4npBHvp8pva5zIkiqqUw"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t.wikipedia.org/wiki/File:Bloch-SermonOnTheMount.jpg"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soeurs-notredamemontcarmel-50.cef.fr/wp-content/uploads/2013/07/chassedemon1.jpg"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0"/>
            <a:ext cx="9144000" cy="2308324"/>
          </a:xfrm>
          <a:prstGeom prst="rect">
            <a:avLst/>
          </a:prstGeom>
          <a:noFill/>
        </p:spPr>
        <p:txBody>
          <a:bodyPr wrap="square" rtlCol="0">
            <a:spAutoFit/>
            <a:scene3d>
              <a:camera prst="orthographicFront"/>
              <a:lightRig rig="morning" dir="tl"/>
            </a:scene3d>
            <a:sp3d contourW="12700">
              <a:bevelT w="25400" h="25400"/>
              <a:contourClr>
                <a:schemeClr val="accent6">
                  <a:shade val="73000"/>
                </a:schemeClr>
              </a:contourClr>
            </a:sp3d>
          </a:bodyPr>
          <a:lstStyle/>
          <a:p>
            <a:pPr algn="ctr"/>
            <a:r>
              <a:rPr lang="fr-CH" sz="7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Hristos</a:t>
            </a:r>
            <a:r>
              <a:rPr lang="fr-CH"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fr-CH" sz="72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Legea</a:t>
            </a:r>
            <a:r>
              <a:rPr lang="fr-CH"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t>
            </a:r>
            <a:r>
              <a:rPr lang="ro-RO"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ș</a:t>
            </a:r>
            <a:r>
              <a:rPr lang="fr-CH"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i </a:t>
            </a:r>
            <a:r>
              <a:rPr lang="ro-RO"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Evanghelia</a:t>
            </a:r>
            <a:endParaRPr lang="es-E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5" name="4 CuadroTexto"/>
          <p:cNvSpPr txBox="1"/>
          <p:nvPr/>
        </p:nvSpPr>
        <p:spPr>
          <a:xfrm>
            <a:off x="3044984" y="6488668"/>
            <a:ext cx="3054041" cy="646331"/>
          </a:xfrm>
          <a:prstGeom prst="rect">
            <a:avLst/>
          </a:prstGeom>
          <a:noFill/>
        </p:spPr>
        <p:txBody>
          <a:bodyPr wrap="none" rtlCol="0">
            <a:spAutoFit/>
          </a:bodyPr>
          <a:lstStyle/>
          <a:p>
            <a:pPr algn="ctr"/>
            <a:r>
              <a:rPr lang="ro-RO" b="1" dirty="0" smtClean="0">
                <a:solidFill>
                  <a:schemeClr val="accent6">
                    <a:lumMod val="75000"/>
                  </a:schemeClr>
                </a:solidFill>
              </a:rPr>
              <a:t>Lecția pentru 31 mai 2014</a:t>
            </a:r>
          </a:p>
          <a:p>
            <a:pPr algn="ctr"/>
            <a:endParaRPr lang="es-ES" b="1"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19672" y="1052736"/>
            <a:ext cx="5832648" cy="3780907"/>
          </a:xfrm>
          <a:prstGeom prst="rect">
            <a:avLst/>
          </a:prstGeom>
        </p:spPr>
        <p:txBody>
          <a:bodyPr wrap="square">
            <a:spAutoFit/>
          </a:bodyPr>
          <a:lstStyle/>
          <a:p>
            <a:pPr algn="just">
              <a:lnSpc>
                <a:spcPct val="107000"/>
              </a:lnSpc>
              <a:spcAft>
                <a:spcPts val="800"/>
              </a:spcAft>
            </a:pPr>
            <a:r>
              <a:rPr lang="ro-RO" sz="32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Vestea cea bună a Evengheliei nu trebuie interpretată ca fiind ceva </a:t>
            </a:r>
            <a:r>
              <a:rPr lang="ro-RO" sz="3200" i="1" dirty="0" smtClean="0">
                <a:solidFill>
                  <a:srgbClr val="56291E"/>
                </a:solidFill>
                <a:latin typeface="Arial" panose="020B0604020202020204" pitchFamily="34" charset="0"/>
                <a:ea typeface="Calibri" panose="020F0502020204030204" pitchFamily="34" charset="0"/>
                <a:cs typeface="Times New Roman" panose="02020603050405020304" pitchFamily="18" charset="0"/>
              </a:rPr>
              <a:t>care le permite oamenilor să trăiască într-o rebeliune continuă </a:t>
            </a:r>
            <a:r>
              <a:rPr lang="ro-RO" sz="3200" u="sng"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împotriva lui Dumnezeu</a:t>
            </a:r>
            <a:r>
              <a:rPr lang="ro-RO" sz="3200"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o-RO" sz="32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călcând legea Sa dreaptă și sfântă</a:t>
            </a:r>
            <a:r>
              <a:rPr lang="fr-FR" sz="32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endParaRPr lang="es-ES" sz="2600" dirty="0">
              <a:latin typeface="Cooper Black" pitchFamily="18" charset="0"/>
            </a:endParaRPr>
          </a:p>
        </p:txBody>
      </p:sp>
      <p:sp>
        <p:nvSpPr>
          <p:cNvPr id="4" name="2 CuadroTexto"/>
          <p:cNvSpPr txBox="1"/>
          <p:nvPr/>
        </p:nvSpPr>
        <p:spPr>
          <a:xfrm>
            <a:off x="1077145" y="5589240"/>
            <a:ext cx="6767365" cy="307777"/>
          </a:xfrm>
          <a:prstGeom prst="rect">
            <a:avLst/>
          </a:prstGeom>
          <a:noFill/>
        </p:spPr>
        <p:txBody>
          <a:bodyPr wrap="none" rtlCol="0">
            <a:spAutoFit/>
          </a:bodyPr>
          <a:lstStyle/>
          <a:p>
            <a:pPr algn="r"/>
            <a:r>
              <a:rPr lang="fr-CH" sz="1400" b="1" dirty="0"/>
              <a:t>E.G.WHITE (CBA, </a:t>
            </a:r>
            <a:r>
              <a:rPr lang="fr-CH" sz="1400" b="1" dirty="0" err="1" smtClean="0"/>
              <a:t>matéri</a:t>
            </a:r>
            <a:r>
              <a:rPr lang="ro-RO" sz="1400" b="1" dirty="0" smtClean="0"/>
              <a:t>al</a:t>
            </a:r>
            <a:r>
              <a:rPr lang="fr-CH" sz="1400" b="1" dirty="0" smtClean="0"/>
              <a:t> sup</a:t>
            </a:r>
            <a:r>
              <a:rPr lang="ro-RO" sz="1400" b="1" dirty="0" smtClean="0"/>
              <a:t>limentar</a:t>
            </a:r>
            <a:r>
              <a:rPr lang="fr-CH" sz="1400" b="1" dirty="0" smtClean="0"/>
              <a:t> </a:t>
            </a:r>
            <a:r>
              <a:rPr lang="ro-RO" sz="1400" b="1" dirty="0" smtClean="0"/>
              <a:t>pentru</a:t>
            </a:r>
            <a:r>
              <a:rPr lang="fr-CH" sz="1400" b="1" dirty="0" smtClean="0"/>
              <a:t> </a:t>
            </a:r>
            <a:r>
              <a:rPr lang="fr-CH" sz="1400" b="1" dirty="0"/>
              <a:t>Romains 3.31, </a:t>
            </a:r>
            <a:r>
              <a:rPr lang="fr-CH" sz="1400" b="1" dirty="0" smtClean="0"/>
              <a:t>traduc</a:t>
            </a:r>
            <a:r>
              <a:rPr lang="ro-RO" sz="1400" b="1" dirty="0" smtClean="0"/>
              <a:t>ere liberă</a:t>
            </a:r>
            <a:r>
              <a:rPr lang="fr-CH"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99592" y="1340768"/>
            <a:ext cx="7530630" cy="4223592"/>
          </a:xfrm>
          <a:prstGeom prst="rect">
            <a:avLst/>
          </a:prstGeom>
        </p:spPr>
        <p:txBody>
          <a:bodyPr wrap="square">
            <a:spAutoFit/>
          </a:bodyPr>
          <a:lstStyle/>
          <a:p>
            <a:pPr>
              <a:lnSpc>
                <a:spcPct val="107000"/>
              </a:lnSpc>
              <a:spcAft>
                <a:spcPts val="800"/>
              </a:spcAft>
            </a:pPr>
            <a:r>
              <a:rPr lang="ro-RO" sz="28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De ce aceia care pretind să înțeleagă Scripturile</a:t>
            </a:r>
            <a:r>
              <a:rPr lang="fr-FR" sz="28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fr-CH" sz="2800" dirty="0" smtClean="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a:t>
            </a:r>
            <a:r>
              <a:rPr lang="ro-RO" sz="2800" dirty="0" smtClean="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u reușesc să observe că</a:t>
            </a:r>
            <a:r>
              <a:rPr lang="fr-CH" sz="2800" dirty="0" smtClean="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ro-RO" sz="2800" u="sng" dirty="0" smtClean="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condiția pe care o cere Dumnezeul harului este exact aceeași cerută și în Eden, și anume o ascultare perfectă de legea Sa</a:t>
            </a:r>
            <a:r>
              <a:rPr lang="fr-CH" sz="2800" dirty="0" smtClean="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
            </a:r>
            <a:r>
              <a:rPr lang="fr-CH" sz="28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endParaRPr lang="fr-CH"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ro-RO" sz="2800" dirty="0" smtClean="0">
                <a:solidFill>
                  <a:srgbClr val="C00000"/>
                </a:solidFill>
                <a:latin typeface="Arial" panose="020B0604020202020204" pitchFamily="34" charset="0"/>
                <a:ea typeface="Calibri" panose="020F0502020204030204" pitchFamily="34" charset="0"/>
              </a:rPr>
              <a:t>La judecată</a:t>
            </a:r>
            <a:r>
              <a:rPr lang="fr-CH" sz="2800" dirty="0" smtClean="0">
                <a:solidFill>
                  <a:srgbClr val="C00000"/>
                </a:solidFill>
                <a:latin typeface="Arial" panose="020B0604020202020204" pitchFamily="34" charset="0"/>
                <a:ea typeface="Calibri" panose="020F0502020204030204" pitchFamily="34" charset="0"/>
              </a:rPr>
              <a:t>, D</a:t>
            </a:r>
            <a:r>
              <a:rPr lang="ro-RO" sz="2800" dirty="0" smtClean="0">
                <a:solidFill>
                  <a:srgbClr val="C00000"/>
                </a:solidFill>
                <a:latin typeface="Arial" panose="020B0604020202020204" pitchFamily="34" charset="0"/>
                <a:ea typeface="Calibri" panose="020F0502020204030204" pitchFamily="34" charset="0"/>
              </a:rPr>
              <a:t>umnezeu îi va întreba pe cei care pretind a fi creștini</a:t>
            </a:r>
            <a:r>
              <a:rPr lang="fr-CH" sz="2800" dirty="0" smtClean="0">
                <a:solidFill>
                  <a:srgbClr val="C00000"/>
                </a:solidFill>
                <a:latin typeface="Arial" panose="020B0604020202020204" pitchFamily="34" charset="0"/>
                <a:ea typeface="Calibri" panose="020F0502020204030204" pitchFamily="34" charset="0"/>
              </a:rPr>
              <a:t>: </a:t>
            </a:r>
            <a:r>
              <a:rPr lang="ro-RO" sz="2800" u="sng" dirty="0" smtClean="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de ce ați afirmat că credeți în Fiul Meu, în același timp continuând să călcați legea Mea?</a:t>
            </a:r>
            <a:endParaRPr lang="es-ES" sz="2800" u="sng" dirty="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2 CuadroTexto"/>
          <p:cNvSpPr txBox="1"/>
          <p:nvPr/>
        </p:nvSpPr>
        <p:spPr>
          <a:xfrm>
            <a:off x="971600" y="5733256"/>
            <a:ext cx="6728894" cy="307777"/>
          </a:xfrm>
          <a:prstGeom prst="rect">
            <a:avLst/>
          </a:prstGeom>
          <a:noFill/>
        </p:spPr>
        <p:txBody>
          <a:bodyPr wrap="none" rtlCol="0">
            <a:spAutoFit/>
          </a:bodyPr>
          <a:lstStyle/>
          <a:p>
            <a:pPr algn="r"/>
            <a:r>
              <a:rPr lang="fr-CH" sz="1400" b="1" dirty="0"/>
              <a:t>E.G.WHITE (CBA, matériel supplémentaire sur Romains 3.31, traduction libre)</a:t>
            </a:r>
            <a:endParaRPr lang="es-ES" sz="1400" b="1" dirty="0"/>
          </a:p>
        </p:txBody>
      </p:sp>
    </p:spTree>
    <p:extLst>
      <p:ext uri="{BB962C8B-B14F-4D97-AF65-F5344CB8AC3E}">
        <p14:creationId xmlns:p14="http://schemas.microsoft.com/office/powerpoint/2010/main" val="3714549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55576" y="1772816"/>
            <a:ext cx="7632848" cy="5201873"/>
          </a:xfrm>
          <a:prstGeom prst="rect">
            <a:avLst/>
          </a:prstGeom>
          <a:noFill/>
        </p:spPr>
        <p:txBody>
          <a:bodyPr wrap="square" rtlCol="0">
            <a:spAutoFit/>
          </a:bodyPr>
          <a:lstStyle/>
          <a:p>
            <a:pPr algn="just">
              <a:lnSpc>
                <a:spcPct val="107000"/>
              </a:lnSpc>
              <a:spcAft>
                <a:spcPts val="0"/>
              </a:spcAft>
            </a:pPr>
            <a:r>
              <a:rPr lang="fr-CH" sz="2600" b="1" dirty="0">
                <a:solidFill>
                  <a:srgbClr val="C00000"/>
                </a:solidFill>
                <a:latin typeface="Comic Sans MS" pitchFamily="66" charset="0"/>
              </a:rPr>
              <a:t>[…] </a:t>
            </a:r>
            <a:r>
              <a:rPr lang="ro-RO" sz="2600" b="1" dirty="0" smtClean="0">
                <a:solidFill>
                  <a:srgbClr val="C00000"/>
                </a:solidFill>
                <a:latin typeface="Comic Sans MS" pitchFamily="66" charset="0"/>
              </a:rPr>
              <a:t>Biblia spune</a:t>
            </a:r>
            <a:r>
              <a:rPr lang="fr-CH" sz="2600" b="1" dirty="0" smtClean="0">
                <a:solidFill>
                  <a:srgbClr val="C00000"/>
                </a:solidFill>
                <a:latin typeface="Comic Sans MS" pitchFamily="66" charset="0"/>
              </a:rPr>
              <a:t> </a:t>
            </a:r>
            <a:r>
              <a:rPr lang="ro-RO" sz="2600" b="1" u="sng" dirty="0" smtClean="0">
                <a:solidFill>
                  <a:srgbClr val="0070C0"/>
                </a:solidFill>
                <a:effectLst>
                  <a:outerShdw blurRad="38100" dist="38100" dir="2700000" algn="tl">
                    <a:srgbClr val="000000">
                      <a:alpha val="43137"/>
                    </a:srgbClr>
                  </a:outerShdw>
                </a:effectLst>
                <a:latin typeface="Comic Sans MS" pitchFamily="66" charset="0"/>
              </a:rPr>
              <a:t>că nu este decât un singur Dumnezeu</a:t>
            </a:r>
            <a:r>
              <a:rPr lang="fr-CH" sz="2600" b="1" dirty="0" smtClean="0">
                <a:solidFill>
                  <a:srgbClr val="C00000"/>
                </a:solidFill>
                <a:latin typeface="Comic Sans MS" pitchFamily="66" charset="0"/>
              </a:rPr>
              <a:t>, </a:t>
            </a:r>
            <a:r>
              <a:rPr lang="ro-RO" sz="2600" b="1" u="sng" dirty="0" smtClean="0">
                <a:solidFill>
                  <a:srgbClr val="C00000"/>
                </a:solidFill>
                <a:latin typeface="Comic Sans MS" pitchFamily="66" charset="0"/>
              </a:rPr>
              <a:t>și că pe El Îl interesează extrem de mult ceea ce se petrece aici jos pe pământ.</a:t>
            </a:r>
            <a:r>
              <a:rPr lang="fr-CH" sz="2600" b="1" dirty="0" smtClean="0">
                <a:solidFill>
                  <a:srgbClr val="C00000"/>
                </a:solidFill>
                <a:latin typeface="Comic Sans MS" pitchFamily="66" charset="0"/>
              </a:rPr>
              <a:t> </a:t>
            </a:r>
            <a:r>
              <a:rPr lang="ro-RO" sz="2600" b="1" dirty="0" smtClean="0">
                <a:solidFill>
                  <a:srgbClr val="C00000"/>
                </a:solidFill>
                <a:latin typeface="Comic Sans MS" pitchFamily="66" charset="0"/>
              </a:rPr>
              <a:t>Avem două manifestări ale interesului Său pasionat pentru umanitate</a:t>
            </a:r>
            <a:r>
              <a:rPr lang="fr-CH" sz="2600" b="1" dirty="0" smtClean="0">
                <a:solidFill>
                  <a:srgbClr val="C00000"/>
                </a:solidFill>
                <a:latin typeface="Comic Sans MS" pitchFamily="66" charset="0"/>
              </a:rPr>
              <a:t>: </a:t>
            </a:r>
          </a:p>
          <a:p>
            <a:pPr algn="just">
              <a:lnSpc>
                <a:spcPct val="107000"/>
              </a:lnSpc>
              <a:spcAft>
                <a:spcPts val="0"/>
              </a:spcAft>
            </a:pPr>
            <a:r>
              <a:rPr lang="fr-CH" sz="2600" b="1" dirty="0">
                <a:solidFill>
                  <a:srgbClr val="C00000"/>
                </a:solidFill>
                <a:effectLst>
                  <a:outerShdw blurRad="38100" dist="38100" dir="2700000" algn="tl">
                    <a:srgbClr val="000000">
                      <a:alpha val="43137"/>
                    </a:srgbClr>
                  </a:outerShdw>
                </a:effectLst>
                <a:latin typeface="Comic Sans MS" pitchFamily="66" charset="0"/>
              </a:rPr>
              <a:t> </a:t>
            </a:r>
            <a:r>
              <a:rPr lang="fr-CH" sz="2600" b="1" dirty="0" smtClean="0">
                <a:solidFill>
                  <a:srgbClr val="C00000"/>
                </a:solidFill>
                <a:effectLst>
                  <a:outerShdw blurRad="38100" dist="38100" dir="2700000" algn="tl">
                    <a:srgbClr val="000000">
                      <a:alpha val="43137"/>
                    </a:srgbClr>
                  </a:outerShdw>
                </a:effectLst>
                <a:latin typeface="Comic Sans MS" pitchFamily="66" charset="0"/>
              </a:rPr>
              <a:t>- </a:t>
            </a:r>
            <a:r>
              <a:rPr lang="ro-RO" sz="2600" b="1" u="sng" dirty="0" smtClean="0">
                <a:solidFill>
                  <a:srgbClr val="0070C0"/>
                </a:solidFill>
                <a:effectLst>
                  <a:outerShdw blurRad="38100" dist="38100" dir="2700000" algn="tl">
                    <a:srgbClr val="000000">
                      <a:alpha val="43137"/>
                    </a:srgbClr>
                  </a:outerShdw>
                </a:effectLst>
                <a:latin typeface="Comic Sans MS" pitchFamily="66" charset="0"/>
              </a:rPr>
              <a:t>Legea Sa</a:t>
            </a:r>
            <a:r>
              <a:rPr lang="fr-CH" sz="2600" b="1" dirty="0" smtClean="0">
                <a:solidFill>
                  <a:srgbClr val="0070C0"/>
                </a:solidFill>
                <a:effectLst>
                  <a:outerShdw blurRad="38100" dist="38100" dir="2700000" algn="tl">
                    <a:srgbClr val="000000">
                      <a:alpha val="43137"/>
                    </a:srgbClr>
                  </a:outerShdw>
                </a:effectLst>
                <a:latin typeface="Comic Sans MS" pitchFamily="66" charset="0"/>
              </a:rPr>
              <a:t> </a:t>
            </a:r>
            <a:r>
              <a:rPr lang="fr-CH" sz="2600" b="1" dirty="0" smtClean="0">
                <a:solidFill>
                  <a:srgbClr val="C00000"/>
                </a:solidFill>
                <a:latin typeface="Comic Sans MS" pitchFamily="66" charset="0"/>
              </a:rPr>
              <a:t>(</a:t>
            </a:r>
            <a:r>
              <a:rPr lang="ro-RO" sz="2600" b="1" dirty="0" smtClean="0">
                <a:solidFill>
                  <a:srgbClr val="C00000"/>
                </a:solidFill>
                <a:latin typeface="Comic Sans MS" pitchFamily="66" charset="0"/>
              </a:rPr>
              <a:t>care ne e dată ca un ghid pentru stilul nostru de viață</a:t>
            </a:r>
            <a:r>
              <a:rPr lang="fr-CH" sz="2600" b="1" dirty="0" smtClean="0">
                <a:solidFill>
                  <a:srgbClr val="C00000"/>
                </a:solidFill>
                <a:latin typeface="Comic Sans MS" pitchFamily="66" charset="0"/>
              </a:rPr>
              <a:t>) </a:t>
            </a:r>
          </a:p>
          <a:p>
            <a:pPr lvl="0" algn="just">
              <a:lnSpc>
                <a:spcPct val="107000"/>
              </a:lnSpc>
            </a:pPr>
            <a:r>
              <a:rPr lang="fr-CH" sz="2600" b="1" dirty="0">
                <a:solidFill>
                  <a:srgbClr val="C00000"/>
                </a:solidFill>
                <a:effectLst>
                  <a:outerShdw blurRad="38100" dist="38100" dir="2700000" algn="tl">
                    <a:srgbClr val="000000">
                      <a:alpha val="43137"/>
                    </a:srgbClr>
                  </a:outerShdw>
                </a:effectLst>
                <a:latin typeface="Comic Sans MS" pitchFamily="66" charset="0"/>
              </a:rPr>
              <a:t> </a:t>
            </a:r>
            <a:r>
              <a:rPr lang="fr-CH" sz="2600" b="1" dirty="0" smtClean="0">
                <a:solidFill>
                  <a:srgbClr val="C00000"/>
                </a:solidFill>
                <a:effectLst>
                  <a:outerShdw blurRad="38100" dist="38100" dir="2700000" algn="tl">
                    <a:srgbClr val="000000">
                      <a:alpha val="43137"/>
                    </a:srgbClr>
                  </a:outerShdw>
                </a:effectLst>
                <a:latin typeface="Comic Sans MS" pitchFamily="66" charset="0"/>
              </a:rPr>
              <a:t>- </a:t>
            </a:r>
            <a:r>
              <a:rPr lang="ro-RO" sz="2600" b="1" u="sng" dirty="0" smtClean="0">
                <a:solidFill>
                  <a:srgbClr val="0070C0"/>
                </a:solidFill>
                <a:effectLst>
                  <a:outerShdw blurRad="38100" dist="38100" dir="2700000" algn="tl">
                    <a:srgbClr val="000000">
                      <a:alpha val="43137"/>
                    </a:srgbClr>
                  </a:outerShdw>
                </a:effectLst>
                <a:latin typeface="Comic Sans MS" pitchFamily="66" charset="0"/>
              </a:rPr>
              <a:t>Harul Său </a:t>
            </a:r>
            <a:r>
              <a:rPr lang="fr-CH" sz="2600" b="1" dirty="0" smtClean="0">
                <a:solidFill>
                  <a:srgbClr val="C00000"/>
                </a:solidFill>
                <a:latin typeface="Comic Sans MS" pitchFamily="66" charset="0"/>
              </a:rPr>
              <a:t>(</a:t>
            </a:r>
            <a:r>
              <a:rPr lang="ro-RO" sz="2600" b="1" dirty="0" smtClean="0">
                <a:solidFill>
                  <a:srgbClr val="C00000"/>
                </a:solidFill>
                <a:latin typeface="Comic Sans MS" pitchFamily="66" charset="0"/>
              </a:rPr>
              <a:t>mijlocul prin care suntem salvați chiar dacă am încălcat această lege) </a:t>
            </a:r>
            <a:r>
              <a:rPr lang="fr-CH" i="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EDS </a:t>
            </a:r>
            <a:r>
              <a:rPr lang="fr-CH" i="1" dirty="0">
                <a:solidFill>
                  <a:prstClr val="black"/>
                </a:solidFill>
                <a:latin typeface="Arial" panose="020B0604020202020204" pitchFamily="34" charset="0"/>
                <a:ea typeface="Calibri" panose="020F0502020204030204" pitchFamily="34" charset="0"/>
                <a:cs typeface="Times New Roman" panose="02020603050405020304" pitchFamily="18" charset="0"/>
              </a:rPr>
              <a:t>24 mai 2014)</a:t>
            </a:r>
            <a:endParaRPr lang="fr-CH"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fr-CH" sz="2600" b="1" dirty="0">
              <a:solidFill>
                <a:srgbClr val="C00000"/>
              </a:solidFill>
              <a:latin typeface="Comic Sans MS" pitchFamily="66" charset="0"/>
            </a:endParaRPr>
          </a:p>
          <a:p>
            <a:endParaRPr lang="fr-CH" sz="2600" b="1" dirty="0">
              <a:solidFill>
                <a:srgbClr val="C00000"/>
              </a:solidFill>
              <a:latin typeface="Comic Sans MS" pitchFamily="66" charset="0"/>
            </a:endParaRPr>
          </a:p>
        </p:txBody>
      </p:sp>
    </p:spTree>
    <p:extLst>
      <p:ext uri="{BB962C8B-B14F-4D97-AF65-F5344CB8AC3E}">
        <p14:creationId xmlns:p14="http://schemas.microsoft.com/office/powerpoint/2010/main" val="13057586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83568" y="1124744"/>
            <a:ext cx="7920880" cy="4716227"/>
          </a:xfrm>
          <a:prstGeom prst="rect">
            <a:avLst/>
          </a:prstGeom>
          <a:noFill/>
        </p:spPr>
        <p:txBody>
          <a:bodyPr wrap="square" rtlCol="0">
            <a:spAutoFit/>
          </a:bodyPr>
          <a:lstStyle/>
          <a:p>
            <a:pPr algn="just">
              <a:lnSpc>
                <a:spcPct val="107000"/>
              </a:lnSpc>
              <a:spcAft>
                <a:spcPts val="0"/>
              </a:spcAft>
            </a:pPr>
            <a:r>
              <a:rPr lang="fr-CH" sz="24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De</a:t>
            </a:r>
            <a:r>
              <a:rPr lang="ro-RO" sz="24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și </a:t>
            </a:r>
            <a:r>
              <a:rPr lang="ro-RO" sz="2400" b="1" u="sng" dirty="0" smtClean="0">
                <a:solidFill>
                  <a:srgbClr val="0070C0"/>
                </a:solidFill>
                <a:effectLst>
                  <a:outerShdw blurRad="38100" dist="38100" dir="2700000" algn="tl">
                    <a:srgbClr val="000000">
                      <a:alpha val="43137"/>
                    </a:srgbClr>
                  </a:outerShdw>
                </a:effectLst>
                <a:latin typeface="Comic Sans MS" pitchFamily="66" charset="0"/>
              </a:rPr>
              <a:t>adesea au fost considerate ca fiind în opoziție,</a:t>
            </a:r>
            <a:r>
              <a:rPr lang="fr-CH" sz="24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fr-CH" sz="2400" b="1" u="sng" dirty="0" smtClean="0">
                <a:solidFill>
                  <a:srgbClr val="0070C0"/>
                </a:solidFill>
                <a:effectLst>
                  <a:outerShdw blurRad="38100" dist="38100" dir="2700000" algn="tl">
                    <a:srgbClr val="000000">
                      <a:alpha val="43137"/>
                    </a:srgbClr>
                  </a:outerShdw>
                </a:effectLst>
                <a:latin typeface="Comic Sans MS" pitchFamily="66" charset="0"/>
              </a:rPr>
              <a:t>l</a:t>
            </a:r>
            <a:r>
              <a:rPr lang="ro-RO" sz="2400" b="1" u="sng" dirty="0" smtClean="0">
                <a:solidFill>
                  <a:srgbClr val="0070C0"/>
                </a:solidFill>
                <a:effectLst>
                  <a:outerShdw blurRad="38100" dist="38100" dir="2700000" algn="tl">
                    <a:srgbClr val="000000">
                      <a:alpha val="43137"/>
                    </a:srgbClr>
                  </a:outerShdw>
                </a:effectLst>
                <a:latin typeface="Comic Sans MS" pitchFamily="66" charset="0"/>
              </a:rPr>
              <a:t>egea și harul  sunt legate printr-o legătură pe care trebuie să o luăm în considerare.</a:t>
            </a:r>
            <a:r>
              <a:rPr lang="fr-CH" sz="24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ro-RO" sz="24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Modalitatea lor de a interveni poate că este diferită, însă ele împreună demonstrează că dreptatea va învinge păcatul.</a:t>
            </a:r>
            <a:endParaRPr lang="fr-CH"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CH"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endParaRPr lang="fr-CH"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o-RO" sz="2400" i="1" u="sng" dirty="0">
                <a:solidFill>
                  <a:srgbClr val="C00000"/>
                </a:solidFill>
                <a:latin typeface="Arial" panose="020B0604020202020204" pitchFamily="34" charset="0"/>
                <a:ea typeface="Calibri" panose="020F0502020204030204" pitchFamily="34" charset="0"/>
                <a:cs typeface="Times New Roman" panose="02020603050405020304" pitchFamily="18" charset="0"/>
              </a:rPr>
              <a:t>M</a:t>
            </a:r>
            <a:r>
              <a:rPr lang="ro-RO" sz="2400" i="1" u="sng"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anifestările harului lui Dumnezeu și ale legii Sale ne oferă dovezi convingătoare ale dragostei Lui pentru omenire, precum și dorința Lui de a ne mântui</a:t>
            </a:r>
            <a:r>
              <a:rPr lang="fr-CH" sz="24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o-RO" sz="24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și a ne face locuitori ai Împărăției Sale veșnice</a:t>
            </a:r>
            <a:r>
              <a:rPr lang="fr-CH" sz="2400"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fr-CH" i="1" dirty="0">
                <a:latin typeface="Arial" panose="020B0604020202020204" pitchFamily="34" charset="0"/>
                <a:ea typeface="Calibri" panose="020F0502020204030204" pitchFamily="34" charset="0"/>
                <a:cs typeface="Times New Roman" panose="02020603050405020304" pitchFamily="18" charset="0"/>
              </a:rPr>
              <a:t>(EDS 24 mai 2014)</a:t>
            </a:r>
            <a:endParaRPr lang="fr-CH" i="1" dirty="0">
              <a:latin typeface="Calibri" panose="020F0502020204030204" pitchFamily="34" charset="0"/>
              <a:ea typeface="Calibri" panose="020F0502020204030204" pitchFamily="34" charset="0"/>
              <a:cs typeface="Times New Roman" panose="02020603050405020304" pitchFamily="18" charset="0"/>
            </a:endParaRPr>
          </a:p>
          <a:p>
            <a:endParaRPr lang="fr-CH" dirty="0"/>
          </a:p>
        </p:txBody>
      </p:sp>
    </p:spTree>
    <p:extLst>
      <p:ext uri="{BB962C8B-B14F-4D97-AF65-F5344CB8AC3E}">
        <p14:creationId xmlns:p14="http://schemas.microsoft.com/office/powerpoint/2010/main" val="40325379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23912" y="0"/>
            <a:ext cx="9167912" cy="6858000"/>
          </a:xfrm>
          <a:prstGeom prst="rect">
            <a:avLst/>
          </a:prstGeom>
          <a:noFill/>
          <a:ln w="9525">
            <a:noFill/>
            <a:miter lim="800000"/>
            <a:headEnd/>
            <a:tailEnd/>
          </a:ln>
        </p:spPr>
      </p:pic>
      <p:sp>
        <p:nvSpPr>
          <p:cNvPr id="11" name="Espace réservé du texte 10"/>
          <p:cNvSpPr>
            <a:spLocks noGrp="1"/>
          </p:cNvSpPr>
          <p:nvPr>
            <p:ph type="body" sz="quarter" idx="3"/>
          </p:nvPr>
        </p:nvSpPr>
        <p:spPr>
          <a:xfrm>
            <a:off x="323528" y="764704"/>
            <a:ext cx="3384376" cy="1008112"/>
          </a:xfrm>
        </p:spPr>
        <p:txBody>
          <a:bodyPr anchor="ctr">
            <a:normAutofit/>
          </a:bodyPr>
          <a:lstStyle/>
          <a:p>
            <a:r>
              <a:rPr lang="ro-RO" sz="2800" dirty="0" smtClean="0">
                <a:ln w="10541" cmpd="sng">
                  <a:solidFill>
                    <a:srgbClr val="7D7D7D">
                      <a:tint val="100000"/>
                      <a:shade val="100000"/>
                      <a:satMod val="110000"/>
                    </a:srgbClr>
                  </a:solidFill>
                  <a:prstDash val="solid"/>
                </a:ln>
                <a:solidFill>
                  <a:schemeClr val="bg1"/>
                </a:solidFill>
              </a:rPr>
              <a:t>Întrebare cheie</a:t>
            </a:r>
            <a:r>
              <a:rPr lang="fr-CH" sz="2800" dirty="0" smtClean="0">
                <a:ln w="10541" cmpd="sng">
                  <a:solidFill>
                    <a:srgbClr val="7D7D7D">
                      <a:tint val="100000"/>
                      <a:shade val="100000"/>
                      <a:satMod val="110000"/>
                    </a:srgbClr>
                  </a:solidFill>
                  <a:prstDash val="solid"/>
                </a:ln>
                <a:solidFill>
                  <a:schemeClr val="bg1"/>
                </a:solidFill>
              </a:rPr>
              <a:t>:</a:t>
            </a:r>
            <a:endParaRPr lang="fr-CH" sz="2800" dirty="0">
              <a:ln w="10541" cmpd="sng">
                <a:solidFill>
                  <a:srgbClr val="7D7D7D">
                    <a:tint val="100000"/>
                    <a:shade val="100000"/>
                    <a:satMod val="110000"/>
                  </a:srgbClr>
                </a:solidFill>
                <a:prstDash val="solid"/>
              </a:ln>
              <a:solidFill>
                <a:schemeClr val="bg1"/>
              </a:solidFill>
            </a:endParaRPr>
          </a:p>
        </p:txBody>
      </p:sp>
      <p:sp>
        <p:nvSpPr>
          <p:cNvPr id="12" name="Espace réservé du contenu 11"/>
          <p:cNvSpPr>
            <a:spLocks noGrp="1"/>
          </p:cNvSpPr>
          <p:nvPr>
            <p:ph sz="quarter" idx="4"/>
          </p:nvPr>
        </p:nvSpPr>
        <p:spPr>
          <a:xfrm>
            <a:off x="0" y="1700808"/>
            <a:ext cx="5868144" cy="216024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buNone/>
            </a:pPr>
            <a:r>
              <a:rPr lang="fr-CH" b="1" dirty="0" smtClean="0">
                <a:ln w="50800"/>
                <a:solidFill>
                  <a:schemeClr val="bg1">
                    <a:shade val="50000"/>
                  </a:schemeClr>
                </a:solidFill>
              </a:rPr>
              <a:t>	</a:t>
            </a:r>
            <a:r>
              <a:rPr lang="ro-RO" sz="2600" b="1" i="1" dirty="0" smtClean="0">
                <a:ln w="50800"/>
                <a:solidFill>
                  <a:schemeClr val="bg1"/>
                </a:solidFill>
              </a:rPr>
              <a:t>În zilele noastre, panourile și luminile de semnalizare, ce fel de accidente pot împiedica?</a:t>
            </a:r>
            <a:endParaRPr lang="fr-CH" sz="2600" b="1" i="1" dirty="0">
              <a:ln w="50800"/>
              <a:solidFill>
                <a:schemeClr val="bg1"/>
              </a:solidFill>
            </a:endParaRPr>
          </a:p>
          <a:p>
            <a:pPr>
              <a:buNone/>
            </a:pPr>
            <a:r>
              <a:rPr lang="fr-CH" sz="2600" b="1" i="1" dirty="0" smtClean="0">
                <a:ln w="50800"/>
                <a:solidFill>
                  <a:schemeClr val="bg1"/>
                </a:solidFill>
              </a:rPr>
              <a:t>	</a:t>
            </a:r>
            <a:r>
              <a:rPr lang="ro-RO" sz="2600" b="1" i="1" dirty="0" smtClean="0">
                <a:ln w="50800"/>
                <a:solidFill>
                  <a:schemeClr val="bg1"/>
                </a:solidFill>
              </a:rPr>
              <a:t>Codul rutier este indispensabil pentru siguranță?</a:t>
            </a:r>
            <a:endParaRPr lang="fr-CH" sz="2600" b="1" i="1" dirty="0">
              <a:ln w="50800"/>
              <a:solidFill>
                <a:schemeClr val="bg1"/>
              </a:solidFill>
            </a:endParaRPr>
          </a:p>
        </p:txBody>
      </p:sp>
      <p:sp>
        <p:nvSpPr>
          <p:cNvPr id="9" name="Titre 3"/>
          <p:cNvSpPr txBox="1">
            <a:spLocks/>
          </p:cNvSpPr>
          <p:nvPr/>
        </p:nvSpPr>
        <p:spPr>
          <a:xfrm>
            <a:off x="-108520" y="5301208"/>
            <a:ext cx="9144000" cy="980728"/>
          </a:xfrm>
          <a:prstGeom prst="rect">
            <a:avLst/>
          </a:prstGeom>
          <a:solidFill>
            <a:srgbClr val="000000">
              <a:alpha val="0"/>
            </a:srgbClr>
          </a:solidFill>
          <a:effectLst>
            <a:outerShdw blurRad="40000" dist="23000" dir="5400000" rotWithShape="0">
              <a:srgbClr val="000000">
                <a:alpha val="35000"/>
              </a:srgbClr>
            </a:outerShdw>
            <a:softEdge rad="127000"/>
          </a:effectLst>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5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Hristos, legea și evanghelia</a:t>
            </a:r>
            <a:endParaRPr lang="fr-CH"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1032" name="Picture 8" descr="https://encrypted-tbn3.gstatic.com/images?q=tbn:ANd9GcQVQ4PQg9m5QAy3AOY2-2JIpRh3Z74Cj_R0gvNio2dJpC8L9q0nSarD04s">
            <a:hlinkClick r:id="rId3"/>
          </p:cNvPr>
          <p:cNvPicPr>
            <a:picLocks noChangeAspect="1" noChangeArrowheads="1"/>
          </p:cNvPicPr>
          <p:nvPr/>
        </p:nvPicPr>
        <p:blipFill>
          <a:blip r:embed="rId4" cstate="print"/>
          <a:srcRect/>
          <a:stretch>
            <a:fillRect/>
          </a:stretch>
        </p:blipFill>
        <p:spPr bwMode="auto">
          <a:xfrm>
            <a:off x="5076056" y="3645024"/>
            <a:ext cx="613414" cy="840110"/>
          </a:xfrm>
          <a:prstGeom prst="rect">
            <a:avLst/>
          </a:prstGeom>
          <a:noFill/>
        </p:spPr>
      </p:pic>
      <p:sp>
        <p:nvSpPr>
          <p:cNvPr id="7" name="Espace réservé du texte 6"/>
          <p:cNvSpPr>
            <a:spLocks noGrp="1"/>
          </p:cNvSpPr>
          <p:nvPr>
            <p:ph type="body" idx="1"/>
          </p:nvPr>
        </p:nvSpPr>
        <p:spPr>
          <a:xfrm>
            <a:off x="5364088" y="6381328"/>
            <a:ext cx="3636912" cy="307106"/>
          </a:xfrm>
        </p:spPr>
        <p:txBody>
          <a:bodyPr anchor="b">
            <a:normAutofit/>
          </a:bodyPr>
          <a:lstStyle/>
          <a:p>
            <a:r>
              <a:rPr lang="fr-CH" sz="1050" b="0" dirty="0">
                <a:solidFill>
                  <a:schemeClr val="tx1">
                    <a:lumMod val="75000"/>
                    <a:lumOff val="25000"/>
                  </a:schemeClr>
                </a:solidFill>
              </a:rPr>
              <a:t>2014, 31 mai | Christ et sa loi, n° 9 | www.adventiste.org/bible</a:t>
            </a:r>
          </a:p>
        </p:txBody>
      </p:sp>
      <p:pic>
        <p:nvPicPr>
          <p:cNvPr id="1037" name="Picture 13"/>
          <p:cNvPicPr>
            <a:picLocks noChangeAspect="1" noChangeArrowheads="1"/>
          </p:cNvPicPr>
          <p:nvPr/>
        </p:nvPicPr>
        <p:blipFill>
          <a:blip r:embed="rId5" cstate="print">
            <a:lum/>
          </a:blip>
          <a:srcRect/>
          <a:stretch>
            <a:fillRect/>
          </a:stretch>
        </p:blipFill>
        <p:spPr bwMode="auto">
          <a:xfrm>
            <a:off x="7537536" y="404664"/>
            <a:ext cx="1152128" cy="1481308"/>
          </a:xfrm>
          <a:prstGeom prst="rect">
            <a:avLst/>
          </a:prstGeom>
          <a:solidFill>
            <a:srgbClr val="000000">
              <a:alpha val="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034" name="Picture 10" descr="https://encrypted-tbn3.gstatic.com/images?q=tbn:ANd9GcQE3AMGf1ca1wQ20XqrnNdSPbMJajruGNV0suEpX0Cfw84vvBH4o2nbt2Yb">
            <a:hlinkClick r:id="rId6"/>
          </p:cNvPr>
          <p:cNvPicPr>
            <a:picLocks noChangeAspect="1" noChangeArrowheads="1"/>
          </p:cNvPicPr>
          <p:nvPr/>
        </p:nvPicPr>
        <p:blipFill>
          <a:blip r:embed="rId7" cstate="print"/>
          <a:srcRect/>
          <a:stretch>
            <a:fillRect/>
          </a:stretch>
        </p:blipFill>
        <p:spPr bwMode="auto">
          <a:xfrm>
            <a:off x="6300192" y="2155043"/>
            <a:ext cx="633670" cy="792088"/>
          </a:xfrm>
          <a:prstGeom prst="rect">
            <a:avLst/>
          </a:prstGeom>
          <a:noFill/>
        </p:spPr>
      </p:pic>
      <p:sp>
        <p:nvSpPr>
          <p:cNvPr id="2" name="TextBox 1"/>
          <p:cNvSpPr txBox="1"/>
          <p:nvPr/>
        </p:nvSpPr>
        <p:spPr>
          <a:xfrm>
            <a:off x="7056276" y="4485134"/>
            <a:ext cx="122413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71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11">
                                            <p:txEl>
                                              <p:pRg st="0" end="0"/>
                                            </p:txEl>
                                          </p:spTgt>
                                        </p:tgtEl>
                                      </p:cBhvr>
                                    </p:animEffect>
                                  </p:childTnLst>
                                </p:cTn>
                              </p:par>
                            </p:childTnLst>
                          </p:cTn>
                        </p:par>
                        <p:par>
                          <p:cTn id="17" fill="hold">
                            <p:stCondLst>
                              <p:cond delay="4000"/>
                            </p:stCondLst>
                            <p:childTnLst>
                              <p:par>
                                <p:cTn id="18" presetID="15" presetClass="entr" presetSubtype="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 calcmode="lin" valueType="num">
                                      <p:cBhvr>
                                        <p:cTn id="20" dur="1000" fill="hold"/>
                                        <p:tgtEl>
                                          <p:spTgt spid="1032"/>
                                        </p:tgtEl>
                                        <p:attrNameLst>
                                          <p:attrName>ppt_w</p:attrName>
                                        </p:attrNameLst>
                                      </p:cBhvr>
                                      <p:tavLst>
                                        <p:tav tm="0">
                                          <p:val>
                                            <p:fltVal val="0"/>
                                          </p:val>
                                        </p:tav>
                                        <p:tav tm="100000">
                                          <p:val>
                                            <p:strVal val="#ppt_w"/>
                                          </p:val>
                                        </p:tav>
                                      </p:tavLst>
                                    </p:anim>
                                    <p:anim calcmode="lin" valueType="num">
                                      <p:cBhvr>
                                        <p:cTn id="21" dur="1000" fill="hold"/>
                                        <p:tgtEl>
                                          <p:spTgt spid="1032"/>
                                        </p:tgtEl>
                                        <p:attrNameLst>
                                          <p:attrName>ppt_h</p:attrName>
                                        </p:attrNameLst>
                                      </p:cBhvr>
                                      <p:tavLst>
                                        <p:tav tm="0">
                                          <p:val>
                                            <p:fltVal val="0"/>
                                          </p:val>
                                        </p:tav>
                                        <p:tav tm="100000">
                                          <p:val>
                                            <p:strVal val="#ppt_h"/>
                                          </p:val>
                                        </p:tav>
                                      </p:tavLst>
                                    </p:anim>
                                    <p:anim calcmode="lin" valueType="num">
                                      <p:cBhvr>
                                        <p:cTn id="22" dur="10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032"/>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5000"/>
                            </p:stCondLst>
                            <p:childTnLst>
                              <p:par>
                                <p:cTn id="25" presetID="15" presetClass="entr" presetSubtype="0" fill="hold" nodeType="afterEffect">
                                  <p:stCondLst>
                                    <p:cond delay="0"/>
                                  </p:stCondLst>
                                  <p:childTnLst>
                                    <p:set>
                                      <p:cBhvr>
                                        <p:cTn id="26" dur="1" fill="hold">
                                          <p:stCondLst>
                                            <p:cond delay="0"/>
                                          </p:stCondLst>
                                        </p:cTn>
                                        <p:tgtEl>
                                          <p:spTgt spid="1034"/>
                                        </p:tgtEl>
                                        <p:attrNameLst>
                                          <p:attrName>style.visibility</p:attrName>
                                        </p:attrNameLst>
                                      </p:cBhvr>
                                      <p:to>
                                        <p:strVal val="visible"/>
                                      </p:to>
                                    </p:set>
                                    <p:anim calcmode="lin" valueType="num">
                                      <p:cBhvr>
                                        <p:cTn id="27" dur="1000" fill="hold"/>
                                        <p:tgtEl>
                                          <p:spTgt spid="1034"/>
                                        </p:tgtEl>
                                        <p:attrNameLst>
                                          <p:attrName>ppt_w</p:attrName>
                                        </p:attrNameLst>
                                      </p:cBhvr>
                                      <p:tavLst>
                                        <p:tav tm="0">
                                          <p:val>
                                            <p:fltVal val="0"/>
                                          </p:val>
                                        </p:tav>
                                        <p:tav tm="100000">
                                          <p:val>
                                            <p:strVal val="#ppt_w"/>
                                          </p:val>
                                        </p:tav>
                                      </p:tavLst>
                                    </p:anim>
                                    <p:anim calcmode="lin" valueType="num">
                                      <p:cBhvr>
                                        <p:cTn id="28" dur="1000" fill="hold"/>
                                        <p:tgtEl>
                                          <p:spTgt spid="1034"/>
                                        </p:tgtEl>
                                        <p:attrNameLst>
                                          <p:attrName>ppt_h</p:attrName>
                                        </p:attrNameLst>
                                      </p:cBhvr>
                                      <p:tavLst>
                                        <p:tav tm="0">
                                          <p:val>
                                            <p:fltVal val="0"/>
                                          </p:val>
                                        </p:tav>
                                        <p:tav tm="100000">
                                          <p:val>
                                            <p:strVal val="#ppt_h"/>
                                          </p:val>
                                        </p:tav>
                                      </p:tavLst>
                                    </p:anim>
                                    <p:anim calcmode="lin" valueType="num">
                                      <p:cBhvr>
                                        <p:cTn id="29" dur="1000" fill="hold"/>
                                        <p:tgtEl>
                                          <p:spTgt spid="103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034"/>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6000"/>
                            </p:stCondLst>
                            <p:childTnLst>
                              <p:par>
                                <p:cTn id="32" presetID="15" presetClass="entr" presetSubtype="0" fill="hold" nodeType="afterEffect">
                                  <p:stCondLst>
                                    <p:cond delay="0"/>
                                  </p:stCondLst>
                                  <p:childTnLst>
                                    <p:set>
                                      <p:cBhvr>
                                        <p:cTn id="33" dur="1" fill="hold">
                                          <p:stCondLst>
                                            <p:cond delay="0"/>
                                          </p:stCondLst>
                                        </p:cTn>
                                        <p:tgtEl>
                                          <p:spTgt spid="1037"/>
                                        </p:tgtEl>
                                        <p:attrNameLst>
                                          <p:attrName>style.visibility</p:attrName>
                                        </p:attrNameLst>
                                      </p:cBhvr>
                                      <p:to>
                                        <p:strVal val="visible"/>
                                      </p:to>
                                    </p:set>
                                    <p:anim calcmode="lin" valueType="num">
                                      <p:cBhvr>
                                        <p:cTn id="34" dur="1000" fill="hold"/>
                                        <p:tgtEl>
                                          <p:spTgt spid="1037"/>
                                        </p:tgtEl>
                                        <p:attrNameLst>
                                          <p:attrName>ppt_w</p:attrName>
                                        </p:attrNameLst>
                                      </p:cBhvr>
                                      <p:tavLst>
                                        <p:tav tm="0">
                                          <p:val>
                                            <p:fltVal val="0"/>
                                          </p:val>
                                        </p:tav>
                                        <p:tav tm="100000">
                                          <p:val>
                                            <p:strVal val="#ppt_w"/>
                                          </p:val>
                                        </p:tav>
                                      </p:tavLst>
                                    </p:anim>
                                    <p:anim calcmode="lin" valueType="num">
                                      <p:cBhvr>
                                        <p:cTn id="35" dur="1000" fill="hold"/>
                                        <p:tgtEl>
                                          <p:spTgt spid="1037"/>
                                        </p:tgtEl>
                                        <p:attrNameLst>
                                          <p:attrName>ppt_h</p:attrName>
                                        </p:attrNameLst>
                                      </p:cBhvr>
                                      <p:tavLst>
                                        <p:tav tm="0">
                                          <p:val>
                                            <p:fltVal val="0"/>
                                          </p:val>
                                        </p:tav>
                                        <p:tav tm="100000">
                                          <p:val>
                                            <p:strVal val="#ppt_h"/>
                                          </p:val>
                                        </p:tav>
                                      </p:tavLst>
                                    </p:anim>
                                    <p:anim calcmode="lin" valueType="num">
                                      <p:cBhvr>
                                        <p:cTn id="36" dur="1000" fill="hold"/>
                                        <p:tgtEl>
                                          <p:spTgt spid="103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0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p:cTn id="42" dur="2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43" dur="2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44" dur="20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 calcmode="lin" valueType="num">
                                      <p:cBhvr>
                                        <p:cTn id="49" dur="2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50" dur="2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51" dur="2000"/>
                                        <p:tgtEl>
                                          <p:spTgt spid="1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wipe(down)">
                                      <p:cBhvr>
                                        <p:cTn id="5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9" grpId="0" animBg="1"/>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0"/>
            <a:ext cx="9164320" cy="6858000"/>
          </a:xfrm>
          <a:prstGeom prst="rect">
            <a:avLst/>
          </a:prstGeom>
        </p:spPr>
      </p:pic>
      <p:sp>
        <p:nvSpPr>
          <p:cNvPr id="2" name="Titre 1"/>
          <p:cNvSpPr>
            <a:spLocks noGrp="1"/>
          </p:cNvSpPr>
          <p:nvPr>
            <p:ph type="title"/>
          </p:nvPr>
        </p:nvSpPr>
        <p:spPr>
          <a:xfrm>
            <a:off x="4355976" y="2636912"/>
            <a:ext cx="3528392" cy="792088"/>
          </a:xfrm>
          <a:solidFill>
            <a:srgbClr val="FF00FF"/>
          </a:solidFill>
          <a:effectLst>
            <a:outerShdw blurRad="40000" dist="23000" dir="5400000" rotWithShape="0">
              <a:srgbClr val="000000">
                <a:alpha val="35000"/>
              </a:srgbClr>
            </a:outerShdw>
            <a:softEdge rad="127000"/>
          </a:effectLst>
        </p:spPr>
        <p:style>
          <a:lnRef idx="1">
            <a:schemeClr val="dk1"/>
          </a:lnRef>
          <a:fillRef idx="3">
            <a:schemeClr val="dk1"/>
          </a:fillRef>
          <a:effectRef idx="2">
            <a:schemeClr val="dk1"/>
          </a:effectRef>
          <a:fontRef idx="minor">
            <a:schemeClr val="lt1"/>
          </a:fontRef>
        </p:style>
        <p:txBody>
          <a:bodyPr vert="horz" lIns="91440" tIns="45720" rIns="91440" bIns="45720" rtlCol="0" anchor="t">
            <a:normAutofit/>
          </a:bodyPr>
          <a:lstStyle/>
          <a:p>
            <a:r>
              <a:rPr lang="fr-CH" b="1" i="1" dirty="0" smtClean="0">
                <a:ln w="50800"/>
                <a:solidFill>
                  <a:schemeClr val="tx1"/>
                </a:solidFill>
              </a:rPr>
              <a:t>Mat</a:t>
            </a:r>
            <a:r>
              <a:rPr lang="ro-RO" b="1" i="1" dirty="0" smtClean="0">
                <a:ln w="50800"/>
                <a:solidFill>
                  <a:schemeClr val="tx1"/>
                </a:solidFill>
              </a:rPr>
              <a:t>ei</a:t>
            </a:r>
            <a:r>
              <a:rPr lang="fr-CH" b="1" i="1" dirty="0" smtClean="0">
                <a:ln w="50800"/>
                <a:solidFill>
                  <a:schemeClr val="tx1"/>
                </a:solidFill>
              </a:rPr>
              <a:t> 7.21</a:t>
            </a:r>
            <a:endParaRPr lang="fr-CH" b="1" i="1" dirty="0">
              <a:ln w="50800"/>
              <a:solidFill>
                <a:schemeClr val="tx1"/>
              </a:solidFill>
            </a:endParaRPr>
          </a:p>
        </p:txBody>
      </p:sp>
      <p:sp>
        <p:nvSpPr>
          <p:cNvPr id="4" name="Espace réservé du contenu 3"/>
          <p:cNvSpPr>
            <a:spLocks noGrp="1"/>
          </p:cNvSpPr>
          <p:nvPr>
            <p:ph sz="half" idx="2"/>
          </p:nvPr>
        </p:nvSpPr>
        <p:spPr>
          <a:xfrm>
            <a:off x="3635896" y="3645024"/>
            <a:ext cx="5328592" cy="2736304"/>
          </a:xfrm>
        </p:spPr>
        <p:txBody>
          <a:bodyPr>
            <a:noAutofit/>
          </a:bodyPr>
          <a:lstStyle/>
          <a:p>
            <a:pPr>
              <a:buNone/>
            </a:pPr>
            <a:r>
              <a:rPr lang="fr-CH" sz="2800" baseline="30000" dirty="0">
                <a:solidFill>
                  <a:srgbClr val="00B0F0"/>
                </a:solidFill>
              </a:rPr>
              <a:t>21.</a:t>
            </a:r>
            <a:r>
              <a:rPr lang="fr-CH" sz="2800" dirty="0">
                <a:solidFill>
                  <a:schemeClr val="bg1"/>
                </a:solidFill>
              </a:rPr>
              <a:t> </a:t>
            </a:r>
            <a:r>
              <a:rPr lang="fr-CH" sz="2800" b="1" dirty="0">
                <a:solidFill>
                  <a:schemeClr val="bg1"/>
                </a:solidFill>
              </a:rPr>
              <a:t> </a:t>
            </a:r>
            <a:r>
              <a:rPr lang="fr-CH" sz="2800" b="1" dirty="0" smtClean="0">
                <a:solidFill>
                  <a:schemeClr val="bg1"/>
                </a:solidFill>
              </a:rPr>
              <a:t>«</a:t>
            </a:r>
            <a:r>
              <a:rPr lang="vi-VN" sz="2800" b="1" dirty="0">
                <a:solidFill>
                  <a:schemeClr val="bg1"/>
                </a:solidFill>
              </a:rPr>
              <a:t>Nu oricine-Mi zice: „Doamne, Doamne!” va intra în Împărăţia cerurilor, </a:t>
            </a:r>
            <a:r>
              <a:rPr lang="vi-VN" sz="2800" b="1" dirty="0" smtClean="0">
                <a:solidFill>
                  <a:schemeClr val="bg1"/>
                </a:solidFill>
              </a:rPr>
              <a:t>c</a:t>
            </a:r>
            <a:r>
              <a:rPr lang="ro-RO" sz="2800" b="1" dirty="0" smtClean="0">
                <a:solidFill>
                  <a:schemeClr val="bg1"/>
                </a:solidFill>
              </a:rPr>
              <a:t>i</a:t>
            </a:r>
            <a:r>
              <a:rPr lang="fr-CH" sz="2800" b="1" i="1" dirty="0" smtClean="0">
                <a:solidFill>
                  <a:schemeClr val="accent6">
                    <a:lumMod val="60000"/>
                    <a:lumOff val="40000"/>
                  </a:schemeClr>
                </a:solidFill>
              </a:rPr>
              <a:t> </a:t>
            </a:r>
            <a:r>
              <a:rPr lang="ro-RO" sz="2800" b="1" i="1" dirty="0" smtClean="0">
                <a:solidFill>
                  <a:schemeClr val="accent6">
                    <a:lumMod val="60000"/>
                    <a:lumOff val="40000"/>
                  </a:schemeClr>
                </a:solidFill>
              </a:rPr>
              <a:t>cel ce face voia Tatălui Meu</a:t>
            </a:r>
            <a:r>
              <a:rPr lang="ro-RO" sz="2800" b="1" dirty="0" smtClean="0">
                <a:solidFill>
                  <a:schemeClr val="bg1"/>
                </a:solidFill>
              </a:rPr>
              <a:t>, </a:t>
            </a:r>
            <a:r>
              <a:rPr lang="fr-CH" sz="2800" b="1" dirty="0" smtClean="0">
                <a:solidFill>
                  <a:schemeClr val="bg1"/>
                </a:solidFill>
              </a:rPr>
              <a:t>care </a:t>
            </a:r>
            <a:r>
              <a:rPr lang="fr-CH" sz="2800" b="1" dirty="0">
                <a:solidFill>
                  <a:schemeClr val="bg1"/>
                </a:solidFill>
              </a:rPr>
              <a:t>este </a:t>
            </a:r>
            <a:r>
              <a:rPr lang="fr-CH" sz="2800" b="1" dirty="0" err="1">
                <a:solidFill>
                  <a:schemeClr val="bg1"/>
                </a:solidFill>
              </a:rPr>
              <a:t>în</a:t>
            </a:r>
            <a:r>
              <a:rPr lang="fr-CH" sz="2800" b="1" dirty="0">
                <a:solidFill>
                  <a:schemeClr val="bg1"/>
                </a:solidFill>
              </a:rPr>
              <a:t> </a:t>
            </a:r>
            <a:r>
              <a:rPr lang="fr-CH" sz="2800" b="1" dirty="0" err="1">
                <a:solidFill>
                  <a:schemeClr val="bg1"/>
                </a:solidFill>
              </a:rPr>
              <a:t>ceruri</a:t>
            </a:r>
            <a:r>
              <a:rPr lang="fr-CH" sz="2800" b="1" dirty="0">
                <a:solidFill>
                  <a:schemeClr val="bg1"/>
                </a:solidFill>
              </a:rPr>
              <a:t>. »</a:t>
            </a:r>
            <a:endParaRPr lang="fr-CH" sz="2800" b="1" dirty="0" smtClean="0">
              <a:solidFill>
                <a:schemeClr val="bg1"/>
              </a:solidFill>
            </a:endParaRPr>
          </a:p>
        </p:txBody>
      </p:sp>
    </p:spTree>
    <p:extLst>
      <p:ext uri="{BB962C8B-B14F-4D97-AF65-F5344CB8AC3E}">
        <p14:creationId xmlns:p14="http://schemas.microsoft.com/office/powerpoint/2010/main" val="23592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0"/>
            <a:ext cx="9164320" cy="6858000"/>
          </a:xfrm>
          <a:prstGeom prst="rect">
            <a:avLst/>
          </a:prstGeom>
        </p:spPr>
      </p:pic>
      <p:sp>
        <p:nvSpPr>
          <p:cNvPr id="2" name="Titre 1"/>
          <p:cNvSpPr>
            <a:spLocks noGrp="1"/>
          </p:cNvSpPr>
          <p:nvPr>
            <p:ph type="title"/>
          </p:nvPr>
        </p:nvSpPr>
        <p:spPr>
          <a:xfrm>
            <a:off x="3995936" y="2132856"/>
            <a:ext cx="4618856" cy="706090"/>
          </a:xfrm>
          <a:solidFill>
            <a:srgbClr val="FF00FF"/>
          </a:solidFill>
          <a:effectLst>
            <a:outerShdw blurRad="40000" dist="23000" dir="5400000" rotWithShape="0">
              <a:srgbClr val="000000">
                <a:alpha val="35000"/>
              </a:srgbClr>
            </a:outerShdw>
            <a:softEdge rad="127000"/>
          </a:effectLst>
        </p:spPr>
        <p:style>
          <a:lnRef idx="1">
            <a:schemeClr val="dk1"/>
          </a:lnRef>
          <a:fillRef idx="3">
            <a:schemeClr val="dk1"/>
          </a:fillRef>
          <a:effectRef idx="2">
            <a:schemeClr val="dk1"/>
          </a:effectRef>
          <a:fontRef idx="minor">
            <a:schemeClr val="lt1"/>
          </a:fontRef>
        </p:style>
        <p:txBody>
          <a:bodyPr vert="horz" lIns="91440" tIns="45720" rIns="91440" bIns="45720" rtlCol="0" anchor="t">
            <a:normAutofit fontScale="90000"/>
          </a:bodyPr>
          <a:lstStyle/>
          <a:p>
            <a:r>
              <a:rPr lang="fr-CH" b="1" i="1" dirty="0" smtClean="0">
                <a:ln w="50800"/>
                <a:solidFill>
                  <a:schemeClr val="tx1"/>
                </a:solidFill>
              </a:rPr>
              <a:t>Mat</a:t>
            </a:r>
            <a:r>
              <a:rPr lang="ro-RO" b="1" i="1" dirty="0" smtClean="0">
                <a:ln w="50800"/>
                <a:solidFill>
                  <a:schemeClr val="tx1"/>
                </a:solidFill>
              </a:rPr>
              <a:t>ei</a:t>
            </a:r>
            <a:r>
              <a:rPr lang="fr-CH" b="1" i="1" dirty="0" smtClean="0">
                <a:ln w="50800"/>
                <a:solidFill>
                  <a:schemeClr val="tx1"/>
                </a:solidFill>
              </a:rPr>
              <a:t> 7.22-23</a:t>
            </a:r>
            <a:r>
              <a:rPr lang="fr-CH" b="1" i="1" dirty="0">
                <a:ln w="50800"/>
                <a:solidFill>
                  <a:schemeClr val="tx1"/>
                </a:solidFill>
              </a:rPr>
              <a:t/>
            </a:r>
            <a:br>
              <a:rPr lang="fr-CH" b="1" i="1" dirty="0">
                <a:ln w="50800"/>
                <a:solidFill>
                  <a:schemeClr val="tx1"/>
                </a:solidFill>
              </a:rPr>
            </a:br>
            <a:endParaRPr lang="fr-CH" b="1" i="1" dirty="0">
              <a:ln w="50800"/>
              <a:solidFill>
                <a:schemeClr val="tx1"/>
              </a:solidFill>
            </a:endParaRPr>
          </a:p>
        </p:txBody>
      </p:sp>
      <p:sp>
        <p:nvSpPr>
          <p:cNvPr id="4" name="Espace réservé du contenu 3"/>
          <p:cNvSpPr>
            <a:spLocks noGrp="1"/>
          </p:cNvSpPr>
          <p:nvPr>
            <p:ph sz="half" idx="2"/>
          </p:nvPr>
        </p:nvSpPr>
        <p:spPr>
          <a:xfrm>
            <a:off x="3563888" y="2948775"/>
            <a:ext cx="5328592" cy="3889753"/>
          </a:xfrm>
        </p:spPr>
        <p:txBody>
          <a:bodyPr>
            <a:normAutofit/>
          </a:bodyPr>
          <a:lstStyle/>
          <a:p>
            <a:pPr>
              <a:buNone/>
            </a:pPr>
            <a:r>
              <a:rPr lang="vi-VN" b="1" dirty="0" smtClean="0">
                <a:solidFill>
                  <a:schemeClr val="bg1"/>
                </a:solidFill>
              </a:rPr>
              <a:t>Mulţi </a:t>
            </a:r>
            <a:r>
              <a:rPr lang="vi-VN" b="1" dirty="0">
                <a:solidFill>
                  <a:schemeClr val="bg1"/>
                </a:solidFill>
              </a:rPr>
              <a:t>Îmi vor zice în ziua aceea: „Doamne, Doamne! N-am prorocit noi în Numele Tău? N-am scos noi draci în Numele Tău? Şi n-am făcut noi multe minuni în Numele Tău?”</a:t>
            </a:r>
          </a:p>
          <a:p>
            <a:pPr>
              <a:buNone/>
            </a:pPr>
            <a:r>
              <a:rPr lang="vi-VN" b="1" dirty="0" smtClean="0">
                <a:solidFill>
                  <a:schemeClr val="bg1"/>
                </a:solidFill>
              </a:rPr>
              <a:t>Atunci </a:t>
            </a:r>
            <a:r>
              <a:rPr lang="vi-VN" b="1" dirty="0">
                <a:solidFill>
                  <a:schemeClr val="bg1"/>
                </a:solidFill>
              </a:rPr>
              <a:t>le voi spune curat: „Niciodată nu v-am cunoscut; depărtaţi-vă de la Mine, voi toţi care lucraţi fărădelege</a:t>
            </a:r>
            <a:r>
              <a:rPr lang="vi-VN" b="1" dirty="0" smtClean="0">
                <a:solidFill>
                  <a:schemeClr val="bg1"/>
                </a:solidFill>
              </a:rPr>
              <a:t>.”</a:t>
            </a:r>
            <a:r>
              <a:rPr lang="fr-CH" b="1" i="1" dirty="0" smtClean="0">
                <a:solidFill>
                  <a:schemeClr val="accent6">
                    <a:lumMod val="60000"/>
                    <a:lumOff val="40000"/>
                  </a:schemeClr>
                </a:solidFill>
              </a:rPr>
              <a:t> </a:t>
            </a:r>
            <a:endParaRPr lang="fr-CH" dirty="0">
              <a:solidFill>
                <a:schemeClr val="bg1"/>
              </a:solidFill>
            </a:endParaRPr>
          </a:p>
        </p:txBody>
      </p:sp>
    </p:spTree>
    <p:extLst>
      <p:ext uri="{BB962C8B-B14F-4D97-AF65-F5344CB8AC3E}">
        <p14:creationId xmlns:p14="http://schemas.microsoft.com/office/powerpoint/2010/main" val="25507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3"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4"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843" y="0"/>
            <a:ext cx="9164320" cy="6858000"/>
          </a:xfrm>
          <a:prstGeom prst="rect">
            <a:avLst/>
          </a:prstGeom>
        </p:spPr>
      </p:pic>
      <p:sp>
        <p:nvSpPr>
          <p:cNvPr id="2" name="Titre 1"/>
          <p:cNvSpPr>
            <a:spLocks noGrp="1"/>
          </p:cNvSpPr>
          <p:nvPr>
            <p:ph type="title"/>
          </p:nvPr>
        </p:nvSpPr>
        <p:spPr>
          <a:xfrm>
            <a:off x="4355976" y="2276872"/>
            <a:ext cx="4618856" cy="706090"/>
          </a:xfrm>
          <a:solidFill>
            <a:srgbClr val="FF00FF"/>
          </a:solidFill>
          <a:effectLst>
            <a:outerShdw blurRad="40000" dist="23000" dir="5400000" rotWithShape="0">
              <a:srgbClr val="000000">
                <a:alpha val="35000"/>
              </a:srgbClr>
            </a:outerShdw>
            <a:softEdge rad="127000"/>
          </a:effectLst>
        </p:spPr>
        <p:style>
          <a:lnRef idx="1">
            <a:schemeClr val="dk1"/>
          </a:lnRef>
          <a:fillRef idx="3">
            <a:schemeClr val="dk1"/>
          </a:fillRef>
          <a:effectRef idx="2">
            <a:schemeClr val="dk1"/>
          </a:effectRef>
          <a:fontRef idx="minor">
            <a:schemeClr val="lt1"/>
          </a:fontRef>
        </p:style>
        <p:txBody>
          <a:bodyPr vert="horz" lIns="91440" tIns="45720" rIns="91440" bIns="45720" rtlCol="0" anchor="t">
            <a:normAutofit fontScale="90000"/>
          </a:bodyPr>
          <a:lstStyle/>
          <a:p>
            <a:r>
              <a:rPr lang="fr-CH" b="1" i="1" dirty="0" smtClean="0">
                <a:ln w="50800"/>
                <a:solidFill>
                  <a:schemeClr val="tx1"/>
                </a:solidFill>
              </a:rPr>
              <a:t>Mat</a:t>
            </a:r>
            <a:r>
              <a:rPr lang="ro-RO" b="1" i="1" dirty="0" smtClean="0">
                <a:ln w="50800"/>
                <a:solidFill>
                  <a:schemeClr val="tx1"/>
                </a:solidFill>
              </a:rPr>
              <a:t>ei</a:t>
            </a:r>
            <a:r>
              <a:rPr lang="fr-CH" b="1" i="1" dirty="0" smtClean="0">
                <a:ln w="50800"/>
                <a:solidFill>
                  <a:schemeClr val="tx1"/>
                </a:solidFill>
              </a:rPr>
              <a:t> </a:t>
            </a:r>
            <a:r>
              <a:rPr lang="fr-CH" b="1" i="1" dirty="0">
                <a:ln w="50800"/>
                <a:solidFill>
                  <a:schemeClr val="tx1"/>
                </a:solidFill>
              </a:rPr>
              <a:t>7.24-25</a:t>
            </a:r>
            <a:br>
              <a:rPr lang="fr-CH" b="1" i="1" dirty="0">
                <a:ln w="50800"/>
                <a:solidFill>
                  <a:schemeClr val="tx1"/>
                </a:solidFill>
              </a:rPr>
            </a:br>
            <a:endParaRPr lang="fr-CH" b="1" i="1" dirty="0">
              <a:ln w="50800"/>
              <a:solidFill>
                <a:schemeClr val="tx1"/>
              </a:solidFill>
            </a:endParaRPr>
          </a:p>
        </p:txBody>
      </p:sp>
      <p:sp>
        <p:nvSpPr>
          <p:cNvPr id="4" name="Espace réservé du contenu 3"/>
          <p:cNvSpPr>
            <a:spLocks noGrp="1"/>
          </p:cNvSpPr>
          <p:nvPr>
            <p:ph sz="half" idx="2"/>
          </p:nvPr>
        </p:nvSpPr>
        <p:spPr>
          <a:xfrm>
            <a:off x="4211960" y="2942184"/>
            <a:ext cx="4789040" cy="3915816"/>
          </a:xfrm>
        </p:spPr>
        <p:txBody>
          <a:bodyPr>
            <a:normAutofit lnSpcReduction="10000"/>
          </a:bodyPr>
          <a:lstStyle/>
          <a:p>
            <a:pPr>
              <a:buNone/>
            </a:pPr>
            <a:r>
              <a:rPr lang="fr-CH" sz="3200" b="1" baseline="30000" dirty="0" smtClean="0">
                <a:solidFill>
                  <a:srgbClr val="00B0F0"/>
                </a:solidFill>
              </a:rPr>
              <a:t>24.</a:t>
            </a:r>
            <a:r>
              <a:rPr lang="vi-VN" sz="3200" b="1" baseline="30000" dirty="0">
                <a:solidFill>
                  <a:srgbClr val="00B0F0"/>
                </a:solidFill>
              </a:rPr>
              <a:t> De aceea, pe oricine aude aceste cuvinte ale Mele, şi le face îl voi asemăna cu un om cu judecată care şi-a zidit casa pe stâncă.</a:t>
            </a:r>
          </a:p>
          <a:p>
            <a:pPr>
              <a:buNone/>
            </a:pPr>
            <a:endParaRPr lang="vi-VN" sz="3200" b="1" baseline="30000" dirty="0">
              <a:solidFill>
                <a:srgbClr val="00B0F0"/>
              </a:solidFill>
            </a:endParaRPr>
          </a:p>
          <a:p>
            <a:pPr>
              <a:buNone/>
            </a:pPr>
            <a:r>
              <a:rPr lang="vi-VN" sz="3200" b="1" baseline="30000" dirty="0">
                <a:solidFill>
                  <a:srgbClr val="00B0F0"/>
                </a:solidFill>
              </a:rPr>
              <a:t>25 A dat ploaia, au venit şuvoaiele, au suflat vânturile şi au bătut în casa aceea, dar ea nu s-a prăbuşit, pentru că avea temelia zidită pe stâncă.</a:t>
            </a:r>
            <a:r>
              <a:rPr lang="fr-CH" sz="3200" b="1" dirty="0">
                <a:solidFill>
                  <a:schemeClr val="bg1"/>
                </a:solidFill>
              </a:rPr>
              <a:t>  </a:t>
            </a:r>
            <a:r>
              <a:rPr lang="fr-CH" sz="3200" b="1" dirty="0" smtClean="0">
                <a:solidFill>
                  <a:schemeClr val="bg1"/>
                </a:solidFill>
              </a:rPr>
              <a:t> </a:t>
            </a:r>
            <a:endParaRPr lang="fr-CH" sz="3200" b="1" dirty="0">
              <a:solidFill>
                <a:schemeClr val="bg1"/>
              </a:solidFill>
            </a:endParaRPr>
          </a:p>
          <a:p>
            <a:pPr>
              <a:buNone/>
            </a:pPr>
            <a:endParaRPr lang="fr-CH" dirty="0">
              <a:solidFill>
                <a:schemeClr val="bg1"/>
              </a:solidFill>
            </a:endParaRPr>
          </a:p>
        </p:txBody>
      </p:sp>
    </p:spTree>
    <p:extLst>
      <p:ext uri="{BB962C8B-B14F-4D97-AF65-F5344CB8AC3E}">
        <p14:creationId xmlns:p14="http://schemas.microsoft.com/office/powerpoint/2010/main" val="40858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2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3"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6506" y="0"/>
            <a:ext cx="9164320" cy="6858000"/>
          </a:xfrm>
          <a:prstGeom prst="rect">
            <a:avLst/>
          </a:prstGeom>
        </p:spPr>
      </p:pic>
      <p:sp>
        <p:nvSpPr>
          <p:cNvPr id="2" name="Titre 1"/>
          <p:cNvSpPr>
            <a:spLocks noGrp="1"/>
          </p:cNvSpPr>
          <p:nvPr>
            <p:ph type="title"/>
          </p:nvPr>
        </p:nvSpPr>
        <p:spPr>
          <a:xfrm>
            <a:off x="4524357" y="2276872"/>
            <a:ext cx="4618856" cy="706090"/>
          </a:xfrm>
          <a:solidFill>
            <a:srgbClr val="FF00FF"/>
          </a:solidFill>
          <a:effectLst>
            <a:outerShdw blurRad="40000" dist="23000" dir="5400000" rotWithShape="0">
              <a:srgbClr val="000000">
                <a:alpha val="35000"/>
              </a:srgbClr>
            </a:outerShdw>
            <a:softEdge rad="127000"/>
          </a:effectLst>
        </p:spPr>
        <p:style>
          <a:lnRef idx="1">
            <a:schemeClr val="dk1"/>
          </a:lnRef>
          <a:fillRef idx="3">
            <a:schemeClr val="dk1"/>
          </a:fillRef>
          <a:effectRef idx="2">
            <a:schemeClr val="dk1"/>
          </a:effectRef>
          <a:fontRef idx="minor">
            <a:schemeClr val="lt1"/>
          </a:fontRef>
        </p:style>
        <p:txBody>
          <a:bodyPr anchor="t">
            <a:normAutofit fontScale="90000"/>
          </a:bodyPr>
          <a:lstStyle/>
          <a:p>
            <a:pPr lvl="0"/>
            <a:r>
              <a:rPr lang="fr-CH" b="1" i="1" dirty="0" smtClean="0">
                <a:ln w="50800"/>
                <a:solidFill>
                  <a:schemeClr val="tx1"/>
                </a:solidFill>
              </a:rPr>
              <a:t>Mat</a:t>
            </a:r>
            <a:r>
              <a:rPr lang="ro-RO" b="1" i="1" dirty="0" smtClean="0">
                <a:ln w="50800"/>
                <a:solidFill>
                  <a:schemeClr val="tx1"/>
                </a:solidFill>
              </a:rPr>
              <a:t>ei</a:t>
            </a:r>
            <a:r>
              <a:rPr lang="fr-CH" b="1" i="1" dirty="0" smtClean="0">
                <a:ln w="50800"/>
                <a:solidFill>
                  <a:schemeClr val="tx1"/>
                </a:solidFill>
              </a:rPr>
              <a:t> 7.26-27</a:t>
            </a:r>
            <a:r>
              <a:rPr lang="fr-CH" b="1" i="1" dirty="0">
                <a:ln w="50800"/>
                <a:solidFill>
                  <a:schemeClr val="tx1"/>
                </a:solidFill>
              </a:rPr>
              <a:t/>
            </a:r>
            <a:br>
              <a:rPr lang="fr-CH" b="1" i="1" dirty="0">
                <a:ln w="50800"/>
                <a:solidFill>
                  <a:schemeClr val="tx1"/>
                </a:solidFill>
              </a:rPr>
            </a:br>
            <a:endParaRPr lang="fr-CH" dirty="0">
              <a:solidFill>
                <a:schemeClr val="tx1"/>
              </a:solidFill>
            </a:endParaRPr>
          </a:p>
        </p:txBody>
      </p:sp>
      <p:sp>
        <p:nvSpPr>
          <p:cNvPr id="6" name="Espace réservé du contenu 5"/>
          <p:cNvSpPr>
            <a:spLocks noGrp="1"/>
          </p:cNvSpPr>
          <p:nvPr>
            <p:ph sz="quarter" idx="4"/>
          </p:nvPr>
        </p:nvSpPr>
        <p:spPr>
          <a:xfrm>
            <a:off x="4232628" y="2940217"/>
            <a:ext cx="4896544" cy="3888432"/>
          </a:xfrm>
        </p:spPr>
        <p:txBody>
          <a:bodyPr>
            <a:normAutofit/>
          </a:bodyPr>
          <a:lstStyle/>
          <a:p>
            <a:pPr>
              <a:buNone/>
            </a:pPr>
            <a:r>
              <a:rPr lang="fr-CH" b="1" baseline="30000" dirty="0" smtClean="0">
                <a:solidFill>
                  <a:srgbClr val="00B0F0"/>
                </a:solidFill>
              </a:rPr>
              <a:t>26.</a:t>
            </a:r>
            <a:r>
              <a:rPr lang="fr-CH" b="1" dirty="0" smtClean="0">
                <a:solidFill>
                  <a:schemeClr val="bg1"/>
                </a:solidFill>
              </a:rPr>
              <a:t>  </a:t>
            </a:r>
            <a:r>
              <a:rPr lang="vi-VN" b="1" dirty="0">
                <a:solidFill>
                  <a:schemeClr val="bg1"/>
                </a:solidFill>
              </a:rPr>
              <a:t> </a:t>
            </a:r>
            <a:r>
              <a:rPr lang="vi-VN" b="1" dirty="0" smtClean="0">
                <a:solidFill>
                  <a:schemeClr val="bg1"/>
                </a:solidFill>
              </a:rPr>
              <a:t>Însă </a:t>
            </a:r>
            <a:r>
              <a:rPr lang="vi-VN" b="1" dirty="0">
                <a:solidFill>
                  <a:schemeClr val="bg1"/>
                </a:solidFill>
              </a:rPr>
              <a:t>oricine aude aceste cuvinte ale Mele, şi nu le face, va fi asemănat cu un om nechibzuit care şi-a zidit casa pe nisip.</a:t>
            </a:r>
          </a:p>
          <a:p>
            <a:pPr>
              <a:buNone/>
            </a:pPr>
            <a:r>
              <a:rPr lang="fr-CH" b="1" baseline="30000" dirty="0" smtClean="0">
                <a:solidFill>
                  <a:srgbClr val="00B0F0"/>
                </a:solidFill>
              </a:rPr>
              <a:t>27.</a:t>
            </a:r>
            <a:r>
              <a:rPr lang="fr-CH" b="1" dirty="0" smtClean="0">
                <a:solidFill>
                  <a:schemeClr val="bg1"/>
                </a:solidFill>
              </a:rPr>
              <a:t> </a:t>
            </a:r>
            <a:r>
              <a:rPr lang="vi-VN" b="1" dirty="0" smtClean="0">
                <a:solidFill>
                  <a:schemeClr val="bg1"/>
                </a:solidFill>
              </a:rPr>
              <a:t> </a:t>
            </a:r>
            <a:r>
              <a:rPr lang="vi-VN" b="1" dirty="0">
                <a:solidFill>
                  <a:schemeClr val="bg1"/>
                </a:solidFill>
              </a:rPr>
              <a:t>A dat ploaia, au venit şuvoaiele, au suflat vânturile şi au izbit în casa aceea; ea s-a prăbuşit, şi prăbuşirea i-a fost mare</a:t>
            </a:r>
            <a:r>
              <a:rPr lang="vi-VN" b="1" dirty="0" smtClean="0">
                <a:solidFill>
                  <a:schemeClr val="bg1"/>
                </a:solidFill>
              </a:rPr>
              <a:t>.</a:t>
            </a:r>
            <a:endParaRPr lang="vi-VN" b="1" dirty="0">
              <a:solidFill>
                <a:schemeClr val="bg1"/>
              </a:solidFill>
            </a:endParaRPr>
          </a:p>
          <a:p>
            <a:pPr>
              <a:buNone/>
            </a:pPr>
            <a:endParaRPr lang="fr-CH" b="1" i="1" dirty="0">
              <a:solidFill>
                <a:schemeClr val="accent6">
                  <a:lumMod val="60000"/>
                  <a:lumOff val="40000"/>
                </a:schemeClr>
              </a:solidFill>
            </a:endParaRPr>
          </a:p>
        </p:txBody>
      </p:sp>
    </p:spTree>
    <p:extLst>
      <p:ext uri="{BB962C8B-B14F-4D97-AF65-F5344CB8AC3E}">
        <p14:creationId xmlns:p14="http://schemas.microsoft.com/office/powerpoint/2010/main" val="24341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2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6" dur="2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2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3" dur="2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4"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dk1">
                <a:shade val="51000"/>
                <a:satMod val="130000"/>
              </a:schemeClr>
            </a:gs>
            <a:gs pos="80000">
              <a:srgbClr val="000000"/>
            </a:gs>
            <a:gs pos="96000">
              <a:srgbClr val="FF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467544" y="1772816"/>
            <a:ext cx="3888432" cy="3951288"/>
          </a:xfrm>
        </p:spPr>
        <p:txBody>
          <a:bodyPr>
            <a:normAutofit fontScale="92500"/>
          </a:bodyPr>
          <a:lstStyle/>
          <a:p>
            <a:r>
              <a:rPr lang="fr-CH" u="sng" dirty="0" err="1" smtClean="0">
                <a:solidFill>
                  <a:schemeClr val="bg1"/>
                </a:solidFill>
              </a:rPr>
              <a:t>Acest</a:t>
            </a:r>
            <a:r>
              <a:rPr lang="fr-CH" u="sng" dirty="0" smtClean="0">
                <a:solidFill>
                  <a:schemeClr val="bg1"/>
                </a:solidFill>
              </a:rPr>
              <a:t> </a:t>
            </a:r>
            <a:r>
              <a:rPr lang="fr-CH" u="sng" dirty="0" err="1" smtClean="0">
                <a:solidFill>
                  <a:schemeClr val="bg1"/>
                </a:solidFill>
              </a:rPr>
              <a:t>pasaj</a:t>
            </a:r>
            <a:r>
              <a:rPr lang="fr-CH" u="sng" dirty="0" smtClean="0">
                <a:solidFill>
                  <a:schemeClr val="bg1"/>
                </a:solidFill>
              </a:rPr>
              <a:t> este </a:t>
            </a:r>
            <a:r>
              <a:rPr lang="fr-CH" u="sng" dirty="0" err="1" smtClean="0">
                <a:solidFill>
                  <a:schemeClr val="bg1"/>
                </a:solidFill>
              </a:rPr>
              <a:t>concluzia</a:t>
            </a:r>
            <a:r>
              <a:rPr lang="fr-CH" u="sng" dirty="0" smtClean="0">
                <a:solidFill>
                  <a:schemeClr val="bg1"/>
                </a:solidFill>
              </a:rPr>
              <a:t> </a:t>
            </a:r>
            <a:r>
              <a:rPr lang="fr-CH" u="sng" dirty="0" err="1" smtClean="0">
                <a:solidFill>
                  <a:schemeClr val="bg1"/>
                </a:solidFill>
              </a:rPr>
              <a:t>Predicii</a:t>
            </a:r>
            <a:r>
              <a:rPr lang="fr-CH" u="sng" dirty="0" smtClean="0">
                <a:solidFill>
                  <a:schemeClr val="bg1"/>
                </a:solidFill>
              </a:rPr>
              <a:t> de </a:t>
            </a:r>
            <a:r>
              <a:rPr lang="fr-CH" u="sng" dirty="0" err="1" smtClean="0">
                <a:solidFill>
                  <a:schemeClr val="bg1"/>
                </a:solidFill>
              </a:rPr>
              <a:t>pe</a:t>
            </a:r>
            <a:r>
              <a:rPr lang="fr-CH" u="sng" dirty="0" smtClean="0">
                <a:solidFill>
                  <a:schemeClr val="bg1"/>
                </a:solidFill>
              </a:rPr>
              <a:t> </a:t>
            </a:r>
            <a:r>
              <a:rPr lang="fr-CH" u="sng" dirty="0" err="1" smtClean="0">
                <a:solidFill>
                  <a:schemeClr val="bg1"/>
                </a:solidFill>
              </a:rPr>
              <a:t>Munte</a:t>
            </a:r>
            <a:r>
              <a:rPr lang="fr-CH" u="sng" dirty="0" smtClean="0">
                <a:solidFill>
                  <a:schemeClr val="bg1"/>
                </a:solidFill>
              </a:rPr>
              <a:t>. </a:t>
            </a:r>
            <a:endParaRPr lang="fr-CH" u="sng" dirty="0" smtClean="0">
              <a:solidFill>
                <a:schemeClr val="bg1"/>
              </a:solidFill>
            </a:endParaRPr>
          </a:p>
          <a:p>
            <a:r>
              <a:rPr lang="fr-CH" dirty="0" err="1" smtClean="0">
                <a:solidFill>
                  <a:schemeClr val="bg1"/>
                </a:solidFill>
              </a:rPr>
              <a:t>Conform</a:t>
            </a:r>
            <a:r>
              <a:rPr lang="fr-CH" dirty="0" smtClean="0">
                <a:solidFill>
                  <a:schemeClr val="bg1"/>
                </a:solidFill>
              </a:rPr>
              <a:t> lui </a:t>
            </a:r>
            <a:r>
              <a:rPr lang="fr-CH" dirty="0" err="1" smtClean="0">
                <a:solidFill>
                  <a:schemeClr val="bg1"/>
                </a:solidFill>
              </a:rPr>
              <a:t>Matei</a:t>
            </a:r>
            <a:r>
              <a:rPr lang="fr-CH" dirty="0" smtClean="0">
                <a:solidFill>
                  <a:schemeClr val="bg1"/>
                </a:solidFill>
              </a:rPr>
              <a:t>, </a:t>
            </a:r>
            <a:r>
              <a:rPr lang="fr-CH" dirty="0" err="1" smtClean="0">
                <a:solidFill>
                  <a:srgbClr val="FFFF00"/>
                </a:solidFill>
              </a:rPr>
              <a:t>Isus</a:t>
            </a:r>
            <a:r>
              <a:rPr lang="fr-CH" dirty="0" smtClean="0">
                <a:solidFill>
                  <a:srgbClr val="FFFF00"/>
                </a:solidFill>
              </a:rPr>
              <a:t>,</a:t>
            </a:r>
            <a:r>
              <a:rPr lang="fr-CH" dirty="0" smtClean="0">
                <a:solidFill>
                  <a:schemeClr val="bg1"/>
                </a:solidFill>
              </a:rPr>
              <a:t> </a:t>
            </a:r>
            <a:r>
              <a:rPr lang="fr-CH" i="1" dirty="0" smtClean="0">
                <a:solidFill>
                  <a:schemeClr val="bg1"/>
                </a:solidFill>
              </a:rPr>
              <a:t>v</a:t>
            </a:r>
            <a:r>
              <a:rPr lang="ro-RO" i="1" dirty="0" smtClean="0">
                <a:solidFill>
                  <a:schemeClr val="bg1"/>
                </a:solidFill>
              </a:rPr>
              <a:t>ăzând mulțimea venind la El, S-a suit pe munte și după ce a șezut jos </a:t>
            </a:r>
            <a:r>
              <a:rPr lang="ro-RO" dirty="0" smtClean="0">
                <a:solidFill>
                  <a:srgbClr val="FFFF00"/>
                </a:solidFill>
              </a:rPr>
              <a:t>a început să-i învețe pe ucenici.</a:t>
            </a:r>
            <a:r>
              <a:rPr lang="fr-CH" dirty="0" smtClean="0">
                <a:solidFill>
                  <a:srgbClr val="FFFF00"/>
                </a:solidFill>
              </a:rPr>
              <a:t> </a:t>
            </a:r>
            <a:endParaRPr lang="fr-CH" dirty="0" smtClean="0">
              <a:solidFill>
                <a:srgbClr val="FFFF00"/>
              </a:solidFill>
            </a:endParaRPr>
          </a:p>
          <a:p>
            <a:r>
              <a:rPr lang="ro-RO" dirty="0" smtClean="0">
                <a:solidFill>
                  <a:schemeClr val="bg1"/>
                </a:solidFill>
              </a:rPr>
              <a:t>Concluzia predicii de pe Munte </a:t>
            </a:r>
            <a:r>
              <a:rPr lang="ro-RO" u="sng" dirty="0" smtClean="0">
                <a:solidFill>
                  <a:schemeClr val="bg1"/>
                </a:solidFill>
              </a:rPr>
              <a:t>pune accentul pe dubla viziune a vieții de creștin</a:t>
            </a:r>
            <a:r>
              <a:rPr lang="fr-CH" dirty="0" smtClean="0">
                <a:solidFill>
                  <a:schemeClr val="bg1"/>
                </a:solidFill>
              </a:rPr>
              <a:t> </a:t>
            </a:r>
            <a:r>
              <a:rPr lang="fr-CH" dirty="0" smtClean="0">
                <a:solidFill>
                  <a:schemeClr val="bg1"/>
                </a:solidFill>
              </a:rPr>
              <a:t>:</a:t>
            </a:r>
            <a:endParaRPr lang="fr-CH" dirty="0">
              <a:solidFill>
                <a:schemeClr val="bg1"/>
              </a:solidFill>
            </a:endParaRPr>
          </a:p>
        </p:txBody>
      </p:sp>
      <p:pic>
        <p:nvPicPr>
          <p:cNvPr id="9218" name="Picture 2" descr="http://upload.wikimedia.org/wikipedia/commons/thumb/9/96/Bloch-SermonOnTheMount.jpg/310px-Bloch-SermonOnTheMount.jpg">
            <a:hlinkClick r:id="rId2"/>
          </p:cNvPr>
          <p:cNvPicPr>
            <a:picLocks noChangeAspect="1" noChangeArrowheads="1"/>
          </p:cNvPicPr>
          <p:nvPr/>
        </p:nvPicPr>
        <p:blipFill>
          <a:blip r:embed="rId3" cstate="print"/>
          <a:srcRect/>
          <a:stretch>
            <a:fillRect/>
          </a:stretch>
        </p:blipFill>
        <p:spPr bwMode="auto">
          <a:xfrm>
            <a:off x="4621255" y="1556792"/>
            <a:ext cx="3720413" cy="4176464"/>
          </a:xfrm>
          <a:prstGeom prst="rect">
            <a:avLst/>
          </a:prstGeom>
          <a:noFill/>
          <a:effectLst>
            <a:softEdge rad="317500"/>
          </a:effectLst>
        </p:spPr>
      </p:pic>
    </p:spTree>
    <p:extLst>
      <p:ext uri="{BB962C8B-B14F-4D97-AF65-F5344CB8AC3E}">
        <p14:creationId xmlns:p14="http://schemas.microsoft.com/office/powerpoint/2010/main" val="33414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000" fill="hold"/>
                                        <p:tgtEl>
                                          <p:spTgt spid="9218"/>
                                        </p:tgtEl>
                                        <p:attrNameLst>
                                          <p:attrName>ppt_w</p:attrName>
                                        </p:attrNameLst>
                                      </p:cBhvr>
                                      <p:tavLst>
                                        <p:tav tm="0">
                                          <p:val>
                                            <p:fltVal val="0"/>
                                          </p:val>
                                        </p:tav>
                                        <p:tav tm="100000">
                                          <p:val>
                                            <p:strVal val="#ppt_w"/>
                                          </p:val>
                                        </p:tav>
                                      </p:tavLst>
                                    </p:anim>
                                    <p:anim calcmode="lin" valueType="num">
                                      <p:cBhvr>
                                        <p:cTn id="8" dur="2000" fill="hold"/>
                                        <p:tgtEl>
                                          <p:spTgt spid="9218"/>
                                        </p:tgtEl>
                                        <p:attrNameLst>
                                          <p:attrName>ppt_h</p:attrName>
                                        </p:attrNameLst>
                                      </p:cBhvr>
                                      <p:tavLst>
                                        <p:tav tm="0">
                                          <p:val>
                                            <p:fltVal val="0"/>
                                          </p:val>
                                        </p:tav>
                                        <p:tav tm="100000">
                                          <p:val>
                                            <p:strVal val="#ppt_h"/>
                                          </p:val>
                                        </p:tav>
                                      </p:tavLst>
                                    </p:anim>
                                    <p:animEffect transition="in" filter="fade">
                                      <p:cBhvr>
                                        <p:cTn id="9" dur="2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22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08920"/>
            <a:ext cx="8929750" cy="4401205"/>
          </a:xfrm>
          <a:prstGeom prst="rect">
            <a:avLst/>
          </a:prstGeom>
          <a:noFill/>
        </p:spPr>
        <p:txBody>
          <a:bodyPr wrap="square" rtlCol="0">
            <a:spAutoFit/>
          </a:bodyPr>
          <a:lstStyle/>
          <a:p>
            <a:pPr algn="just"/>
            <a:r>
              <a:rPr lang="fr-CH" sz="2000" dirty="0" smtClean="0">
                <a:solidFill>
                  <a:schemeClr val="bg1"/>
                </a:solidFill>
                <a:latin typeface="Cooper Black" pitchFamily="18" charset="0"/>
              </a:rPr>
              <a:t>„</a:t>
            </a:r>
            <a:r>
              <a:rPr lang="ro-RO" sz="2000" dirty="0" smtClean="0">
                <a:solidFill>
                  <a:schemeClr val="bg1"/>
                </a:solidFill>
                <a:latin typeface="Cooper Black" pitchFamily="18" charset="0"/>
              </a:rPr>
              <a:t>Noi trebuie nu doar să îl conducem pe păcătos la Hristos pentru că El este singurul care poate să-i ia păcatul, ci trebuie de asemenea să-i explicăm ce este păcatul și să-l facem să înțeleagă că trebuie să înceteze să calce Legea lui Dumnezeu. Păcătosul poate fi salvat de păcatele sale, dar nu în păcatele sale. La câțiva ani după moartea lui Isus Hristos, Pavel pune o întrebare: </a:t>
            </a:r>
            <a:r>
              <a:rPr lang="fr-CH" sz="2000" dirty="0" smtClean="0">
                <a:solidFill>
                  <a:schemeClr val="bg1"/>
                </a:solidFill>
                <a:latin typeface="Cooper Black" pitchFamily="18" charset="0"/>
              </a:rPr>
              <a:t>: </a:t>
            </a:r>
            <a:r>
              <a:rPr lang="fr-CH" sz="2000" dirty="0" smtClean="0">
                <a:solidFill>
                  <a:srgbClr val="FFFF00"/>
                </a:solidFill>
                <a:latin typeface="Cooper Black" pitchFamily="18" charset="0"/>
              </a:rPr>
              <a:t>«</a:t>
            </a:r>
            <a:r>
              <a:rPr lang="vi-VN" sz="2000" dirty="0">
                <a:solidFill>
                  <a:srgbClr val="FFFF00"/>
                </a:solidFill>
                <a:latin typeface="Cooper Black" pitchFamily="18" charset="0"/>
              </a:rPr>
              <a:t>Deci ce vom zice? Legea este ceva păcătos? Nicidecum! Dimpotrivă, păcatul nu l-am cunoscut decât prin Lege. De pildă, n-aş fi cunoscut pofta, dacă Legea nu mi-ar fi spus: „Să nu pofteşti</a:t>
            </a:r>
            <a:r>
              <a:rPr lang="vi-VN" sz="2000" dirty="0" smtClean="0">
                <a:solidFill>
                  <a:srgbClr val="FFFF00"/>
                </a:solidFill>
                <a:latin typeface="Cooper Black" pitchFamily="18" charset="0"/>
              </a:rPr>
              <a:t>!”</a:t>
            </a:r>
            <a:r>
              <a:rPr lang="fr-CH" sz="2000" dirty="0" smtClean="0">
                <a:solidFill>
                  <a:srgbClr val="FFFF00"/>
                </a:solidFill>
                <a:latin typeface="Cooper Black" pitchFamily="18" charset="0"/>
              </a:rPr>
              <a:t>» </a:t>
            </a:r>
            <a:r>
              <a:rPr lang="fr-CH" sz="2000" dirty="0">
                <a:solidFill>
                  <a:schemeClr val="accent3">
                    <a:lumMod val="60000"/>
                    <a:lumOff val="40000"/>
                  </a:schemeClr>
                </a:solidFill>
                <a:latin typeface="Cooper Black" pitchFamily="18" charset="0"/>
              </a:rPr>
              <a:t>(</a:t>
            </a:r>
            <a:r>
              <a:rPr lang="fr-CH" sz="2000" dirty="0" smtClean="0">
                <a:solidFill>
                  <a:schemeClr val="accent3">
                    <a:lumMod val="60000"/>
                    <a:lumOff val="40000"/>
                  </a:schemeClr>
                </a:solidFill>
                <a:latin typeface="Cooper Black" pitchFamily="18" charset="0"/>
              </a:rPr>
              <a:t>Roma</a:t>
            </a:r>
            <a:r>
              <a:rPr lang="ro-RO" sz="2000" dirty="0" smtClean="0">
                <a:solidFill>
                  <a:schemeClr val="accent3">
                    <a:lumMod val="60000"/>
                    <a:lumOff val="40000"/>
                  </a:schemeClr>
                </a:solidFill>
                <a:latin typeface="Cooper Black" pitchFamily="18" charset="0"/>
              </a:rPr>
              <a:t>ni</a:t>
            </a:r>
            <a:r>
              <a:rPr lang="fr-CH" sz="2000" dirty="0" smtClean="0">
                <a:solidFill>
                  <a:schemeClr val="accent3">
                    <a:lumMod val="60000"/>
                    <a:lumOff val="40000"/>
                  </a:schemeClr>
                </a:solidFill>
                <a:latin typeface="Cooper Black" pitchFamily="18" charset="0"/>
              </a:rPr>
              <a:t> </a:t>
            </a:r>
            <a:r>
              <a:rPr lang="fr-CH" sz="2000" dirty="0">
                <a:solidFill>
                  <a:schemeClr val="accent3">
                    <a:lumMod val="60000"/>
                    <a:lumOff val="40000"/>
                  </a:schemeClr>
                </a:solidFill>
                <a:latin typeface="Cooper Black" pitchFamily="18" charset="0"/>
              </a:rPr>
              <a:t>7.7). </a:t>
            </a:r>
            <a:r>
              <a:rPr lang="ro-RO" sz="2000" dirty="0" smtClean="0">
                <a:solidFill>
                  <a:schemeClr val="bg1"/>
                </a:solidFill>
                <a:latin typeface="Cooper Black" pitchFamily="18" charset="0"/>
              </a:rPr>
              <a:t>Astfel, Pavel înalță legea lui Dumnezeu și arată înțelepciunea divină demonstrată prin intermediul ei, ajutându-ne să detectăm păcatul și să descoperim defectele caracterului nostru. Adevărata fațetă a păcatului apare doar în lumina Legii.</a:t>
            </a:r>
            <a:r>
              <a:rPr lang="fr-CH" sz="2000" dirty="0" smtClean="0">
                <a:solidFill>
                  <a:schemeClr val="bg1"/>
                </a:solidFill>
                <a:latin typeface="Cooper Black" pitchFamily="18" charset="0"/>
              </a:rPr>
              <a:t>"</a:t>
            </a:r>
            <a:endParaRPr lang="fr-CH" sz="2000" dirty="0">
              <a:solidFill>
                <a:schemeClr val="bg1"/>
              </a:solidFill>
              <a:latin typeface="Cooper Black" pitchFamily="18" charset="0"/>
            </a:endParaRPr>
          </a:p>
          <a:p>
            <a:pPr algn="just"/>
            <a:endParaRPr lang="es-ES" sz="2000" dirty="0">
              <a:solidFill>
                <a:schemeClr val="bg1"/>
              </a:solidFill>
              <a:latin typeface="Cooper Black" pitchFamily="18" charset="0"/>
            </a:endParaRPr>
          </a:p>
        </p:txBody>
      </p:sp>
      <p:sp>
        <p:nvSpPr>
          <p:cNvPr id="3" name="2 CuadroTexto"/>
          <p:cNvSpPr txBox="1"/>
          <p:nvPr/>
        </p:nvSpPr>
        <p:spPr>
          <a:xfrm>
            <a:off x="2368686" y="6550247"/>
            <a:ext cx="6331349" cy="307777"/>
          </a:xfrm>
          <a:prstGeom prst="rect">
            <a:avLst/>
          </a:prstGeom>
          <a:noFill/>
        </p:spPr>
        <p:txBody>
          <a:bodyPr wrap="none" rtlCol="0">
            <a:spAutoFit/>
          </a:bodyPr>
          <a:lstStyle/>
          <a:p>
            <a:pPr algn="r"/>
            <a:r>
              <a:rPr lang="en-US" sz="1400" b="1" dirty="0">
                <a:solidFill>
                  <a:schemeClr val="bg1"/>
                </a:solidFill>
              </a:rPr>
              <a:t>E.G.WHITE (Review and Herald, 27 </a:t>
            </a:r>
            <a:r>
              <a:rPr lang="en-US" sz="1400" b="1" dirty="0" err="1" smtClean="0">
                <a:solidFill>
                  <a:schemeClr val="bg1"/>
                </a:solidFill>
              </a:rPr>
              <a:t>Septembr</a:t>
            </a:r>
            <a:r>
              <a:rPr lang="ro-RO" sz="1400" b="1" dirty="0" smtClean="0">
                <a:solidFill>
                  <a:schemeClr val="bg1"/>
                </a:solidFill>
              </a:rPr>
              <a:t>ie</a:t>
            </a:r>
            <a:r>
              <a:rPr lang="en-US" sz="1400" b="1" dirty="0" smtClean="0">
                <a:solidFill>
                  <a:schemeClr val="bg1"/>
                </a:solidFill>
              </a:rPr>
              <a:t> </a:t>
            </a:r>
            <a:r>
              <a:rPr lang="en-US" sz="1400" b="1" dirty="0">
                <a:solidFill>
                  <a:schemeClr val="bg1"/>
                </a:solidFill>
              </a:rPr>
              <a:t>1881, </a:t>
            </a:r>
            <a:r>
              <a:rPr lang="en-US" sz="1400" b="1" dirty="0" err="1" smtClean="0">
                <a:solidFill>
                  <a:schemeClr val="bg1"/>
                </a:solidFill>
              </a:rPr>
              <a:t>traduc</a:t>
            </a:r>
            <a:r>
              <a:rPr lang="ro-RO" sz="1400" b="1" dirty="0" smtClean="0">
                <a:solidFill>
                  <a:schemeClr val="bg1"/>
                </a:solidFill>
              </a:rPr>
              <a:t>ere liberă</a:t>
            </a:r>
            <a:r>
              <a:rPr lang="en-US" sz="1400" b="1" dirty="0" smtClean="0">
                <a:solidFill>
                  <a:schemeClr val="bg1"/>
                </a:solidFill>
              </a:rPr>
              <a:t>)</a:t>
            </a:r>
            <a:endParaRPr lang="es-ES" sz="1400" b="1" dirty="0">
              <a:solidFill>
                <a:schemeClr val="bg1"/>
              </a:solidFill>
            </a:endParaRPr>
          </a:p>
        </p:txBody>
      </p:sp>
      <p:sp>
        <p:nvSpPr>
          <p:cNvPr id="4" name="3 CuadroTexto"/>
          <p:cNvSpPr txBox="1"/>
          <p:nvPr/>
        </p:nvSpPr>
        <p:spPr>
          <a:xfrm>
            <a:off x="2928926" y="1546199"/>
            <a:ext cx="5929354" cy="954107"/>
          </a:xfrm>
          <a:prstGeom prst="rect">
            <a:avLst/>
          </a:prstGeom>
          <a:noFill/>
        </p:spPr>
        <p:txBody>
          <a:bodyPr wrap="square" rtlCol="0">
            <a:spAutoFit/>
          </a:bodyPr>
          <a:lstStyle/>
          <a:p>
            <a:pPr algn="ctr"/>
            <a:r>
              <a:rPr lang="ro-RO" sz="2800" b="1" dirty="0" smtClean="0">
                <a:solidFill>
                  <a:srgbClr val="CAA670"/>
                </a:solidFill>
              </a:rPr>
              <a:t>Care este rolul legii în procesul mântuirii?</a:t>
            </a:r>
            <a:endParaRPr lang="es-ES" sz="2800" b="1" dirty="0">
              <a:solidFill>
                <a:srgbClr val="CAA670"/>
              </a:solidFill>
            </a:endParaRPr>
          </a:p>
        </p:txBody>
      </p:sp>
      <p:sp>
        <p:nvSpPr>
          <p:cNvPr id="6" name="5 CuadroTexto"/>
          <p:cNvSpPr txBox="1"/>
          <p:nvPr/>
        </p:nvSpPr>
        <p:spPr>
          <a:xfrm>
            <a:off x="3071802" y="14093"/>
            <a:ext cx="6072198"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Rolul legii și al Evangheliei</a:t>
            </a:r>
            <a:endPar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dk1">
                <a:shade val="51000"/>
                <a:satMod val="130000"/>
              </a:schemeClr>
            </a:gs>
            <a:gs pos="80000">
              <a:srgbClr val="000000"/>
            </a:gs>
            <a:gs pos="100000">
              <a:srgbClr val="FF00FF"/>
            </a:gs>
          </a:gsLst>
          <a:path path="circle">
            <a:fillToRect l="100000" b="100000"/>
          </a:path>
        </a:gradFill>
        <a:effectLst/>
      </p:bgPr>
    </p:bg>
    <p:spTree>
      <p:nvGrpSpPr>
        <p:cNvPr id="1" name=""/>
        <p:cNvGrpSpPr/>
        <p:nvPr/>
      </p:nvGrpSpPr>
      <p:grpSpPr>
        <a:xfrm>
          <a:off x="0" y="0"/>
          <a:ext cx="0" cy="0"/>
          <a:chOff x="0" y="0"/>
          <a:chExt cx="0" cy="0"/>
        </a:xfrm>
      </p:grpSpPr>
      <p:sp>
        <p:nvSpPr>
          <p:cNvPr id="6" name="Espace réservé du contenu 5"/>
          <p:cNvSpPr>
            <a:spLocks noGrp="1"/>
          </p:cNvSpPr>
          <p:nvPr>
            <p:ph sz="quarter" idx="4"/>
          </p:nvPr>
        </p:nvSpPr>
        <p:spPr>
          <a:xfrm>
            <a:off x="683568" y="1196752"/>
            <a:ext cx="3671391" cy="3951288"/>
          </a:xfrm>
        </p:spPr>
        <p:txBody>
          <a:bodyPr>
            <a:normAutofit lnSpcReduction="10000"/>
          </a:bodyPr>
          <a:lstStyle/>
          <a:p>
            <a:r>
              <a:rPr lang="ro-RO" dirty="0" smtClean="0">
                <a:solidFill>
                  <a:schemeClr val="bg1"/>
                </a:solidFill>
              </a:rPr>
              <a:t>Există două modalități de a reacționa la Mesajul lui Hristos și anume</a:t>
            </a:r>
            <a:r>
              <a:rPr lang="fr-CH" dirty="0" smtClean="0">
                <a:solidFill>
                  <a:schemeClr val="bg1"/>
                </a:solidFill>
              </a:rPr>
              <a:t> </a:t>
            </a:r>
            <a:r>
              <a:rPr lang="fr-CH" dirty="0" smtClean="0">
                <a:solidFill>
                  <a:schemeClr val="bg1"/>
                </a:solidFill>
              </a:rPr>
              <a:t>: </a:t>
            </a:r>
          </a:p>
          <a:p>
            <a:pPr>
              <a:buNone/>
            </a:pPr>
            <a:r>
              <a:rPr lang="fr-CH" dirty="0" smtClean="0">
                <a:solidFill>
                  <a:srgbClr val="FFC000"/>
                </a:solidFill>
              </a:rPr>
              <a:t>		</a:t>
            </a:r>
            <a:r>
              <a:rPr lang="ro-RO" dirty="0" smtClean="0">
                <a:solidFill>
                  <a:srgbClr val="FFC000"/>
                </a:solidFill>
              </a:rPr>
              <a:t>ascultare  sau</a:t>
            </a:r>
            <a:r>
              <a:rPr lang="fr-CH" dirty="0" smtClean="0">
                <a:solidFill>
                  <a:srgbClr val="FFC000"/>
                </a:solidFill>
              </a:rPr>
              <a:t>  </a:t>
            </a:r>
            <a:r>
              <a:rPr lang="fr-CH" dirty="0" smtClean="0">
                <a:solidFill>
                  <a:srgbClr val="FFC000"/>
                </a:solidFill>
              </a:rPr>
              <a:t>	</a:t>
            </a:r>
            <a:r>
              <a:rPr lang="ro-RO" dirty="0" smtClean="0">
                <a:solidFill>
                  <a:srgbClr val="FFC000"/>
                </a:solidFill>
              </a:rPr>
              <a:t>neascultare  a Învățăturii Sale</a:t>
            </a:r>
            <a:r>
              <a:rPr lang="fr-CH" dirty="0" smtClean="0">
                <a:solidFill>
                  <a:srgbClr val="FFC000"/>
                </a:solidFill>
              </a:rPr>
              <a:t> </a:t>
            </a:r>
            <a:r>
              <a:rPr lang="fr-CH" dirty="0" smtClean="0">
                <a:solidFill>
                  <a:srgbClr val="FFC000"/>
                </a:solidFill>
              </a:rPr>
              <a:t>; </a:t>
            </a:r>
          </a:p>
          <a:p>
            <a:r>
              <a:rPr lang="ro-RO" dirty="0" smtClean="0">
                <a:solidFill>
                  <a:schemeClr val="bg1"/>
                </a:solidFill>
              </a:rPr>
              <a:t>Cu două consecințe posibile</a:t>
            </a:r>
            <a:r>
              <a:rPr lang="fr-CH" dirty="0" smtClean="0">
                <a:solidFill>
                  <a:schemeClr val="bg1"/>
                </a:solidFill>
              </a:rPr>
              <a:t> </a:t>
            </a:r>
            <a:r>
              <a:rPr lang="fr-CH" dirty="0" smtClean="0">
                <a:solidFill>
                  <a:schemeClr val="bg1"/>
                </a:solidFill>
              </a:rPr>
              <a:t>: </a:t>
            </a:r>
          </a:p>
          <a:p>
            <a:pPr>
              <a:buNone/>
            </a:pPr>
            <a:r>
              <a:rPr lang="fr-CH" dirty="0" smtClean="0">
                <a:solidFill>
                  <a:srgbClr val="FFC000"/>
                </a:solidFill>
              </a:rPr>
              <a:t>		</a:t>
            </a:r>
            <a:r>
              <a:rPr lang="ro-RO" dirty="0" smtClean="0">
                <a:solidFill>
                  <a:srgbClr val="FFC000"/>
                </a:solidFill>
              </a:rPr>
              <a:t>mântuirea sau</a:t>
            </a:r>
            <a:r>
              <a:rPr lang="fr-CH" dirty="0" smtClean="0">
                <a:solidFill>
                  <a:srgbClr val="FFC000"/>
                </a:solidFill>
              </a:rPr>
              <a:t> </a:t>
            </a:r>
            <a:r>
              <a:rPr lang="fr-CH" dirty="0" smtClean="0">
                <a:solidFill>
                  <a:srgbClr val="FFC000"/>
                </a:solidFill>
              </a:rPr>
              <a:t>	</a:t>
            </a:r>
            <a:r>
              <a:rPr lang="fr-CH" dirty="0" smtClean="0">
                <a:solidFill>
                  <a:srgbClr val="FFC000"/>
                </a:solidFill>
              </a:rPr>
              <a:t>condamna</a:t>
            </a:r>
            <a:r>
              <a:rPr lang="ro-RO" dirty="0" smtClean="0">
                <a:solidFill>
                  <a:srgbClr val="FFC000"/>
                </a:solidFill>
              </a:rPr>
              <a:t>rea.</a:t>
            </a:r>
            <a:endParaRPr lang="fr-CH" dirty="0">
              <a:solidFill>
                <a:srgbClr val="FFC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923928" y="548680"/>
            <a:ext cx="4818434" cy="5040560"/>
          </a:xfrm>
          <a:prstGeom prst="rect">
            <a:avLst/>
          </a:prstGeom>
          <a:noFill/>
          <a:ln w="9525">
            <a:noFill/>
            <a:miter lim="800000"/>
            <a:headEnd/>
            <a:tailEnd/>
          </a:ln>
          <a:effectLst>
            <a:softEdge rad="635000"/>
          </a:effectLst>
        </p:spPr>
      </p:pic>
    </p:spTree>
    <p:extLst>
      <p:ext uri="{BB962C8B-B14F-4D97-AF65-F5344CB8AC3E}">
        <p14:creationId xmlns:p14="http://schemas.microsoft.com/office/powerpoint/2010/main" val="31866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p:val>
                                            <p:fltVal val="0"/>
                                          </p:val>
                                        </p:tav>
                                        <p:tav tm="100000">
                                          <p:val>
                                            <p:strVal val="#ppt_w"/>
                                          </p:val>
                                        </p:tav>
                                      </p:tavLst>
                                    </p:anim>
                                    <p:anim calcmode="lin" valueType="num">
                                      <p:cBhvr>
                                        <p:cTn id="8" dur="5000" fill="hold"/>
                                        <p:tgtEl>
                                          <p:spTgt spid="1026"/>
                                        </p:tgtEl>
                                        <p:attrNameLst>
                                          <p:attrName>ppt_h</p:attrName>
                                        </p:attrNameLst>
                                      </p:cBhvr>
                                      <p:tavLst>
                                        <p:tav tm="0">
                                          <p:val>
                                            <p:fltVal val="0"/>
                                          </p:val>
                                        </p:tav>
                                        <p:tav tm="100000">
                                          <p:val>
                                            <p:strVal val="#ppt_h"/>
                                          </p:val>
                                        </p:tav>
                                      </p:tavLst>
                                    </p:anim>
                                    <p:anim calcmode="lin" valueType="num">
                                      <p:cBhvr>
                                        <p:cTn id="9" dur="5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1" dur="20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dk1">
                <a:shade val="51000"/>
                <a:satMod val="130000"/>
              </a:schemeClr>
            </a:gs>
            <a:gs pos="80000">
              <a:srgbClr val="000000"/>
            </a:gs>
            <a:gs pos="100000">
              <a:srgbClr val="FF00FF"/>
            </a:gs>
          </a:gsLst>
          <a:path path="circle">
            <a:fillToRect l="100000" b="100000"/>
          </a:path>
        </a:gradFill>
        <a:effectLst/>
      </p:bgPr>
    </p:bg>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251520" y="1340768"/>
            <a:ext cx="4176464" cy="3312368"/>
          </a:xfrm>
        </p:spPr>
        <p:txBody>
          <a:bodyPr>
            <a:normAutofit/>
          </a:bodyPr>
          <a:lstStyle/>
          <a:p>
            <a:r>
              <a:rPr lang="ro-RO" dirty="0" smtClean="0">
                <a:solidFill>
                  <a:schemeClr val="bg1"/>
                </a:solidFill>
              </a:rPr>
              <a:t>În Vechiul Testament vedem cum Moise urcă muntele Sinai.</a:t>
            </a:r>
            <a:r>
              <a:rPr lang="fr-CH" dirty="0" smtClean="0">
                <a:solidFill>
                  <a:schemeClr val="bg1"/>
                </a:solidFill>
              </a:rPr>
              <a:t> </a:t>
            </a:r>
            <a:endParaRPr lang="fr-CH" dirty="0" smtClean="0">
              <a:solidFill>
                <a:schemeClr val="bg1"/>
              </a:solidFill>
            </a:endParaRPr>
          </a:p>
          <a:p>
            <a:r>
              <a:rPr lang="ro-RO" dirty="0" smtClean="0">
                <a:solidFill>
                  <a:schemeClr val="bg1"/>
                </a:solidFill>
              </a:rPr>
              <a:t>După puțin timp revine la popor pentru a-i da instrucțiuni.</a:t>
            </a:r>
          </a:p>
          <a:p>
            <a:r>
              <a:rPr lang="ro-RO" dirty="0" smtClean="0">
                <a:solidFill>
                  <a:schemeClr val="bg1"/>
                </a:solidFill>
              </a:rPr>
              <a:t>Moise e cunoscut ca fiind cel prin care s-a dat legea.</a:t>
            </a:r>
            <a:endParaRPr lang="fr-CH" dirty="0" smtClean="0">
              <a:solidFill>
                <a:schemeClr val="bg1"/>
              </a:solidFill>
            </a:endParaRPr>
          </a:p>
        </p:txBody>
      </p:sp>
      <p:sp>
        <p:nvSpPr>
          <p:cNvPr id="6" name="Espace réservé du contenu 5"/>
          <p:cNvSpPr>
            <a:spLocks noGrp="1"/>
          </p:cNvSpPr>
          <p:nvPr>
            <p:ph sz="quarter" idx="4"/>
          </p:nvPr>
        </p:nvSpPr>
        <p:spPr>
          <a:xfrm>
            <a:off x="4716016" y="2780928"/>
            <a:ext cx="4041775" cy="3951288"/>
          </a:xfrm>
        </p:spPr>
        <p:txBody>
          <a:bodyPr>
            <a:normAutofit/>
          </a:bodyPr>
          <a:lstStyle/>
          <a:p>
            <a:r>
              <a:rPr lang="ro-RO" dirty="0" smtClean="0">
                <a:solidFill>
                  <a:schemeClr val="bg1"/>
                </a:solidFill>
              </a:rPr>
              <a:t>În această privință, pentru iudeul primului secol, privindu-L pe Isus, se putea gândi fără îndoială la Moise și la rolul pe care el l-a jucat în Vechiul Testament.</a:t>
            </a:r>
            <a:r>
              <a:rPr lang="fr-CH" dirty="0" smtClean="0">
                <a:solidFill>
                  <a:schemeClr val="accent6">
                    <a:lumMod val="60000"/>
                    <a:lumOff val="40000"/>
                  </a:schemeClr>
                </a:solidFill>
              </a:rPr>
              <a:t> </a:t>
            </a:r>
            <a:endParaRPr lang="ro-RO" dirty="0" smtClean="0">
              <a:solidFill>
                <a:schemeClr val="accent6">
                  <a:lumMod val="60000"/>
                  <a:lumOff val="40000"/>
                </a:schemeClr>
              </a:solidFill>
            </a:endParaRPr>
          </a:p>
          <a:p>
            <a:r>
              <a:rPr lang="ro-RO" dirty="0" smtClean="0">
                <a:solidFill>
                  <a:schemeClr val="accent6">
                    <a:lumMod val="60000"/>
                    <a:lumOff val="40000"/>
                  </a:schemeClr>
                </a:solidFill>
              </a:rPr>
              <a:t>Ce alte aspecte ale Predicii de pe Munte ne duc cu gândul la Moise?</a:t>
            </a:r>
            <a:endParaRPr lang="fr-CH" i="1" dirty="0" smtClean="0">
              <a:solidFill>
                <a:srgbClr val="FFC000"/>
              </a:solidFill>
            </a:endParaRPr>
          </a:p>
          <a:p>
            <a:endParaRPr lang="fr-CH" dirty="0"/>
          </a:p>
        </p:txBody>
      </p:sp>
      <p:pic>
        <p:nvPicPr>
          <p:cNvPr id="7" name="Picture 2" descr="[image]"/>
          <p:cNvPicPr>
            <a:picLocks noChangeAspect="1" noChangeArrowheads="1"/>
          </p:cNvPicPr>
          <p:nvPr/>
        </p:nvPicPr>
        <p:blipFill>
          <a:blip r:embed="rId2" cstate="print"/>
          <a:srcRect/>
          <a:stretch>
            <a:fillRect/>
          </a:stretch>
        </p:blipFill>
        <p:spPr bwMode="auto">
          <a:xfrm>
            <a:off x="2555776" y="4797152"/>
            <a:ext cx="1224136" cy="1836204"/>
          </a:xfrm>
          <a:prstGeom prst="rect">
            <a:avLst/>
          </a:prstGeom>
          <a:noFill/>
        </p:spPr>
      </p:pic>
      <p:pic>
        <p:nvPicPr>
          <p:cNvPr id="8" name="Picture 6" descr="Charlton Heston. Collection Christophe L."/>
          <p:cNvPicPr>
            <a:picLocks noChangeAspect="1" noChangeArrowheads="1"/>
          </p:cNvPicPr>
          <p:nvPr/>
        </p:nvPicPr>
        <p:blipFill>
          <a:blip r:embed="rId3" cstate="print"/>
          <a:srcRect/>
          <a:stretch>
            <a:fillRect/>
          </a:stretch>
        </p:blipFill>
        <p:spPr bwMode="auto">
          <a:xfrm>
            <a:off x="755576" y="4653136"/>
            <a:ext cx="1224136" cy="1836204"/>
          </a:xfrm>
          <a:prstGeom prst="rect">
            <a:avLst/>
          </a:prstGeom>
          <a:noFill/>
        </p:spPr>
      </p:pic>
      <p:pic>
        <p:nvPicPr>
          <p:cNvPr id="8194" name="Picture 2" descr="Jésus bon pasteur"/>
          <p:cNvPicPr>
            <a:picLocks noChangeAspect="1" noChangeArrowheads="1"/>
          </p:cNvPicPr>
          <p:nvPr/>
        </p:nvPicPr>
        <p:blipFill>
          <a:blip r:embed="rId4" cstate="print"/>
          <a:srcRect/>
          <a:stretch>
            <a:fillRect/>
          </a:stretch>
        </p:blipFill>
        <p:spPr bwMode="auto">
          <a:xfrm>
            <a:off x="7452320" y="908720"/>
            <a:ext cx="1152128" cy="1678639"/>
          </a:xfrm>
          <a:prstGeom prst="rect">
            <a:avLst/>
          </a:prstGeom>
          <a:noFill/>
        </p:spPr>
      </p:pic>
      <p:pic>
        <p:nvPicPr>
          <p:cNvPr id="8196" name="Picture 4" descr="http://sabbath.chez.com/Photos/Sabbat/J%E9sus%20&amp;%20Loi2.jpg"/>
          <p:cNvPicPr>
            <a:picLocks noChangeAspect="1" noChangeArrowheads="1"/>
          </p:cNvPicPr>
          <p:nvPr/>
        </p:nvPicPr>
        <p:blipFill>
          <a:blip r:embed="rId5" cstate="print"/>
          <a:srcRect/>
          <a:stretch>
            <a:fillRect/>
          </a:stretch>
        </p:blipFill>
        <p:spPr bwMode="auto">
          <a:xfrm>
            <a:off x="5220072" y="908720"/>
            <a:ext cx="2112233" cy="1584176"/>
          </a:xfrm>
          <a:prstGeom prst="rect">
            <a:avLst/>
          </a:prstGeom>
          <a:noFill/>
        </p:spPr>
      </p:pic>
      <p:sp>
        <p:nvSpPr>
          <p:cNvPr id="10" name="Titre 1"/>
          <p:cNvSpPr txBox="1">
            <a:spLocks/>
          </p:cNvSpPr>
          <p:nvPr/>
        </p:nvSpPr>
        <p:spPr>
          <a:xfrm>
            <a:off x="323528" y="29154"/>
            <a:ext cx="3794989" cy="1377538"/>
          </a:xfrm>
          <a:prstGeom prst="rect">
            <a:avLst/>
          </a:prstGeom>
          <a:gradFill rotWithShape="1">
            <a:gsLst>
              <a:gs pos="0">
                <a:srgbClr val="8971E1">
                  <a:satMod val="103000"/>
                  <a:lumMod val="102000"/>
                  <a:tint val="94000"/>
                </a:srgbClr>
              </a:gs>
              <a:gs pos="50000">
                <a:srgbClr val="8971E1">
                  <a:satMod val="110000"/>
                  <a:lumMod val="100000"/>
                  <a:shade val="100000"/>
                </a:srgbClr>
              </a:gs>
              <a:gs pos="100000">
                <a:srgbClr val="8971E1">
                  <a:lumMod val="99000"/>
                  <a:satMod val="120000"/>
                  <a:shade val="78000"/>
                </a:srgbClr>
              </a:gs>
            </a:gsLst>
            <a:lin ang="5400000" scaled="0"/>
          </a:gradFill>
          <a:ln w="6350" cap="flat" cmpd="sng" algn="ctr">
            <a:solidFill>
              <a:srgbClr val="8971E1"/>
            </a:solidFill>
            <a:prstDash val="solid"/>
            <a:miter lim="800000"/>
          </a:ln>
          <a:effectLst>
            <a:outerShdw blurRad="40000" dist="23000" dir="5400000" rotWithShape="0">
              <a:srgbClr val="000000">
                <a:alpha val="35000"/>
              </a:srgbClr>
            </a:outerShdw>
            <a:softEdge rad="317500"/>
          </a:effectLst>
        </p:spPr>
        <p:txBody>
          <a:bodyPr vert="horz" lIns="91440" tIns="45720" rIns="91440" bIns="45720" rtlCol="0" anchor="ctr">
            <a:normAutofit/>
          </a:bodyPr>
          <a:lstStyle>
            <a:defPPr>
              <a:defRPr lang="fr-FR"/>
            </a:defPPr>
            <a:lvl1pPr algn="ctr">
              <a:lnSpc>
                <a:spcPct val="90000"/>
              </a:lnSpc>
              <a:spcBef>
                <a:spcPct val="0"/>
              </a:spcBef>
              <a:buNone/>
              <a:defRPr sz="4000">
                <a:solidFill>
                  <a:srgbClr val="FFFF00"/>
                </a:solidFill>
                <a:latin typeface="Brush Script MT" panose="03060802040406070304"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dirty="0" smtClean="0"/>
              <a:t>Observație</a:t>
            </a:r>
            <a:endParaRPr lang="fr-CH" dirty="0" smtClean="0"/>
          </a:p>
        </p:txBody>
      </p:sp>
    </p:spTree>
    <p:extLst>
      <p:ext uri="{BB962C8B-B14F-4D97-AF65-F5344CB8AC3E}">
        <p14:creationId xmlns:p14="http://schemas.microsoft.com/office/powerpoint/2010/main" val="3255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4">
                                            <p:txEl>
                                              <p:pRg st="0" end="0"/>
                                            </p:txEl>
                                          </p:spTgt>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4">
                                            <p:txEl>
                                              <p:pRg st="1" end="1"/>
                                            </p:txEl>
                                          </p:spTgt>
                                        </p:tgtEl>
                                      </p:cBhvr>
                                    </p:animEffect>
                                  </p:childTnLst>
                                </p:cTn>
                              </p:par>
                            </p:childTnLst>
                          </p:cTn>
                        </p:par>
                        <p:par>
                          <p:cTn id="23" fill="hold">
                            <p:stCondLst>
                              <p:cond delay="6000"/>
                            </p:stCondLst>
                            <p:childTnLst>
                              <p:par>
                                <p:cTn id="24" presetID="53" presetClass="entr" presetSubtype="16"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anim calcmode="lin" valueType="num">
                                      <p:cBhvr>
                                        <p:cTn id="34" dur="2000" fill="hold"/>
                                        <p:tgtEl>
                                          <p:spTgt spid="8"/>
                                        </p:tgtEl>
                                        <p:attrNameLst>
                                          <p:attrName>ppt_x</p:attrName>
                                        </p:attrNameLst>
                                      </p:cBhvr>
                                      <p:tavLst>
                                        <p:tav tm="0">
                                          <p:val>
                                            <p:strVal val="#ppt_x"/>
                                          </p:val>
                                        </p:tav>
                                        <p:tav tm="100000">
                                          <p:val>
                                            <p:strVal val="#ppt_x"/>
                                          </p:val>
                                        </p:tav>
                                      </p:tavLst>
                                    </p:anim>
                                    <p:anim calcmode="lin" valueType="num">
                                      <p:cBhvr>
                                        <p:cTn id="35"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anim calcmode="lin" valueType="num">
                                      <p:cBhvr>
                                        <p:cTn id="41" dur="2000" fill="hold"/>
                                        <p:tgtEl>
                                          <p:spTgt spid="7"/>
                                        </p:tgtEl>
                                        <p:attrNameLst>
                                          <p:attrName>ppt_x</p:attrName>
                                        </p:attrNameLst>
                                      </p:cBhvr>
                                      <p:tavLst>
                                        <p:tav tm="0">
                                          <p:val>
                                            <p:strVal val="#ppt_x"/>
                                          </p:val>
                                        </p:tav>
                                        <p:tav tm="100000">
                                          <p:val>
                                            <p:strVal val="#ppt_x"/>
                                          </p:val>
                                        </p:tav>
                                      </p:tavLst>
                                    </p:anim>
                                    <p:anim calcmode="lin" valueType="num">
                                      <p:cBhvr>
                                        <p:cTn id="42" dur="2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7" presetClass="entr" presetSubtype="0" fill="hold" nodeType="afterEffect">
                                  <p:stCondLst>
                                    <p:cond delay="0"/>
                                  </p:stCondLst>
                                  <p:childTnLst>
                                    <p:set>
                                      <p:cBhvr>
                                        <p:cTn id="45" dur="1" fill="hold">
                                          <p:stCondLst>
                                            <p:cond delay="0"/>
                                          </p:stCondLst>
                                        </p:cTn>
                                        <p:tgtEl>
                                          <p:spTgt spid="8196"/>
                                        </p:tgtEl>
                                        <p:attrNameLst>
                                          <p:attrName>style.visibility</p:attrName>
                                        </p:attrNameLst>
                                      </p:cBhvr>
                                      <p:to>
                                        <p:strVal val="visible"/>
                                      </p:to>
                                    </p:set>
                                    <p:animEffect transition="in" filter="fade">
                                      <p:cBhvr>
                                        <p:cTn id="46" dur="2000"/>
                                        <p:tgtEl>
                                          <p:spTgt spid="8196"/>
                                        </p:tgtEl>
                                      </p:cBhvr>
                                    </p:animEffect>
                                    <p:anim calcmode="lin" valueType="num">
                                      <p:cBhvr>
                                        <p:cTn id="47" dur="2000" fill="hold"/>
                                        <p:tgtEl>
                                          <p:spTgt spid="8196"/>
                                        </p:tgtEl>
                                        <p:attrNameLst>
                                          <p:attrName>ppt_x</p:attrName>
                                        </p:attrNameLst>
                                      </p:cBhvr>
                                      <p:tavLst>
                                        <p:tav tm="0">
                                          <p:val>
                                            <p:strVal val="#ppt_x"/>
                                          </p:val>
                                        </p:tav>
                                        <p:tav tm="100000">
                                          <p:val>
                                            <p:strVal val="#ppt_x"/>
                                          </p:val>
                                        </p:tav>
                                      </p:tavLst>
                                    </p:anim>
                                    <p:anim calcmode="lin" valueType="num">
                                      <p:cBhvr>
                                        <p:cTn id="48" dur="2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8194"/>
                                        </p:tgtEl>
                                        <p:attrNameLst>
                                          <p:attrName>style.visibility</p:attrName>
                                        </p:attrNameLst>
                                      </p:cBhvr>
                                      <p:to>
                                        <p:strVal val="visible"/>
                                      </p:to>
                                    </p:set>
                                    <p:animEffect transition="in" filter="fade">
                                      <p:cBhvr>
                                        <p:cTn id="53" dur="2000"/>
                                        <p:tgtEl>
                                          <p:spTgt spid="8194"/>
                                        </p:tgtEl>
                                      </p:cBhvr>
                                    </p:animEffect>
                                    <p:anim calcmode="lin" valueType="num">
                                      <p:cBhvr>
                                        <p:cTn id="54" dur="2000" fill="hold"/>
                                        <p:tgtEl>
                                          <p:spTgt spid="8194"/>
                                        </p:tgtEl>
                                        <p:attrNameLst>
                                          <p:attrName>ppt_x</p:attrName>
                                        </p:attrNameLst>
                                      </p:cBhvr>
                                      <p:tavLst>
                                        <p:tav tm="0">
                                          <p:val>
                                            <p:strVal val="#ppt_x"/>
                                          </p:val>
                                        </p:tav>
                                        <p:tav tm="100000">
                                          <p:val>
                                            <p:strVal val="#ppt_x"/>
                                          </p:val>
                                        </p:tav>
                                      </p:tavLst>
                                    </p:anim>
                                    <p:anim calcmode="lin" valueType="num">
                                      <p:cBhvr>
                                        <p:cTn id="55" dur="2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 calcmode="lin" valueType="num">
                                      <p:cBhvr>
                                        <p:cTn id="60"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1"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2" dur="20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p:cTn id="67"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8"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69"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dk1">
                <a:shade val="51000"/>
                <a:satMod val="130000"/>
              </a:schemeClr>
            </a:gs>
            <a:gs pos="80000">
              <a:srgbClr val="000000"/>
            </a:gs>
            <a:gs pos="100000">
              <a:srgbClr val="FF00FF"/>
            </a:gs>
          </a:gsLst>
          <a:path path="circle">
            <a:fillToRect l="100000" b="100000"/>
          </a:path>
        </a:gradFill>
        <a:effectLst/>
      </p:bgPr>
    </p:bg>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107504" y="332656"/>
            <a:ext cx="8208912" cy="1656184"/>
          </a:xfrm>
        </p:spPr>
        <p:txBody>
          <a:bodyPr>
            <a:noAutofit/>
          </a:bodyPr>
          <a:lstStyle/>
          <a:p>
            <a:r>
              <a:rPr lang="ro-RO" sz="2200" dirty="0" smtClean="0">
                <a:solidFill>
                  <a:schemeClr val="bg1"/>
                </a:solidFill>
              </a:rPr>
              <a:t>Prin cuvintele</a:t>
            </a:r>
            <a:r>
              <a:rPr lang="fr-CH" sz="2200" dirty="0" smtClean="0">
                <a:solidFill>
                  <a:schemeClr val="accent6">
                    <a:lumMod val="60000"/>
                    <a:lumOff val="40000"/>
                  </a:schemeClr>
                </a:solidFill>
              </a:rPr>
              <a:t>“</a:t>
            </a:r>
            <a:r>
              <a:rPr lang="ro-RO" sz="2200" dirty="0" smtClean="0">
                <a:solidFill>
                  <a:schemeClr val="accent6">
                    <a:lumMod val="60000"/>
                    <a:lumOff val="40000"/>
                  </a:schemeClr>
                </a:solidFill>
              </a:rPr>
              <a:t>Doamne, Doamne</a:t>
            </a:r>
            <a:r>
              <a:rPr lang="fr-CH" sz="2200" dirty="0" smtClean="0">
                <a:solidFill>
                  <a:schemeClr val="accent6">
                    <a:lumMod val="60000"/>
                    <a:lumOff val="40000"/>
                  </a:schemeClr>
                </a:solidFill>
              </a:rPr>
              <a:t>” d</a:t>
            </a:r>
            <a:r>
              <a:rPr lang="ro-RO" sz="2200" dirty="0" smtClean="0">
                <a:solidFill>
                  <a:schemeClr val="accent6">
                    <a:lumMod val="60000"/>
                    <a:lumOff val="40000"/>
                  </a:schemeClr>
                </a:solidFill>
              </a:rPr>
              <a:t>in versetul 21</a:t>
            </a:r>
            <a:r>
              <a:rPr lang="fr-CH" sz="2200" dirty="0" smtClean="0">
                <a:solidFill>
                  <a:schemeClr val="accent6">
                    <a:lumMod val="60000"/>
                    <a:lumOff val="40000"/>
                  </a:schemeClr>
                </a:solidFill>
              </a:rPr>
              <a:t>, </a:t>
            </a:r>
            <a:r>
              <a:rPr lang="ro-RO" sz="2200" dirty="0" smtClean="0">
                <a:solidFill>
                  <a:schemeClr val="bg1"/>
                </a:solidFill>
              </a:rPr>
              <a:t>putem presupune că Evanghelia atrage două categorii de credincioși</a:t>
            </a:r>
            <a:r>
              <a:rPr lang="fr-CH" sz="2200" dirty="0" smtClean="0">
                <a:solidFill>
                  <a:schemeClr val="bg1"/>
                </a:solidFill>
              </a:rPr>
              <a:t>. </a:t>
            </a:r>
            <a:endParaRPr lang="fr-CH" sz="2200" dirty="0" smtClean="0">
              <a:solidFill>
                <a:schemeClr val="bg1"/>
              </a:solidFill>
            </a:endParaRPr>
          </a:p>
          <a:p>
            <a:r>
              <a:rPr lang="ro-RO" sz="2200" dirty="0" smtClean="0">
                <a:solidFill>
                  <a:schemeClr val="bg1"/>
                </a:solidFill>
              </a:rPr>
              <a:t>Nu e aici cadrul potrivit de a detalia cele două opțiuni concrete</a:t>
            </a:r>
            <a:r>
              <a:rPr lang="fr-CH" sz="2200" dirty="0" smtClean="0">
                <a:solidFill>
                  <a:schemeClr val="bg1"/>
                </a:solidFill>
              </a:rPr>
              <a:t>.</a:t>
            </a:r>
            <a:endParaRPr lang="fr-CH" sz="2200" dirty="0" smtClean="0">
              <a:solidFill>
                <a:schemeClr val="bg1"/>
              </a:solidFill>
            </a:endParaRPr>
          </a:p>
        </p:txBody>
      </p:sp>
      <p:sp>
        <p:nvSpPr>
          <p:cNvPr id="6" name="Espace réservé du contenu 5"/>
          <p:cNvSpPr>
            <a:spLocks noGrp="1"/>
          </p:cNvSpPr>
          <p:nvPr>
            <p:ph sz="quarter" idx="4"/>
          </p:nvPr>
        </p:nvSpPr>
        <p:spPr>
          <a:xfrm>
            <a:off x="107504" y="2060848"/>
            <a:ext cx="4248472" cy="4608512"/>
          </a:xfrm>
        </p:spPr>
        <p:txBody>
          <a:bodyPr>
            <a:normAutofit/>
          </a:bodyPr>
          <a:lstStyle/>
          <a:p>
            <a:r>
              <a:rPr lang="ro-RO" dirty="0" smtClean="0">
                <a:solidFill>
                  <a:schemeClr val="bg1"/>
                </a:solidFill>
              </a:rPr>
              <a:t>Cu toate aceste, concluzia Predicii de pe Munte nu admite decât două reacții finale la Învățătura lui Hristos</a:t>
            </a:r>
            <a:r>
              <a:rPr lang="fr-CH" dirty="0" smtClean="0">
                <a:solidFill>
                  <a:schemeClr val="bg1"/>
                </a:solidFill>
              </a:rPr>
              <a:t>: </a:t>
            </a:r>
            <a:r>
              <a:rPr lang="fr-CH" dirty="0" smtClean="0">
                <a:solidFill>
                  <a:schemeClr val="bg1"/>
                </a:solidFill>
              </a:rPr>
              <a:t/>
            </a:r>
            <a:br>
              <a:rPr lang="fr-CH" dirty="0" smtClean="0">
                <a:solidFill>
                  <a:schemeClr val="bg1"/>
                </a:solidFill>
              </a:rPr>
            </a:br>
            <a:r>
              <a:rPr lang="fr-CH" dirty="0" smtClean="0">
                <a:solidFill>
                  <a:schemeClr val="bg1"/>
                </a:solidFill>
              </a:rPr>
              <a:t>- </a:t>
            </a:r>
            <a:r>
              <a:rPr lang="ro-RO" dirty="0" smtClean="0">
                <a:solidFill>
                  <a:srgbClr val="00FF00"/>
                </a:solidFill>
              </a:rPr>
              <a:t>ascultare sau neascultare</a:t>
            </a:r>
            <a:r>
              <a:rPr lang="fr-CH" dirty="0" smtClean="0">
                <a:solidFill>
                  <a:schemeClr val="bg1"/>
                </a:solidFill>
              </a:rPr>
              <a:t>. </a:t>
            </a:r>
            <a:endParaRPr lang="fr-CH" dirty="0" smtClean="0">
              <a:solidFill>
                <a:schemeClr val="bg1"/>
              </a:solidFill>
            </a:endParaRPr>
          </a:p>
          <a:p>
            <a:r>
              <a:rPr lang="ro-RO" dirty="0" smtClean="0">
                <a:solidFill>
                  <a:schemeClr val="bg1"/>
                </a:solidFill>
              </a:rPr>
              <a:t>Care sunt rezultatele acestor două reacții conform acestor versete din încheierea Predicii de pe Munte</a:t>
            </a:r>
            <a:r>
              <a:rPr lang="fr-CH" dirty="0" smtClean="0">
                <a:solidFill>
                  <a:schemeClr val="bg1"/>
                </a:solidFill>
              </a:rPr>
              <a:t> </a:t>
            </a:r>
            <a:r>
              <a:rPr lang="fr-CH" dirty="0" smtClean="0">
                <a:solidFill>
                  <a:schemeClr val="bg1"/>
                </a:solidFill>
              </a:rPr>
              <a:t>?</a:t>
            </a:r>
            <a:r>
              <a:rPr lang="fr-CH" i="1" dirty="0" smtClean="0">
                <a:solidFill>
                  <a:srgbClr val="FFC000"/>
                </a:solidFill>
              </a:rPr>
              <a:t> </a:t>
            </a:r>
            <a:br>
              <a:rPr lang="fr-CH" i="1" dirty="0" smtClean="0">
                <a:solidFill>
                  <a:srgbClr val="FFC000"/>
                </a:solidFill>
              </a:rPr>
            </a:br>
            <a:r>
              <a:rPr lang="fr-CH" i="1" dirty="0" smtClean="0">
                <a:solidFill>
                  <a:srgbClr val="FFC000"/>
                </a:solidFill>
              </a:rPr>
              <a:t>(</a:t>
            </a:r>
            <a:r>
              <a:rPr lang="ro-RO" i="1" dirty="0" smtClean="0">
                <a:solidFill>
                  <a:srgbClr val="FFC000"/>
                </a:solidFill>
              </a:rPr>
              <a:t>ascultarea pe de o parte și neascultarea, pe de altă parte</a:t>
            </a:r>
            <a:r>
              <a:rPr lang="fr-CH" i="1" dirty="0" smtClean="0">
                <a:solidFill>
                  <a:srgbClr val="FFC000"/>
                </a:solidFill>
              </a:rPr>
              <a:t>) </a:t>
            </a:r>
            <a:endParaRPr lang="fr-CH" dirty="0">
              <a:solidFill>
                <a:schemeClr val="bg1"/>
              </a:solidFill>
            </a:endParaRPr>
          </a:p>
        </p:txBody>
      </p:sp>
      <p:pic>
        <p:nvPicPr>
          <p:cNvPr id="7170" name="Picture 2" descr="jesus-pharisiens-r-1.jpg"/>
          <p:cNvPicPr>
            <a:picLocks noChangeAspect="1" noChangeArrowheads="1"/>
          </p:cNvPicPr>
          <p:nvPr/>
        </p:nvPicPr>
        <p:blipFill>
          <a:blip r:embed="rId2" cstate="print"/>
          <a:srcRect/>
          <a:stretch>
            <a:fillRect/>
          </a:stretch>
        </p:blipFill>
        <p:spPr bwMode="auto">
          <a:xfrm>
            <a:off x="4283968" y="2132856"/>
            <a:ext cx="4602888" cy="39086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410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4">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4">
                                            <p:txEl>
                                              <p:pRg st="1" end="1"/>
                                            </p:txEl>
                                          </p:spTgt>
                                        </p:tgtEl>
                                      </p:cBhvr>
                                    </p:animEffect>
                                  </p:childTnLst>
                                </p:cTn>
                              </p:par>
                            </p:childTnLst>
                          </p:cTn>
                        </p:par>
                        <p:par>
                          <p:cTn id="16" fill="hold">
                            <p:stCondLst>
                              <p:cond delay="4000"/>
                            </p:stCondLst>
                            <p:childTnLst>
                              <p:par>
                                <p:cTn id="17" presetID="12" presetClass="entr" presetSubtype="4"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2000"/>
                                        <p:tgtEl>
                                          <p:spTgt spid="7170"/>
                                        </p:tgtEl>
                                        <p:attrNameLst>
                                          <p:attrName>ppt_y</p:attrName>
                                        </p:attrNameLst>
                                      </p:cBhvr>
                                      <p:tavLst>
                                        <p:tav tm="0">
                                          <p:val>
                                            <p:strVal val="#ppt_y+#ppt_h*1.125000"/>
                                          </p:val>
                                        </p:tav>
                                        <p:tav tm="100000">
                                          <p:val>
                                            <p:strVal val="#ppt_y"/>
                                          </p:val>
                                        </p:tav>
                                      </p:tavLst>
                                    </p:anim>
                                    <p:animEffect transition="in" filter="wipe(up)">
                                      <p:cBhvr>
                                        <p:cTn id="20" dur="2000"/>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2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6" dur="2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p:cTn id="32" dur="2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3" dur="2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4"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dk1">
                <a:shade val="51000"/>
                <a:satMod val="130000"/>
              </a:schemeClr>
            </a:gs>
            <a:gs pos="80000">
              <a:srgbClr val="000000"/>
            </a:gs>
            <a:gs pos="100000">
              <a:srgbClr val="FF00FF"/>
            </a:gs>
          </a:gsLst>
          <a:path path="circle">
            <a:fillToRect l="100000" b="100000"/>
          </a:path>
        </a:gradFill>
        <a:effectLst/>
      </p:bgPr>
    </p:bg>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539552" y="1268760"/>
            <a:ext cx="5328592" cy="2376264"/>
          </a:xfrm>
        </p:spPr>
        <p:txBody>
          <a:bodyPr>
            <a:normAutofit/>
          </a:bodyPr>
          <a:lstStyle/>
          <a:p>
            <a:r>
              <a:rPr lang="ro-RO" dirty="0" smtClean="0">
                <a:solidFill>
                  <a:schemeClr val="bg1"/>
                </a:solidFill>
              </a:rPr>
              <a:t>În privința versetului 22</a:t>
            </a:r>
            <a:r>
              <a:rPr lang="fr-CH" dirty="0" smtClean="0">
                <a:solidFill>
                  <a:schemeClr val="bg1"/>
                </a:solidFill>
              </a:rPr>
              <a:t>, </a:t>
            </a:r>
            <a:r>
              <a:rPr lang="ro-RO" u="sng" dirty="0" smtClean="0">
                <a:solidFill>
                  <a:schemeClr val="bg1"/>
                </a:solidFill>
              </a:rPr>
              <a:t>unii credincioși vor reacționa cu uimire</a:t>
            </a:r>
            <a:r>
              <a:rPr lang="fr-CH" dirty="0" smtClean="0">
                <a:solidFill>
                  <a:schemeClr val="bg1"/>
                </a:solidFill>
              </a:rPr>
              <a:t> </a:t>
            </a:r>
            <a:r>
              <a:rPr lang="ro-RO" dirty="0" smtClean="0">
                <a:solidFill>
                  <a:schemeClr val="bg1"/>
                </a:solidFill>
              </a:rPr>
              <a:t>la faptul că </a:t>
            </a:r>
            <a:r>
              <a:rPr lang="fr-CH" dirty="0" smtClean="0">
                <a:solidFill>
                  <a:schemeClr val="bg1"/>
                </a:solidFill>
              </a:rPr>
              <a:t> </a:t>
            </a:r>
            <a:r>
              <a:rPr lang="ro-RO" dirty="0" smtClean="0">
                <a:solidFill>
                  <a:srgbClr val="00FF00"/>
                </a:solidFill>
              </a:rPr>
              <a:t>vor fi respinse </a:t>
            </a:r>
            <a:r>
              <a:rPr lang="fr-CH" dirty="0" smtClean="0">
                <a:solidFill>
                  <a:schemeClr val="bg1"/>
                </a:solidFill>
              </a:rPr>
              <a:t> </a:t>
            </a:r>
            <a:r>
              <a:rPr lang="ro-RO" i="1" dirty="0" smtClean="0">
                <a:solidFill>
                  <a:schemeClr val="accent6">
                    <a:lumMod val="75000"/>
                  </a:schemeClr>
                </a:solidFill>
              </a:rPr>
              <a:t>persoane care au profetizat, care au scos demoni și care au dat ținut numeroase predici în Numele lui Isus</a:t>
            </a:r>
            <a:r>
              <a:rPr lang="fr-CH" dirty="0" smtClean="0">
                <a:solidFill>
                  <a:schemeClr val="bg1"/>
                </a:solidFill>
              </a:rPr>
              <a:t>. </a:t>
            </a:r>
            <a:endParaRPr lang="fr-CH" dirty="0" smtClean="0">
              <a:solidFill>
                <a:schemeClr val="bg1"/>
              </a:solidFill>
            </a:endParaRPr>
          </a:p>
        </p:txBody>
      </p:sp>
      <p:sp>
        <p:nvSpPr>
          <p:cNvPr id="6" name="Espace réservé du contenu 5"/>
          <p:cNvSpPr>
            <a:spLocks noGrp="1"/>
          </p:cNvSpPr>
          <p:nvPr>
            <p:ph sz="quarter" idx="4"/>
          </p:nvPr>
        </p:nvSpPr>
        <p:spPr>
          <a:xfrm>
            <a:off x="2915816" y="4005064"/>
            <a:ext cx="5544616" cy="1872208"/>
          </a:xfrm>
        </p:spPr>
        <p:txBody>
          <a:bodyPr>
            <a:normAutofit/>
          </a:bodyPr>
          <a:lstStyle/>
          <a:p>
            <a:r>
              <a:rPr lang="ro-RO" dirty="0" smtClean="0">
                <a:solidFill>
                  <a:schemeClr val="bg1"/>
                </a:solidFill>
              </a:rPr>
              <a:t>Evident</a:t>
            </a:r>
            <a:r>
              <a:rPr lang="fr-CH" dirty="0" smtClean="0">
                <a:solidFill>
                  <a:schemeClr val="bg1"/>
                </a:solidFill>
              </a:rPr>
              <a:t>, </a:t>
            </a:r>
            <a:r>
              <a:rPr lang="ro-RO" dirty="0" smtClean="0">
                <a:solidFill>
                  <a:schemeClr val="bg1"/>
                </a:solidFill>
              </a:rPr>
              <a:t>toate acestea nu vor fi suficiente și mântuirea nu va depinde de fapte, ci de  a împlini </a:t>
            </a:r>
            <a:r>
              <a:rPr lang="fr-CH" dirty="0" smtClean="0">
                <a:solidFill>
                  <a:schemeClr val="bg1"/>
                </a:solidFill>
              </a:rPr>
              <a:t> </a:t>
            </a:r>
            <a:r>
              <a:rPr lang="fr-CH" dirty="0" smtClean="0">
                <a:solidFill>
                  <a:schemeClr val="bg1"/>
                </a:solidFill>
              </a:rPr>
              <a:t>« </a:t>
            </a:r>
            <a:r>
              <a:rPr lang="fr-CH" dirty="0" smtClean="0">
                <a:solidFill>
                  <a:schemeClr val="bg1"/>
                </a:solidFill>
              </a:rPr>
              <a:t>vo</a:t>
            </a:r>
            <a:r>
              <a:rPr lang="ro-RO" dirty="0" smtClean="0">
                <a:solidFill>
                  <a:schemeClr val="bg1"/>
                </a:solidFill>
              </a:rPr>
              <a:t>ia Tatălui</a:t>
            </a:r>
            <a:r>
              <a:rPr lang="fr-CH" dirty="0" smtClean="0">
                <a:solidFill>
                  <a:schemeClr val="bg1"/>
                </a:solidFill>
              </a:rPr>
              <a:t> </a:t>
            </a:r>
            <a:r>
              <a:rPr lang="fr-CH" dirty="0" smtClean="0">
                <a:solidFill>
                  <a:schemeClr val="bg1"/>
                </a:solidFill>
              </a:rPr>
              <a:t>». </a:t>
            </a:r>
          </a:p>
          <a:p>
            <a:r>
              <a:rPr lang="ro-RO" dirty="0" smtClean="0">
                <a:solidFill>
                  <a:schemeClr val="bg1"/>
                </a:solidFill>
              </a:rPr>
              <a:t>Ce au în comun toate aceste acțiuni?</a:t>
            </a:r>
            <a:endParaRPr lang="fr-CH" dirty="0">
              <a:solidFill>
                <a:schemeClr val="bg1"/>
              </a:solidFill>
            </a:endParaRPr>
          </a:p>
        </p:txBody>
      </p:sp>
      <p:pic>
        <p:nvPicPr>
          <p:cNvPr id="5124" name="Picture 4" descr="chassedemon1">
            <a:hlinkClick r:id="rId2"/>
          </p:cNvPr>
          <p:cNvPicPr>
            <a:picLocks noChangeAspect="1" noChangeArrowheads="1"/>
          </p:cNvPicPr>
          <p:nvPr/>
        </p:nvPicPr>
        <p:blipFill>
          <a:blip r:embed="rId3" cstate="print"/>
          <a:srcRect/>
          <a:stretch>
            <a:fillRect/>
          </a:stretch>
        </p:blipFill>
        <p:spPr bwMode="auto">
          <a:xfrm>
            <a:off x="6012160" y="980727"/>
            <a:ext cx="2448272" cy="2488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3613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4">
                                            <p:txEl>
                                              <p:pRg st="0" end="0"/>
                                            </p:txEl>
                                          </p:spTgt>
                                        </p:tgtEl>
                                      </p:cBhvr>
                                    </p:animEffect>
                                  </p:childTnLst>
                                </p:cTn>
                              </p:par>
                            </p:childTnLst>
                          </p:cTn>
                        </p:par>
                        <p:par>
                          <p:cTn id="10" fill="hold">
                            <p:stCondLst>
                              <p:cond delay="2000"/>
                            </p:stCondLst>
                            <p:childTnLst>
                              <p:par>
                                <p:cTn id="11" presetID="12" presetClass="entr" presetSubtype="4" fill="hold" nodeType="after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2000"/>
                                        <p:tgtEl>
                                          <p:spTgt spid="5124"/>
                                        </p:tgtEl>
                                        <p:attrNameLst>
                                          <p:attrName>ppt_y</p:attrName>
                                        </p:attrNameLst>
                                      </p:cBhvr>
                                      <p:tavLst>
                                        <p:tav tm="0">
                                          <p:val>
                                            <p:strVal val="#ppt_y+#ppt_h*1.125000"/>
                                          </p:val>
                                        </p:tav>
                                        <p:tav tm="100000">
                                          <p:val>
                                            <p:strVal val="#ppt_y"/>
                                          </p:val>
                                        </p:tav>
                                      </p:tavLst>
                                    </p:anim>
                                    <p:animEffect transition="in" filter="wipe(up)">
                                      <p:cBhvr>
                                        <p:cTn id="14" dur="20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dk1">
                <a:shade val="51000"/>
                <a:satMod val="130000"/>
              </a:schemeClr>
            </a:gs>
            <a:gs pos="80000">
              <a:srgbClr val="000000"/>
            </a:gs>
            <a:gs pos="100000">
              <a:srgbClr val="00FF00"/>
            </a:gs>
          </a:gsLst>
          <a:path path="circle">
            <a:fillToRect l="100000" b="100000"/>
          </a:path>
        </a:gradFill>
        <a:effectLst/>
      </p:bgPr>
    </p:bg>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395536" y="1700808"/>
            <a:ext cx="4104456" cy="4536504"/>
          </a:xfrm>
        </p:spPr>
        <p:txBody>
          <a:bodyPr>
            <a:normAutofit fontScale="92500" lnSpcReduction="10000"/>
          </a:bodyPr>
          <a:lstStyle/>
          <a:p>
            <a:r>
              <a:rPr lang="ro-RO" dirty="0" smtClean="0">
                <a:solidFill>
                  <a:schemeClr val="bg1"/>
                </a:solidFill>
              </a:rPr>
              <a:t>A face profeții în Numele Tatălui, a alunga demonii sau a predica sunt acțiuni pentru care trebuie să vorbești mult.</a:t>
            </a:r>
          </a:p>
          <a:p>
            <a:r>
              <a:rPr lang="ro-RO" dirty="0" smtClean="0">
                <a:solidFill>
                  <a:schemeClr val="bg1"/>
                </a:solidFill>
              </a:rPr>
              <a:t>Într-un centru pentru SDF (persoane fără adăpost)</a:t>
            </a:r>
            <a:r>
              <a:rPr lang="fr-CH" dirty="0" smtClean="0">
                <a:solidFill>
                  <a:schemeClr val="bg1"/>
                </a:solidFill>
              </a:rPr>
              <a:t>, </a:t>
            </a:r>
            <a:r>
              <a:rPr lang="ro-RO" u="sng" dirty="0" smtClean="0">
                <a:solidFill>
                  <a:srgbClr val="FFC000"/>
                </a:solidFill>
              </a:rPr>
              <a:t>discursurile nu reușesc niciodată să satisfacă nevoile elementare.</a:t>
            </a:r>
            <a:r>
              <a:rPr lang="fr-CH" dirty="0" smtClean="0">
                <a:solidFill>
                  <a:schemeClr val="bg1"/>
                </a:solidFill>
              </a:rPr>
              <a:t> </a:t>
            </a:r>
            <a:endParaRPr lang="fr-CH" dirty="0" smtClean="0">
              <a:solidFill>
                <a:schemeClr val="bg1"/>
              </a:solidFill>
            </a:endParaRPr>
          </a:p>
          <a:p>
            <a:r>
              <a:rPr lang="ro-RO" dirty="0" smtClean="0">
                <a:solidFill>
                  <a:schemeClr val="bg1"/>
                </a:solidFill>
              </a:rPr>
              <a:t>Prin ce alte modalități, în afară de vorbire, putem noi veni în ajutorul persoanelor fără adăpost?</a:t>
            </a:r>
            <a:endParaRPr lang="fr-CH" dirty="0">
              <a:solidFill>
                <a:schemeClr val="bg1"/>
              </a:solidFill>
            </a:endParaRPr>
          </a:p>
        </p:txBody>
      </p:sp>
      <p:pic>
        <p:nvPicPr>
          <p:cNvPr id="6150" name="Picture 6"/>
          <p:cNvPicPr>
            <a:picLocks noChangeAspect="1" noChangeArrowheads="1"/>
          </p:cNvPicPr>
          <p:nvPr/>
        </p:nvPicPr>
        <p:blipFill>
          <a:blip r:embed="rId2" cstate="print">
            <a:lum/>
          </a:blip>
          <a:srcRect/>
          <a:stretch>
            <a:fillRect/>
          </a:stretch>
        </p:blipFill>
        <p:spPr bwMode="auto">
          <a:xfrm>
            <a:off x="4716016" y="1844824"/>
            <a:ext cx="3831786" cy="37444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729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2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150"/>
                                        </p:tgtEl>
                                        <p:attrNameLst>
                                          <p:attrName>style.visibility</p:attrName>
                                        </p:attrNameLst>
                                      </p:cBhvr>
                                      <p:to>
                                        <p:strVal val="visible"/>
                                      </p:to>
                                    </p:set>
                                    <p:anim calcmode="lin" valueType="num">
                                      <p:cBhvr additive="base">
                                        <p:cTn id="28" dur="2000"/>
                                        <p:tgtEl>
                                          <p:spTgt spid="6150"/>
                                        </p:tgtEl>
                                        <p:attrNameLst>
                                          <p:attrName>ppt_y</p:attrName>
                                        </p:attrNameLst>
                                      </p:cBhvr>
                                      <p:tavLst>
                                        <p:tav tm="0">
                                          <p:val>
                                            <p:strVal val="#ppt_y+#ppt_h*1.125000"/>
                                          </p:val>
                                        </p:tav>
                                        <p:tav tm="100000">
                                          <p:val>
                                            <p:strVal val="#ppt_y"/>
                                          </p:val>
                                        </p:tav>
                                      </p:tavLst>
                                    </p:anim>
                                    <p:animEffect transition="in" filter="wipe(up)">
                                      <p:cBhvr>
                                        <p:cTn id="29"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dk1">
                <a:shade val="51000"/>
                <a:satMod val="130000"/>
              </a:schemeClr>
            </a:gs>
            <a:gs pos="80000">
              <a:srgbClr val="000000"/>
            </a:gs>
            <a:gs pos="100000">
              <a:srgbClr val="00FF00"/>
            </a:gs>
          </a:gsLst>
          <a:path path="circle">
            <a:fillToRect l="100000" b="100000"/>
          </a:path>
        </a:gradFill>
        <a:effectLst/>
      </p:bgPr>
    </p:bg>
    <p:spTree>
      <p:nvGrpSpPr>
        <p:cNvPr id="1" name=""/>
        <p:cNvGrpSpPr/>
        <p:nvPr/>
      </p:nvGrpSpPr>
      <p:grpSpPr>
        <a:xfrm>
          <a:off x="0" y="0"/>
          <a:ext cx="0" cy="0"/>
          <a:chOff x="0" y="0"/>
          <a:chExt cx="0" cy="0"/>
        </a:xfrm>
      </p:grpSpPr>
      <p:sp>
        <p:nvSpPr>
          <p:cNvPr id="6" name="Espace réservé du contenu 5"/>
          <p:cNvSpPr>
            <a:spLocks noGrp="1"/>
          </p:cNvSpPr>
          <p:nvPr>
            <p:ph sz="quarter" idx="4"/>
          </p:nvPr>
        </p:nvSpPr>
        <p:spPr>
          <a:xfrm>
            <a:off x="1115616" y="548680"/>
            <a:ext cx="6336704" cy="3240360"/>
          </a:xfrm>
        </p:spPr>
        <p:txBody>
          <a:bodyPr>
            <a:normAutofit lnSpcReduction="10000"/>
          </a:bodyPr>
          <a:lstStyle/>
          <a:p>
            <a:r>
              <a:rPr lang="ro-RO" dirty="0" smtClean="0">
                <a:solidFill>
                  <a:schemeClr val="bg1"/>
                </a:solidFill>
              </a:rPr>
              <a:t>Aceste versete din concluzia Predicii de pe Munte, ne pun în gardă având în vedere cele două rezultate opuse.</a:t>
            </a:r>
            <a:r>
              <a:rPr lang="fr-CH" dirty="0" smtClean="0">
                <a:solidFill>
                  <a:schemeClr val="bg1"/>
                </a:solidFill>
              </a:rPr>
              <a:t> </a:t>
            </a:r>
            <a:endParaRPr lang="fr-CH" dirty="0" smtClean="0">
              <a:solidFill>
                <a:schemeClr val="bg1"/>
              </a:solidFill>
            </a:endParaRPr>
          </a:p>
          <a:p>
            <a:r>
              <a:rPr lang="ro-RO" dirty="0" smtClean="0">
                <a:solidFill>
                  <a:schemeClr val="bg1"/>
                </a:solidFill>
              </a:rPr>
              <a:t>Cum ar putea contribui comportamentul nostru și dispoziția noastră de a acționa la declarația</a:t>
            </a:r>
            <a:r>
              <a:rPr lang="fr-CH" dirty="0" smtClean="0">
                <a:solidFill>
                  <a:schemeClr val="bg1"/>
                </a:solidFill>
              </a:rPr>
              <a:t> </a:t>
            </a:r>
            <a:r>
              <a:rPr lang="fr-CH" dirty="0" smtClean="0">
                <a:solidFill>
                  <a:schemeClr val="bg1"/>
                </a:solidFill>
              </a:rPr>
              <a:t>« </a:t>
            </a:r>
            <a:r>
              <a:rPr lang="ro-RO" dirty="0" smtClean="0">
                <a:solidFill>
                  <a:schemeClr val="bg1"/>
                </a:solidFill>
              </a:rPr>
              <a:t>după voia Tatălui</a:t>
            </a:r>
            <a:r>
              <a:rPr lang="fr-CH" dirty="0" smtClean="0">
                <a:solidFill>
                  <a:schemeClr val="bg1"/>
                </a:solidFill>
              </a:rPr>
              <a:t> </a:t>
            </a:r>
            <a:r>
              <a:rPr lang="fr-CH" dirty="0" smtClean="0">
                <a:solidFill>
                  <a:schemeClr val="bg1"/>
                </a:solidFill>
              </a:rPr>
              <a:t>» </a:t>
            </a:r>
            <a:r>
              <a:rPr lang="ro-RO" dirty="0" smtClean="0">
                <a:solidFill>
                  <a:schemeClr val="bg1"/>
                </a:solidFill>
              </a:rPr>
              <a:t>, declarație care să ne conducă spre</a:t>
            </a:r>
            <a:r>
              <a:rPr lang="fr-CH" i="1" dirty="0" smtClean="0">
                <a:solidFill>
                  <a:srgbClr val="00FF00"/>
                </a:solidFill>
              </a:rPr>
              <a:t> </a:t>
            </a:r>
            <a:r>
              <a:rPr lang="ro-RO" i="1" dirty="0" smtClean="0">
                <a:solidFill>
                  <a:srgbClr val="00FF00"/>
                </a:solidFill>
              </a:rPr>
              <a:t>categoria celor mântuiți</a:t>
            </a:r>
            <a:r>
              <a:rPr lang="fr-CH" dirty="0" smtClean="0">
                <a:solidFill>
                  <a:srgbClr val="00FF00"/>
                </a:solidFill>
              </a:rPr>
              <a:t>,</a:t>
            </a:r>
            <a:r>
              <a:rPr lang="fr-CH" dirty="0" smtClean="0">
                <a:solidFill>
                  <a:schemeClr val="bg1"/>
                </a:solidFill>
              </a:rPr>
              <a:t> </a:t>
            </a:r>
            <a:r>
              <a:rPr lang="ro-RO" dirty="0" smtClean="0">
                <a:solidFill>
                  <a:schemeClr val="bg1"/>
                </a:solidFill>
              </a:rPr>
              <a:t>fără să folosim vorbirea în acest scop?</a:t>
            </a:r>
            <a:endParaRPr lang="fr-CH"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1547664" y="4005064"/>
            <a:ext cx="3312368" cy="2431419"/>
          </a:xfrm>
          <a:prstGeom prst="rect">
            <a:avLst/>
          </a:prstGeom>
          <a:noFill/>
          <a:ln w="9525">
            <a:noFill/>
            <a:miter lim="800000"/>
            <a:headEnd/>
            <a:tailEnd/>
          </a:ln>
        </p:spPr>
      </p:pic>
    </p:spTree>
    <p:extLst>
      <p:ext uri="{BB962C8B-B14F-4D97-AF65-F5344CB8AC3E}">
        <p14:creationId xmlns:p14="http://schemas.microsoft.com/office/powerpoint/2010/main" val="214405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6">
                                            <p:txEl>
                                              <p:pRg st="0" end="0"/>
                                            </p:txEl>
                                          </p:spTgt>
                                        </p:tgtEl>
                                      </p:cBhvr>
                                    </p:animEffect>
                                  </p:childTnLst>
                                </p:cTn>
                              </p:par>
                            </p:childTnLst>
                          </p:cTn>
                        </p:par>
                        <p:par>
                          <p:cTn id="10" fill="hold">
                            <p:stCondLst>
                              <p:cond delay="3000"/>
                            </p:stCondLst>
                            <p:childTnLst>
                              <p:par>
                                <p:cTn id="11" presetID="53" presetClass="entr" presetSubtype="16"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3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3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2000"/>
                                        <p:tgtEl>
                                          <p:spTgt spid="2050"/>
                                        </p:tgtEl>
                                        <p:attrNameLst>
                                          <p:attrName>ppt_y</p:attrName>
                                        </p:attrNameLst>
                                      </p:cBhvr>
                                      <p:tavLst>
                                        <p:tav tm="0">
                                          <p:val>
                                            <p:strVal val="#ppt_y+#ppt_h*1.125000"/>
                                          </p:val>
                                        </p:tav>
                                        <p:tav tm="100000">
                                          <p:val>
                                            <p:strVal val="#ppt_y"/>
                                          </p:val>
                                        </p:tav>
                                      </p:tavLst>
                                    </p:anim>
                                    <p:animEffect transition="in" filter="wipe(up)">
                                      <p:cBhvr>
                                        <p:cTn id="2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dk1">
                <a:shade val="51000"/>
                <a:satMod val="130000"/>
              </a:schemeClr>
            </a:gs>
            <a:gs pos="80000">
              <a:srgbClr val="000000"/>
            </a:gs>
            <a:gs pos="100000">
              <a:srgbClr val="00FF00"/>
            </a:gs>
          </a:gsLst>
          <a:path path="circle">
            <a:fillToRect l="100000" b="100000"/>
          </a:path>
        </a:gradFill>
        <a:effectLst/>
      </p:bgPr>
    </p:bg>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755576" y="476672"/>
            <a:ext cx="7488832" cy="2088232"/>
          </a:xfrm>
        </p:spPr>
        <p:txBody>
          <a:bodyPr>
            <a:normAutofit fontScale="92500"/>
          </a:bodyPr>
          <a:lstStyle/>
          <a:p>
            <a:r>
              <a:rPr lang="ro-RO" dirty="0" smtClean="0">
                <a:solidFill>
                  <a:schemeClr val="bg1"/>
                </a:solidFill>
              </a:rPr>
              <a:t>În Matei </a:t>
            </a:r>
            <a:r>
              <a:rPr lang="fr-CH" dirty="0" smtClean="0">
                <a:solidFill>
                  <a:schemeClr val="bg1"/>
                </a:solidFill>
              </a:rPr>
              <a:t>5.17</a:t>
            </a:r>
            <a:r>
              <a:rPr lang="fr-CH" dirty="0" smtClean="0">
                <a:solidFill>
                  <a:schemeClr val="bg1"/>
                </a:solidFill>
              </a:rPr>
              <a:t>, </a:t>
            </a:r>
            <a:r>
              <a:rPr lang="ro-RO" dirty="0" smtClean="0">
                <a:solidFill>
                  <a:schemeClr val="bg1"/>
                </a:solidFill>
              </a:rPr>
              <a:t>la începutul predicii de pe Munte, Isus declară că </a:t>
            </a:r>
            <a:r>
              <a:rPr lang="fr-CH" dirty="0" smtClean="0">
                <a:solidFill>
                  <a:schemeClr val="accent6">
                    <a:lumMod val="75000"/>
                  </a:schemeClr>
                </a:solidFill>
              </a:rPr>
              <a:t>n</a:t>
            </a:r>
            <a:r>
              <a:rPr lang="ro-RO" dirty="0" smtClean="0">
                <a:solidFill>
                  <a:schemeClr val="accent6">
                    <a:lumMod val="75000"/>
                  </a:schemeClr>
                </a:solidFill>
              </a:rPr>
              <a:t>u vrea să anuleze legea, ci s-o pună în aplicare, s-o împlinească așa cum trebuie.</a:t>
            </a:r>
            <a:r>
              <a:rPr lang="fr-CH" dirty="0" smtClean="0">
                <a:solidFill>
                  <a:schemeClr val="bg1"/>
                </a:solidFill>
              </a:rPr>
              <a:t> </a:t>
            </a:r>
            <a:endParaRPr lang="fr-CH" dirty="0" smtClean="0">
              <a:solidFill>
                <a:schemeClr val="bg1"/>
              </a:solidFill>
            </a:endParaRPr>
          </a:p>
          <a:p>
            <a:r>
              <a:rPr lang="ro-RO" dirty="0" smtClean="0">
                <a:solidFill>
                  <a:srgbClr val="00FF00"/>
                </a:solidFill>
              </a:rPr>
              <a:t>Cheia</a:t>
            </a:r>
            <a:r>
              <a:rPr lang="fr-CH" dirty="0" smtClean="0">
                <a:solidFill>
                  <a:srgbClr val="00FF00"/>
                </a:solidFill>
              </a:rPr>
              <a:t> </a:t>
            </a:r>
            <a:r>
              <a:rPr lang="fr-CH" dirty="0" smtClean="0">
                <a:solidFill>
                  <a:schemeClr val="bg1"/>
                </a:solidFill>
              </a:rPr>
              <a:t>p</a:t>
            </a:r>
            <a:r>
              <a:rPr lang="ro-RO" dirty="0" smtClean="0">
                <a:solidFill>
                  <a:schemeClr val="bg1"/>
                </a:solidFill>
              </a:rPr>
              <a:t>entru această punere în practică </a:t>
            </a:r>
            <a:r>
              <a:rPr lang="fr-CH" i="1" dirty="0" smtClean="0">
                <a:solidFill>
                  <a:srgbClr val="00FF00"/>
                </a:solidFill>
              </a:rPr>
              <a:t>s</a:t>
            </a:r>
            <a:r>
              <a:rPr lang="ro-RO" i="1" dirty="0" smtClean="0">
                <a:solidFill>
                  <a:srgbClr val="00FF00"/>
                </a:solidFill>
              </a:rPr>
              <a:t>e pare că este chiar comportamentul nostru de creștini în raport cu semenii noștri</a:t>
            </a:r>
            <a:r>
              <a:rPr lang="fr-CH" dirty="0" smtClean="0">
                <a:solidFill>
                  <a:schemeClr val="bg1"/>
                </a:solidFill>
              </a:rPr>
              <a:t>.</a:t>
            </a:r>
            <a:endParaRPr lang="fr-CH" dirty="0">
              <a:solidFill>
                <a:schemeClr val="bg1"/>
              </a:solidFill>
            </a:endParaRPr>
          </a:p>
        </p:txBody>
      </p:sp>
      <p:sp>
        <p:nvSpPr>
          <p:cNvPr id="6" name="Espace réservé du contenu 5"/>
          <p:cNvSpPr>
            <a:spLocks noGrp="1"/>
          </p:cNvSpPr>
          <p:nvPr>
            <p:ph sz="quarter" idx="4"/>
          </p:nvPr>
        </p:nvSpPr>
        <p:spPr>
          <a:xfrm>
            <a:off x="755576" y="2708920"/>
            <a:ext cx="4041775" cy="3951288"/>
          </a:xfrm>
        </p:spPr>
        <p:txBody>
          <a:bodyPr>
            <a:normAutofit fontScale="92500"/>
          </a:bodyPr>
          <a:lstStyle/>
          <a:p>
            <a:r>
              <a:rPr lang="ro-RO" dirty="0" smtClean="0">
                <a:solidFill>
                  <a:schemeClr val="bg1"/>
                </a:solidFill>
              </a:rPr>
              <a:t>Acest comportament se numește </a:t>
            </a:r>
            <a:r>
              <a:rPr lang="fr-CH" i="1" dirty="0" err="1" smtClean="0">
                <a:solidFill>
                  <a:srgbClr val="00FF00"/>
                </a:solidFill>
              </a:rPr>
              <a:t>altruism</a:t>
            </a:r>
            <a:r>
              <a:rPr lang="ro-RO" i="1" dirty="0" smtClean="0">
                <a:solidFill>
                  <a:srgbClr val="00FF00"/>
                </a:solidFill>
              </a:rPr>
              <a:t> </a:t>
            </a:r>
            <a:r>
              <a:rPr lang="fr-CH" dirty="0" smtClean="0">
                <a:solidFill>
                  <a:schemeClr val="bg1"/>
                </a:solidFill>
              </a:rPr>
              <a:t> </a:t>
            </a:r>
            <a:r>
              <a:rPr lang="ro-RO" dirty="0" smtClean="0">
                <a:solidFill>
                  <a:schemeClr val="bg1"/>
                </a:solidFill>
              </a:rPr>
              <a:t>și repreaintă unul dintre cele două părți principale ale Evangheliei.</a:t>
            </a:r>
            <a:r>
              <a:rPr lang="fr-CH" dirty="0" smtClean="0">
                <a:solidFill>
                  <a:schemeClr val="bg1"/>
                </a:solidFill>
              </a:rPr>
              <a:t> </a:t>
            </a:r>
            <a:endParaRPr lang="fr-CH" dirty="0" smtClean="0">
              <a:solidFill>
                <a:schemeClr val="bg1"/>
              </a:solidFill>
            </a:endParaRPr>
          </a:p>
          <a:p>
            <a:r>
              <a:rPr lang="ro-RO" dirty="0" smtClean="0">
                <a:solidFill>
                  <a:schemeClr val="bg1"/>
                </a:solidFill>
              </a:rPr>
              <a:t>În ce măsură</a:t>
            </a:r>
            <a:r>
              <a:rPr lang="fr-CH" dirty="0" smtClean="0">
                <a:solidFill>
                  <a:schemeClr val="bg1"/>
                </a:solidFill>
              </a:rPr>
              <a:t> </a:t>
            </a:r>
            <a:r>
              <a:rPr lang="fr-CH" i="1" dirty="0" smtClean="0">
                <a:solidFill>
                  <a:srgbClr val="00FF00"/>
                </a:solidFill>
              </a:rPr>
              <a:t>le</a:t>
            </a:r>
            <a:r>
              <a:rPr lang="ro-RO" i="1" dirty="0" smtClean="0">
                <a:solidFill>
                  <a:srgbClr val="00FF00"/>
                </a:solidFill>
              </a:rPr>
              <a:t>găturile bune cu vecinii tăi reprezintă o formă de altruism</a:t>
            </a:r>
            <a:r>
              <a:rPr lang="fr-CH" i="1" dirty="0" smtClean="0">
                <a:solidFill>
                  <a:srgbClr val="00FF00"/>
                </a:solidFill>
              </a:rPr>
              <a:t>?</a:t>
            </a:r>
            <a:r>
              <a:rPr lang="fr-CH" dirty="0" smtClean="0">
                <a:solidFill>
                  <a:schemeClr val="bg1"/>
                </a:solidFill>
              </a:rPr>
              <a:t> </a:t>
            </a:r>
            <a:endParaRPr lang="fr-CH" dirty="0" smtClean="0">
              <a:solidFill>
                <a:schemeClr val="bg1"/>
              </a:solidFill>
            </a:endParaRPr>
          </a:p>
          <a:p>
            <a:r>
              <a:rPr lang="ro-RO" i="1" dirty="0" smtClean="0">
                <a:solidFill>
                  <a:srgbClr val="00FF00"/>
                </a:solidFill>
              </a:rPr>
              <a:t>Care e efectul pe termen lung</a:t>
            </a:r>
            <a:r>
              <a:rPr lang="fr-CH" i="1" dirty="0" smtClean="0">
                <a:solidFill>
                  <a:srgbClr val="00FF00"/>
                </a:solidFill>
              </a:rPr>
              <a:t> </a:t>
            </a:r>
            <a:r>
              <a:rPr lang="ro-RO" dirty="0" smtClean="0">
                <a:solidFill>
                  <a:schemeClr val="bg1"/>
                </a:solidFill>
              </a:rPr>
              <a:t>atunci când toți vecinii tăi te cunosc ca pe un om altruist</a:t>
            </a:r>
            <a:r>
              <a:rPr lang="fr-CH" dirty="0" smtClean="0">
                <a:solidFill>
                  <a:schemeClr val="bg1"/>
                </a:solidFill>
              </a:rPr>
              <a:t>?</a:t>
            </a:r>
            <a:endParaRPr lang="fr-CH" dirty="0">
              <a:solidFill>
                <a:schemeClr val="bg1"/>
              </a:solidFill>
            </a:endParaRPr>
          </a:p>
        </p:txBody>
      </p:sp>
      <p:pic>
        <p:nvPicPr>
          <p:cNvPr id="4097" name="Picture 1"/>
          <p:cNvPicPr>
            <a:picLocks noChangeAspect="1" noChangeArrowheads="1"/>
          </p:cNvPicPr>
          <p:nvPr/>
        </p:nvPicPr>
        <p:blipFill>
          <a:blip r:embed="rId2" cstate="print"/>
          <a:srcRect/>
          <a:stretch>
            <a:fillRect/>
          </a:stretch>
        </p:blipFill>
        <p:spPr bwMode="auto">
          <a:xfrm>
            <a:off x="5148064" y="3140968"/>
            <a:ext cx="3016944" cy="2242964"/>
          </a:xfrm>
          <a:prstGeom prst="rect">
            <a:avLst/>
          </a:prstGeom>
          <a:noFill/>
          <a:ln w="9525">
            <a:noFill/>
            <a:miter lim="800000"/>
            <a:headEnd/>
            <a:tailEnd/>
          </a:ln>
        </p:spPr>
      </p:pic>
      <p:sp>
        <p:nvSpPr>
          <p:cNvPr id="8" name="ZoneTexte 7"/>
          <p:cNvSpPr txBox="1"/>
          <p:nvPr/>
        </p:nvSpPr>
        <p:spPr>
          <a:xfrm>
            <a:off x="5148064" y="5373216"/>
            <a:ext cx="3024336" cy="400110"/>
          </a:xfrm>
          <a:prstGeom prst="rect">
            <a:avLst/>
          </a:prstGeom>
          <a:noFill/>
        </p:spPr>
        <p:txBody>
          <a:bodyPr wrap="square" rtlCol="0">
            <a:spAutoFit/>
          </a:bodyPr>
          <a:lstStyle/>
          <a:p>
            <a:pPr algn="r"/>
            <a:r>
              <a:rPr lang="fr-CH" sz="1000" dirty="0" smtClean="0">
                <a:solidFill>
                  <a:prstClr val="white"/>
                </a:solidFill>
              </a:rPr>
              <a:t>Belles images d’altruisme Lemniscate, </a:t>
            </a:r>
            <a:br>
              <a:rPr lang="fr-CH" sz="1000" dirty="0" smtClean="0">
                <a:solidFill>
                  <a:prstClr val="white"/>
                </a:solidFill>
              </a:rPr>
            </a:br>
            <a:r>
              <a:rPr lang="fr-CH" sz="1000" dirty="0" smtClean="0">
                <a:solidFill>
                  <a:prstClr val="white"/>
                </a:solidFill>
              </a:rPr>
              <a:t>Mar 11 Mar 2014, 20:07</a:t>
            </a:r>
            <a:endParaRPr lang="fr-CH" sz="1000" dirty="0">
              <a:solidFill>
                <a:prstClr val="black"/>
              </a:solidFill>
            </a:endParaRPr>
          </a:p>
        </p:txBody>
      </p:sp>
    </p:spTree>
    <p:extLst>
      <p:ext uri="{BB962C8B-B14F-4D97-AF65-F5344CB8AC3E}">
        <p14:creationId xmlns:p14="http://schemas.microsoft.com/office/powerpoint/2010/main" val="23727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4">
                                            <p:txEl>
                                              <p:pRg st="0" end="0"/>
                                            </p:txEl>
                                          </p:spTgt>
                                        </p:tgtEl>
                                      </p:cBhvr>
                                    </p:animEffect>
                                  </p:childTnLst>
                                </p:cTn>
                              </p:par>
                            </p:childTnLst>
                          </p:cTn>
                        </p:par>
                        <p:par>
                          <p:cTn id="10" fill="hold">
                            <p:stCondLst>
                              <p:cond delay="3000"/>
                            </p:stCondLst>
                            <p:childTnLst>
                              <p:par>
                                <p:cTn id="11" presetID="55"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3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097"/>
                                        </p:tgtEl>
                                        <p:attrNameLst>
                                          <p:attrName>style.visibility</p:attrName>
                                        </p:attrNameLst>
                                      </p:cBhvr>
                                      <p:to>
                                        <p:strVal val="visible"/>
                                      </p:to>
                                    </p:set>
                                    <p:anim calcmode="lin" valueType="num">
                                      <p:cBhvr additive="base">
                                        <p:cTn id="20" dur="2000"/>
                                        <p:tgtEl>
                                          <p:spTgt spid="4097"/>
                                        </p:tgtEl>
                                        <p:attrNameLst>
                                          <p:attrName>ppt_y</p:attrName>
                                        </p:attrNameLst>
                                      </p:cBhvr>
                                      <p:tavLst>
                                        <p:tav tm="0">
                                          <p:val>
                                            <p:strVal val="#ppt_y+#ppt_h*1.125000"/>
                                          </p:val>
                                        </p:tav>
                                        <p:tav tm="100000">
                                          <p:val>
                                            <p:strVal val="#ppt_y"/>
                                          </p:val>
                                        </p:tav>
                                      </p:tavLst>
                                    </p:anim>
                                    <p:animEffect transition="in" filter="wipe(up)">
                                      <p:cBhvr>
                                        <p:cTn id="21" dur="2000"/>
                                        <p:tgtEl>
                                          <p:spTgt spid="4097"/>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3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30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p:cTn id="38" dur="3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9" dur="3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0" dur="30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p:cTn id="45" dur="3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6" dur="3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7" dur="3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5364088" y="6381328"/>
            <a:ext cx="3636912" cy="307106"/>
          </a:xfrm>
        </p:spPr>
        <p:txBody>
          <a:bodyPr anchor="b">
            <a:normAutofit/>
          </a:bodyPr>
          <a:lstStyle/>
          <a:p>
            <a:r>
              <a:rPr lang="fr-CH" sz="1050" b="0" dirty="0">
                <a:solidFill>
                  <a:schemeClr val="tx1">
                    <a:lumMod val="75000"/>
                    <a:lumOff val="25000"/>
                  </a:schemeClr>
                </a:solidFill>
              </a:rPr>
              <a:t>2014, 31 mai | Christ et sa loi, n° 9 | www.adventiste.org/bible</a:t>
            </a:r>
          </a:p>
        </p:txBody>
      </p:sp>
      <p:pic>
        <p:nvPicPr>
          <p:cNvPr id="3074" name="Picture 2" descr="http://levigilant.com/documents/images/croixlumiere.jpg"/>
          <p:cNvPicPr>
            <a:picLocks noChangeAspect="1" noChangeArrowheads="1"/>
          </p:cNvPicPr>
          <p:nvPr/>
        </p:nvPicPr>
        <p:blipFill>
          <a:blip r:embed="rId2" cstate="print"/>
          <a:srcRect/>
          <a:stretch>
            <a:fillRect/>
          </a:stretch>
        </p:blipFill>
        <p:spPr bwMode="auto">
          <a:xfrm>
            <a:off x="3708528" y="332656"/>
            <a:ext cx="5435472" cy="3489574"/>
          </a:xfrm>
          <a:prstGeom prst="rect">
            <a:avLst/>
          </a:prstGeom>
          <a:noFill/>
          <a:effectLst>
            <a:softEdge rad="635000"/>
          </a:effectLst>
        </p:spPr>
      </p:pic>
      <p:sp>
        <p:nvSpPr>
          <p:cNvPr id="4" name="Espace réservé du contenu 3"/>
          <p:cNvSpPr>
            <a:spLocks noGrp="1"/>
          </p:cNvSpPr>
          <p:nvPr>
            <p:ph sz="half" idx="2"/>
          </p:nvPr>
        </p:nvSpPr>
        <p:spPr>
          <a:xfrm>
            <a:off x="251520" y="3573016"/>
            <a:ext cx="7272808" cy="2952328"/>
          </a:xfrm>
        </p:spPr>
        <p:txBody>
          <a:bodyPr>
            <a:noAutofit/>
          </a:bodyPr>
          <a:lstStyle/>
          <a:p>
            <a:r>
              <a:rPr lang="ro-RO" sz="2800" dirty="0" smtClean="0">
                <a:solidFill>
                  <a:schemeClr val="bg1"/>
                </a:solidFill>
              </a:rPr>
              <a:t>Doamne</a:t>
            </a:r>
            <a:r>
              <a:rPr lang="fr-CH" sz="2800" dirty="0" smtClean="0">
                <a:solidFill>
                  <a:schemeClr val="bg1"/>
                </a:solidFill>
              </a:rPr>
              <a:t>, </a:t>
            </a:r>
            <a:r>
              <a:rPr lang="ro-RO" sz="2800" dirty="0" smtClean="0">
                <a:solidFill>
                  <a:schemeClr val="bg1"/>
                </a:solidFill>
              </a:rPr>
              <a:t>îți cer ca prin Duhul Sfânt să mă ajuți </a:t>
            </a:r>
            <a:r>
              <a:rPr lang="ro-RO" sz="2800" i="1" dirty="0" smtClean="0">
                <a:solidFill>
                  <a:srgbClr val="00FF00"/>
                </a:solidFill>
              </a:rPr>
              <a:t>să reușesc să fiu o persoană plină de dragoste, gata să ierte, căreia îi pasă de cei din jurul ei</a:t>
            </a:r>
            <a:r>
              <a:rPr lang="fr-CH" sz="2800" dirty="0" smtClean="0">
                <a:solidFill>
                  <a:schemeClr val="bg1"/>
                </a:solidFill>
              </a:rPr>
              <a:t>. </a:t>
            </a:r>
            <a:endParaRPr lang="fr-CH" sz="2800" dirty="0" smtClean="0">
              <a:solidFill>
                <a:schemeClr val="bg1"/>
              </a:solidFill>
            </a:endParaRPr>
          </a:p>
          <a:p>
            <a:r>
              <a:rPr lang="ro-RO" sz="2800" i="1" dirty="0" smtClean="0">
                <a:solidFill>
                  <a:srgbClr val="00FF00"/>
                </a:solidFill>
              </a:rPr>
              <a:t>Îmi doresc </a:t>
            </a:r>
            <a:r>
              <a:rPr lang="fr-CH" sz="2800" dirty="0" smtClean="0">
                <a:solidFill>
                  <a:schemeClr val="bg1"/>
                </a:solidFill>
              </a:rPr>
              <a:t> </a:t>
            </a:r>
            <a:r>
              <a:rPr lang="ro-RO" sz="2800" dirty="0" smtClean="0">
                <a:solidFill>
                  <a:schemeClr val="bg1"/>
                </a:solidFill>
              </a:rPr>
              <a:t>să pot avea o parte, cât de mică</a:t>
            </a:r>
            <a:r>
              <a:rPr lang="fr-CH" sz="2800" dirty="0" smtClean="0">
                <a:solidFill>
                  <a:schemeClr val="bg1"/>
                </a:solidFill>
              </a:rPr>
              <a:t>, </a:t>
            </a:r>
            <a:r>
              <a:rPr lang="ro-RO" sz="2800" i="1" dirty="0" smtClean="0">
                <a:solidFill>
                  <a:srgbClr val="00FF00"/>
                </a:solidFill>
              </a:rPr>
              <a:t>la creșterea Împărăției Tale. </a:t>
            </a:r>
            <a:r>
              <a:rPr lang="fr-CH" sz="2800" dirty="0" smtClean="0">
                <a:solidFill>
                  <a:schemeClr val="bg1"/>
                </a:solidFill>
              </a:rPr>
              <a:t> Am</a:t>
            </a:r>
            <a:r>
              <a:rPr lang="ro-RO" sz="2800" dirty="0" smtClean="0">
                <a:solidFill>
                  <a:schemeClr val="bg1"/>
                </a:solidFill>
              </a:rPr>
              <a:t>i</a:t>
            </a:r>
            <a:r>
              <a:rPr lang="fr-CH" sz="2800" dirty="0" smtClean="0">
                <a:solidFill>
                  <a:schemeClr val="bg1"/>
                </a:solidFill>
              </a:rPr>
              <a:t>n</a:t>
            </a:r>
            <a:r>
              <a:rPr lang="fr-CH" sz="2800" dirty="0" smtClean="0">
                <a:solidFill>
                  <a:schemeClr val="bg1"/>
                </a:solidFill>
              </a:rPr>
              <a:t>.</a:t>
            </a:r>
            <a:endParaRPr lang="fr-CH" sz="2800" dirty="0">
              <a:solidFill>
                <a:schemeClr val="bg1"/>
              </a:solidFill>
            </a:endParaRPr>
          </a:p>
        </p:txBody>
      </p:sp>
      <p:sp>
        <p:nvSpPr>
          <p:cNvPr id="6" name="Rectangle 5"/>
          <p:cNvSpPr/>
          <p:nvPr/>
        </p:nvSpPr>
        <p:spPr>
          <a:xfrm>
            <a:off x="323528" y="0"/>
            <a:ext cx="4104456" cy="1584176"/>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ro-RO" sz="5400" dirty="0" smtClean="0">
                <a:solidFill>
                  <a:srgbClr val="FFFF00"/>
                </a:solidFill>
                <a:latin typeface="Brush Script MT" panose="03060802040406070304" pitchFamily="66" charset="0"/>
              </a:rPr>
              <a:t>Rugăciune</a:t>
            </a:r>
            <a:endParaRPr lang="fr-CH" sz="5400" dirty="0" smtClean="0">
              <a:solidFill>
                <a:srgbClr val="FFFF00"/>
              </a:solidFill>
              <a:latin typeface="Brush Script MT" panose="03060802040406070304" pitchFamily="66" charset="0"/>
            </a:endParaRPr>
          </a:p>
        </p:txBody>
      </p:sp>
    </p:spTree>
    <p:extLst>
      <p:ext uri="{BB962C8B-B14F-4D97-AF65-F5344CB8AC3E}">
        <p14:creationId xmlns:p14="http://schemas.microsoft.com/office/powerpoint/2010/main" val="269713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3000" fill="hold"/>
                                        <p:tgtEl>
                                          <p:spTgt spid="3074"/>
                                        </p:tgtEl>
                                        <p:attrNameLst>
                                          <p:attrName>ppt_w</p:attrName>
                                        </p:attrNameLst>
                                      </p:cBhvr>
                                      <p:tavLst>
                                        <p:tav tm="0">
                                          <p:val>
                                            <p:fltVal val="0"/>
                                          </p:val>
                                        </p:tav>
                                        <p:tav tm="100000">
                                          <p:val>
                                            <p:strVal val="#ppt_w"/>
                                          </p:val>
                                        </p:tav>
                                      </p:tavLst>
                                    </p:anim>
                                    <p:anim calcmode="lin" valueType="num">
                                      <p:cBhvr>
                                        <p:cTn id="15" dur="3000" fill="hold"/>
                                        <p:tgtEl>
                                          <p:spTgt spid="3074"/>
                                        </p:tgtEl>
                                        <p:attrNameLst>
                                          <p:attrName>ppt_h</p:attrName>
                                        </p:attrNameLst>
                                      </p:cBhvr>
                                      <p:tavLst>
                                        <p:tav tm="0">
                                          <p:val>
                                            <p:fltVal val="0"/>
                                          </p:val>
                                        </p:tav>
                                        <p:tav tm="100000">
                                          <p:val>
                                            <p:strVal val="#ppt_h"/>
                                          </p:val>
                                        </p:tav>
                                      </p:tavLst>
                                    </p:anim>
                                    <p:anim calcmode="lin" valueType="num">
                                      <p:cBhvr>
                                        <p:cTn id="16" dur="3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584775"/>
          </a:xfrm>
          <a:prstGeom prst="rect">
            <a:avLst/>
          </a:prstGeom>
          <a:noFill/>
        </p:spPr>
        <p:txBody>
          <a:bodyPr wrap="square" rtlCol="0">
            <a:spAutoFit/>
          </a:bodyPr>
          <a:lstStyle/>
          <a:p>
            <a:pPr algn="ctr"/>
            <a:r>
              <a:rPr lang="ro-RO"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Legea și Evanghelia la poporul Israel</a:t>
            </a:r>
            <a:endParaRPr lang="es-E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ndParaRPr>
          </a:p>
        </p:txBody>
      </p:sp>
      <p:sp>
        <p:nvSpPr>
          <p:cNvPr id="3" name="2 Rectángulo"/>
          <p:cNvSpPr/>
          <p:nvPr/>
        </p:nvSpPr>
        <p:spPr>
          <a:xfrm>
            <a:off x="214282" y="714356"/>
            <a:ext cx="8786874" cy="1754326"/>
          </a:xfrm>
          <a:prstGeom prst="rect">
            <a:avLst/>
          </a:prstGeom>
        </p:spPr>
        <p:txBody>
          <a:bodyPr wrap="square">
            <a:spAutoFit/>
          </a:bodyPr>
          <a:lstStyle/>
          <a:p>
            <a:r>
              <a:rPr lang="vi-VN" b="1" smtClean="0">
                <a:solidFill>
                  <a:schemeClr val="accent6">
                    <a:lumMod val="60000"/>
                    <a:lumOff val="40000"/>
                  </a:schemeClr>
                </a:solidFill>
                <a:latin typeface="Comic Sans MS" pitchFamily="66" charset="0"/>
              </a:rPr>
              <a:t>Iată</a:t>
            </a:r>
            <a:r>
              <a:rPr lang="vi-VN" b="1" dirty="0">
                <a:solidFill>
                  <a:schemeClr val="accent6">
                    <a:lumMod val="60000"/>
                    <a:lumOff val="40000"/>
                  </a:schemeClr>
                </a:solidFill>
                <a:latin typeface="Comic Sans MS" pitchFamily="66" charset="0"/>
              </a:rPr>
              <a:t>, v-am învăţat legi şi porunci, cum mi-a poruncit Domnul Dumnezeul </a:t>
            </a:r>
            <a:r>
              <a:rPr lang="vi-VN" b="1" dirty="0" smtClean="0">
                <a:solidFill>
                  <a:schemeClr val="accent6">
                    <a:lumMod val="60000"/>
                    <a:lumOff val="40000"/>
                  </a:schemeClr>
                </a:solidFill>
                <a:latin typeface="Comic Sans MS" pitchFamily="66" charset="0"/>
              </a:rPr>
              <a:t>meu</a:t>
            </a:r>
            <a:r>
              <a:rPr lang="ro-RO" b="1" dirty="0" smtClean="0">
                <a:solidFill>
                  <a:schemeClr val="accent6">
                    <a:lumMod val="60000"/>
                    <a:lumOff val="40000"/>
                  </a:schemeClr>
                </a:solidFill>
                <a:latin typeface="Comic Sans MS" pitchFamily="66" charset="0"/>
              </a:rPr>
              <a:t>,</a:t>
            </a:r>
            <a:r>
              <a:rPr lang="vi-VN" b="1" dirty="0" smtClean="0">
                <a:solidFill>
                  <a:schemeClr val="accent6">
                    <a:lumMod val="60000"/>
                    <a:lumOff val="40000"/>
                  </a:schemeClr>
                </a:solidFill>
                <a:latin typeface="Comic Sans MS" pitchFamily="66" charset="0"/>
              </a:rPr>
              <a:t> </a:t>
            </a:r>
            <a:r>
              <a:rPr lang="vi-VN" b="1" dirty="0">
                <a:solidFill>
                  <a:schemeClr val="accent6">
                    <a:lumMod val="60000"/>
                    <a:lumOff val="40000"/>
                  </a:schemeClr>
                </a:solidFill>
                <a:latin typeface="Comic Sans MS" pitchFamily="66" charset="0"/>
              </a:rPr>
              <a:t>ca să le împliniţi în ţara pe care o veţi lua în stăpânire.</a:t>
            </a:r>
          </a:p>
          <a:p>
            <a:r>
              <a:rPr lang="vi-VN" b="1" dirty="0" smtClean="0">
                <a:solidFill>
                  <a:schemeClr val="accent6">
                    <a:lumMod val="60000"/>
                    <a:lumOff val="40000"/>
                  </a:schemeClr>
                </a:solidFill>
                <a:latin typeface="Comic Sans MS" pitchFamily="66" charset="0"/>
              </a:rPr>
              <a:t>Să </a:t>
            </a:r>
            <a:r>
              <a:rPr lang="vi-VN" b="1" dirty="0">
                <a:solidFill>
                  <a:schemeClr val="accent6">
                    <a:lumMod val="60000"/>
                    <a:lumOff val="40000"/>
                  </a:schemeClr>
                </a:solidFill>
                <a:latin typeface="Comic Sans MS" pitchFamily="66" charset="0"/>
              </a:rPr>
              <a:t>le păziţi şi să le împliniţi; căci aceasta va fi înţelepciunea şi priceperea voastră înaintea popoarelor care vor auzi vorbindu-se de toate aceste legi şi vor zice: „Acest neam mare este un popor cu totul înţelept şi priceput</a:t>
            </a:r>
            <a:r>
              <a:rPr lang="vi-VN" b="1" dirty="0" smtClean="0">
                <a:solidFill>
                  <a:schemeClr val="accent6">
                    <a:lumMod val="60000"/>
                    <a:lumOff val="40000"/>
                  </a:schemeClr>
                </a:solidFill>
                <a:latin typeface="Comic Sans MS" pitchFamily="66" charset="0"/>
              </a:rPr>
              <a:t>!”</a:t>
            </a:r>
            <a:r>
              <a:rPr lang="fr-CH" b="1" dirty="0" smtClean="0">
                <a:solidFill>
                  <a:schemeClr val="accent6">
                    <a:lumMod val="60000"/>
                    <a:lumOff val="40000"/>
                  </a:schemeClr>
                </a:solidFill>
                <a:latin typeface="Comic Sans MS" pitchFamily="66" charset="0"/>
              </a:rPr>
              <a:t> </a:t>
            </a:r>
            <a:r>
              <a:rPr lang="es-ES" sz="1400" b="1" dirty="0">
                <a:solidFill>
                  <a:schemeClr val="accent6">
                    <a:lumMod val="60000"/>
                    <a:lumOff val="40000"/>
                  </a:schemeClr>
                </a:solidFill>
                <a:latin typeface="Comic Sans MS" pitchFamily="66" charset="0"/>
              </a:rPr>
              <a:t>(</a:t>
            </a:r>
            <a:r>
              <a:rPr lang="es-ES" sz="1400" b="1" dirty="0" err="1" smtClean="0">
                <a:solidFill>
                  <a:schemeClr val="accent6">
                    <a:lumMod val="60000"/>
                    <a:lumOff val="40000"/>
                  </a:schemeClr>
                </a:solidFill>
                <a:latin typeface="Comic Sans MS" pitchFamily="66" charset="0"/>
              </a:rPr>
              <a:t>Deut</a:t>
            </a:r>
            <a:r>
              <a:rPr lang="ro-RO" sz="1400" b="1" dirty="0" smtClean="0">
                <a:solidFill>
                  <a:schemeClr val="accent6">
                    <a:lumMod val="60000"/>
                    <a:lumOff val="40000"/>
                  </a:schemeClr>
                </a:solidFill>
                <a:latin typeface="Comic Sans MS" pitchFamily="66" charset="0"/>
              </a:rPr>
              <a:t>e</a:t>
            </a:r>
            <a:r>
              <a:rPr lang="es-ES" sz="1400" b="1" dirty="0" err="1" smtClean="0">
                <a:solidFill>
                  <a:schemeClr val="accent6">
                    <a:lumMod val="60000"/>
                    <a:lumOff val="40000"/>
                  </a:schemeClr>
                </a:solidFill>
                <a:latin typeface="Comic Sans MS" pitchFamily="66" charset="0"/>
              </a:rPr>
              <a:t>ronom</a:t>
            </a:r>
            <a:r>
              <a:rPr lang="es-ES" sz="1400" b="1" dirty="0" smtClean="0">
                <a:solidFill>
                  <a:schemeClr val="accent6">
                    <a:lumMod val="60000"/>
                    <a:lumOff val="40000"/>
                  </a:schemeClr>
                </a:solidFill>
                <a:latin typeface="Comic Sans MS" pitchFamily="66" charset="0"/>
              </a:rPr>
              <a:t> </a:t>
            </a:r>
            <a:r>
              <a:rPr lang="es-ES" sz="1400" b="1" dirty="0">
                <a:solidFill>
                  <a:schemeClr val="accent6">
                    <a:lumMod val="60000"/>
                    <a:lumOff val="40000"/>
                  </a:schemeClr>
                </a:solidFill>
                <a:latin typeface="Comic Sans MS" pitchFamily="66" charset="0"/>
              </a:rPr>
              <a:t>4.5-6)</a:t>
            </a:r>
            <a:endParaRPr lang="es-ES" b="1" dirty="0">
              <a:solidFill>
                <a:schemeClr val="accent6">
                  <a:lumMod val="60000"/>
                  <a:lumOff val="40000"/>
                </a:schemeClr>
              </a:solidFill>
              <a:latin typeface="Comic Sans MS" pitchFamily="66" charset="0"/>
            </a:endParaRPr>
          </a:p>
        </p:txBody>
      </p:sp>
      <p:sp>
        <p:nvSpPr>
          <p:cNvPr id="4" name="3 CuadroTexto"/>
          <p:cNvSpPr txBox="1"/>
          <p:nvPr/>
        </p:nvSpPr>
        <p:spPr>
          <a:xfrm>
            <a:off x="214282" y="2468682"/>
            <a:ext cx="5221814" cy="1631216"/>
          </a:xfrm>
          <a:prstGeom prst="rect">
            <a:avLst/>
          </a:prstGeom>
          <a:noFill/>
        </p:spPr>
        <p:txBody>
          <a:bodyPr wrap="square" rtlCol="0">
            <a:spAutoFit/>
          </a:bodyPr>
          <a:lstStyle/>
          <a:p>
            <a:r>
              <a:rPr lang="ro-RO" sz="2000" b="1" dirty="0" smtClean="0">
                <a:solidFill>
                  <a:schemeClr val="bg1"/>
                </a:solidFill>
              </a:rPr>
              <a:t>Împlinirea Legii de către poporul Israel urma să fie o modalitate de evanghelizare, astfel ca popoarele înconjurătoare să poată învăța și să-L cunoască pe advăratul Dumnezeu.</a:t>
            </a:r>
            <a:endParaRPr lang="es-ES" sz="2000" b="1" dirty="0">
              <a:solidFill>
                <a:schemeClr val="bg1"/>
              </a:solidFill>
            </a:endParaRPr>
          </a:p>
        </p:txBody>
      </p:sp>
      <p:sp>
        <p:nvSpPr>
          <p:cNvPr id="5" name="4 Rectángulo"/>
          <p:cNvSpPr/>
          <p:nvPr/>
        </p:nvSpPr>
        <p:spPr>
          <a:xfrm>
            <a:off x="539552" y="4221088"/>
            <a:ext cx="4680520" cy="2246769"/>
          </a:xfrm>
          <a:prstGeom prst="rect">
            <a:avLst/>
          </a:prstGeom>
        </p:spPr>
        <p:txBody>
          <a:bodyPr wrap="square">
            <a:spAutoFit/>
          </a:bodyPr>
          <a:lstStyle/>
          <a:p>
            <a:r>
              <a:rPr lang="fr-CH" sz="2000" dirty="0" smtClean="0">
                <a:solidFill>
                  <a:schemeClr val="bg1"/>
                </a:solidFill>
                <a:latin typeface="Cooper Black" pitchFamily="18" charset="0"/>
              </a:rPr>
              <a:t>„</a:t>
            </a:r>
            <a:r>
              <a:rPr lang="ro-RO" sz="2000" dirty="0" smtClean="0">
                <a:solidFill>
                  <a:schemeClr val="bg1"/>
                </a:solidFill>
                <a:latin typeface="Cooper Black" pitchFamily="18" charset="0"/>
              </a:rPr>
              <a:t>Dumnezeu dorea ca poporul Israel să fie gloria Sa. El i-a acordat toate avantajele spirituale. El a oferit totul  copiilor Săi pentru ca ei să-și poată forma un caracter demn de a fi reprezentanții Săi pe pământ.</a:t>
            </a:r>
            <a:r>
              <a:rPr lang="fr-CH" sz="2000" dirty="0" smtClean="0">
                <a:solidFill>
                  <a:schemeClr val="bg1"/>
                </a:solidFill>
                <a:latin typeface="Cooper Black" pitchFamily="18" charset="0"/>
              </a:rPr>
              <a:t>" </a:t>
            </a:r>
            <a:endParaRPr lang="es-ES" sz="2000" dirty="0">
              <a:solidFill>
                <a:schemeClr val="bg1"/>
              </a:solidFill>
              <a:latin typeface="Cooper Black" pitchFamily="18" charset="0"/>
            </a:endParaRPr>
          </a:p>
        </p:txBody>
      </p:sp>
      <p:sp>
        <p:nvSpPr>
          <p:cNvPr id="6" name="5 CuadroTexto"/>
          <p:cNvSpPr txBox="1"/>
          <p:nvPr/>
        </p:nvSpPr>
        <p:spPr>
          <a:xfrm>
            <a:off x="3549714" y="6478809"/>
            <a:ext cx="4960782" cy="307777"/>
          </a:xfrm>
          <a:prstGeom prst="rect">
            <a:avLst/>
          </a:prstGeom>
          <a:noFill/>
        </p:spPr>
        <p:txBody>
          <a:bodyPr wrap="none" rtlCol="0">
            <a:spAutoFit/>
          </a:bodyPr>
          <a:lstStyle/>
          <a:p>
            <a:pPr algn="r"/>
            <a:r>
              <a:rPr lang="fr-CH" sz="1400" b="1" dirty="0">
                <a:solidFill>
                  <a:schemeClr val="bg1"/>
                </a:solidFill>
              </a:rPr>
              <a:t>E.G.WHITE </a:t>
            </a:r>
            <a:r>
              <a:rPr lang="fr-CH" sz="1400" b="1" dirty="0" smtClean="0">
                <a:solidFill>
                  <a:schemeClr val="bg1"/>
                </a:solidFill>
              </a:rPr>
              <a:t>(</a:t>
            </a:r>
            <a:r>
              <a:rPr lang="ro-RO" sz="1400" b="1" dirty="0" smtClean="0">
                <a:solidFill>
                  <a:schemeClr val="bg1"/>
                </a:solidFill>
              </a:rPr>
              <a:t>Mărturii</a:t>
            </a:r>
            <a:r>
              <a:rPr lang="fr-CH" sz="1400" b="1" dirty="0" smtClean="0">
                <a:solidFill>
                  <a:schemeClr val="bg1"/>
                </a:solidFill>
              </a:rPr>
              <a:t>, </a:t>
            </a:r>
            <a:r>
              <a:rPr lang="ro-RO" sz="1400" b="1" dirty="0" smtClean="0">
                <a:solidFill>
                  <a:schemeClr val="bg1"/>
                </a:solidFill>
              </a:rPr>
              <a:t>volumul</a:t>
            </a:r>
            <a:r>
              <a:rPr lang="fr-CH" sz="1400" b="1" dirty="0" smtClean="0">
                <a:solidFill>
                  <a:schemeClr val="bg1"/>
                </a:solidFill>
              </a:rPr>
              <a:t> </a:t>
            </a:r>
            <a:r>
              <a:rPr lang="fr-CH" sz="1400" b="1" dirty="0">
                <a:solidFill>
                  <a:schemeClr val="bg1"/>
                </a:solidFill>
              </a:rPr>
              <a:t>6, p 225, </a:t>
            </a:r>
            <a:r>
              <a:rPr lang="fr-CH" sz="1400" b="1" dirty="0" smtClean="0">
                <a:solidFill>
                  <a:schemeClr val="bg1"/>
                </a:solidFill>
              </a:rPr>
              <a:t>traduc</a:t>
            </a:r>
            <a:r>
              <a:rPr lang="ro-RO" sz="1400" b="1" dirty="0" smtClean="0">
                <a:solidFill>
                  <a:schemeClr val="bg1"/>
                </a:solidFill>
              </a:rPr>
              <a:t>ere liberă</a:t>
            </a:r>
            <a:r>
              <a:rPr lang="fr-CH" sz="1400" b="1" dirty="0" smtClean="0">
                <a:solidFill>
                  <a:schemeClr val="bg1"/>
                </a:solidFill>
              </a:rPr>
              <a:t>)</a:t>
            </a:r>
            <a:endParaRPr lang="es-ES" sz="14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style.rotation</p:attrName>
                                        </p:attrNameLst>
                                      </p:cBhvr>
                                      <p:tavLst>
                                        <p:tav tm="0">
                                          <p:val>
                                            <p:fltVal val="720"/>
                                          </p:val>
                                        </p:tav>
                                        <p:tav tm="100000">
                                          <p:val>
                                            <p:fltVal val="0"/>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214545" y="109815"/>
            <a:ext cx="6929455" cy="461665"/>
          </a:xfrm>
          <a:prstGeom prst="rect">
            <a:avLst/>
          </a:prstGeom>
          <a:noFill/>
        </p:spPr>
        <p:txBody>
          <a:bodyPr wrap="square" rtlCol="0">
            <a:spAutoFit/>
          </a:bodyPr>
          <a:lstStyle/>
          <a:p>
            <a:pPr algn="ctr"/>
            <a:r>
              <a:rPr lang="ro-RO" sz="2400" b="1" dirty="0" smtClean="0">
                <a:ln w="900" cmpd="sng">
                  <a:solidFill>
                    <a:srgbClr val="00CDC8">
                      <a:alpha val="55000"/>
                    </a:srgbClr>
                  </a:solidFill>
                  <a:prstDash val="solid"/>
                </a:ln>
                <a:solidFill>
                  <a:schemeClr val="accent1">
                    <a:satMod val="200000"/>
                    <a:tint val="3000"/>
                  </a:schemeClr>
                </a:solidFill>
                <a:effectLst>
                  <a:innerShdw blurRad="101600" dist="76200" dir="5400000">
                    <a:srgbClr val="00CDC8">
                      <a:alpha val="73725"/>
                    </a:srgbClr>
                  </a:innerShdw>
                </a:effectLst>
                <a:latin typeface="+mj-lt"/>
              </a:rPr>
              <a:t>Legea și Evanghelia la națiunile păgâne</a:t>
            </a:r>
            <a:endParaRPr lang="es-ES" sz="2400" b="1" dirty="0">
              <a:ln w="900" cmpd="sng">
                <a:solidFill>
                  <a:srgbClr val="00CDC8">
                    <a:alpha val="55000"/>
                  </a:srgbClr>
                </a:solidFill>
                <a:prstDash val="solid"/>
              </a:ln>
              <a:solidFill>
                <a:schemeClr val="accent1">
                  <a:satMod val="200000"/>
                  <a:tint val="3000"/>
                </a:schemeClr>
              </a:solidFill>
              <a:effectLst>
                <a:innerShdw blurRad="101600" dist="76200" dir="5400000">
                  <a:srgbClr val="00CDC8">
                    <a:alpha val="73725"/>
                  </a:srgbClr>
                </a:innerShdw>
              </a:effectLst>
              <a:latin typeface="+mj-lt"/>
            </a:endParaRPr>
          </a:p>
        </p:txBody>
      </p:sp>
      <p:sp>
        <p:nvSpPr>
          <p:cNvPr id="3" name="2 Rectángulo"/>
          <p:cNvSpPr/>
          <p:nvPr/>
        </p:nvSpPr>
        <p:spPr>
          <a:xfrm>
            <a:off x="971600" y="980728"/>
            <a:ext cx="7488832" cy="1846659"/>
          </a:xfrm>
          <a:prstGeom prst="rect">
            <a:avLst/>
          </a:prstGeom>
        </p:spPr>
        <p:txBody>
          <a:bodyPr wrap="square">
            <a:spAutoFit/>
          </a:bodyPr>
          <a:lstStyle/>
          <a:p>
            <a:pPr algn="just"/>
            <a:r>
              <a:rPr lang="vi-VN" sz="2400" b="1" dirty="0" smtClean="0">
                <a:solidFill>
                  <a:srgbClr val="00FFFF"/>
                </a:solidFill>
                <a:latin typeface="Comic Sans MS" pitchFamily="66" charset="0"/>
              </a:rPr>
              <a:t>Atunci </a:t>
            </a:r>
            <a:r>
              <a:rPr lang="vi-VN" sz="2400" b="1" dirty="0">
                <a:solidFill>
                  <a:srgbClr val="00FFFF"/>
                </a:solidFill>
                <a:latin typeface="Comic Sans MS" pitchFamily="66" charset="0"/>
              </a:rPr>
              <a:t>Petru a început să vorbească şi a zis: „În adevăr, văd că Dumnezeu nu este părtinitor,</a:t>
            </a:r>
          </a:p>
          <a:p>
            <a:pPr algn="just"/>
            <a:r>
              <a:rPr lang="vi-VN" sz="2400" b="1" dirty="0" smtClean="0">
                <a:solidFill>
                  <a:srgbClr val="00FFFF"/>
                </a:solidFill>
                <a:latin typeface="Comic Sans MS" pitchFamily="66" charset="0"/>
              </a:rPr>
              <a:t>ci </a:t>
            </a:r>
            <a:r>
              <a:rPr lang="vi-VN" sz="2400" b="1" dirty="0">
                <a:solidFill>
                  <a:srgbClr val="00FFFF"/>
                </a:solidFill>
                <a:latin typeface="Comic Sans MS" pitchFamily="66" charset="0"/>
              </a:rPr>
              <a:t>că, în orice neam, cine se teme de El şi lucrează neprihănire este primit de El.</a:t>
            </a:r>
            <a:r>
              <a:rPr lang="fr-CH" sz="2400" b="1" dirty="0" smtClean="0">
                <a:solidFill>
                  <a:srgbClr val="00FFFF"/>
                </a:solidFill>
                <a:latin typeface="Comic Sans MS" pitchFamily="66" charset="0"/>
              </a:rPr>
              <a:t> </a:t>
            </a:r>
            <a:endParaRPr lang="ro-RO" sz="2400" b="1" dirty="0" smtClean="0">
              <a:solidFill>
                <a:srgbClr val="00FFFF"/>
              </a:solidFill>
              <a:latin typeface="Comic Sans MS" pitchFamily="66" charset="0"/>
            </a:endParaRPr>
          </a:p>
          <a:p>
            <a:pPr algn="just"/>
            <a:r>
              <a:rPr lang="fr-CH" dirty="0" smtClean="0">
                <a:solidFill>
                  <a:schemeClr val="bg1"/>
                </a:solidFill>
                <a:latin typeface="Comic Sans MS" pitchFamily="66" charset="0"/>
              </a:rPr>
              <a:t>(</a:t>
            </a:r>
            <a:r>
              <a:rPr lang="ro-RO" dirty="0" smtClean="0">
                <a:solidFill>
                  <a:schemeClr val="bg1"/>
                </a:solidFill>
                <a:latin typeface="Comic Sans MS" pitchFamily="66" charset="0"/>
              </a:rPr>
              <a:t>Faptele Apostolilor</a:t>
            </a:r>
            <a:r>
              <a:rPr lang="fr-CH" dirty="0" smtClean="0">
                <a:solidFill>
                  <a:schemeClr val="bg1"/>
                </a:solidFill>
                <a:latin typeface="Comic Sans MS" pitchFamily="66" charset="0"/>
              </a:rPr>
              <a:t> </a:t>
            </a:r>
            <a:r>
              <a:rPr lang="fr-CH" dirty="0">
                <a:solidFill>
                  <a:schemeClr val="bg1"/>
                </a:solidFill>
                <a:latin typeface="Comic Sans MS" pitchFamily="66" charset="0"/>
              </a:rPr>
              <a:t>10.34-35)</a:t>
            </a:r>
            <a:endParaRPr lang="es-ES" dirty="0">
              <a:solidFill>
                <a:schemeClr val="bg1"/>
              </a:solidFill>
              <a:latin typeface="Comic Sans MS" pitchFamily="66" charset="0"/>
            </a:endParaRPr>
          </a:p>
        </p:txBody>
      </p:sp>
      <p:sp>
        <p:nvSpPr>
          <p:cNvPr id="4" name="3 Rectángulo"/>
          <p:cNvSpPr/>
          <p:nvPr/>
        </p:nvSpPr>
        <p:spPr>
          <a:xfrm>
            <a:off x="4788024" y="2924944"/>
            <a:ext cx="3744416" cy="2308324"/>
          </a:xfrm>
          <a:prstGeom prst="rect">
            <a:avLst/>
          </a:prstGeom>
        </p:spPr>
        <p:txBody>
          <a:bodyPr wrap="square">
            <a:spAutoFit/>
          </a:bodyPr>
          <a:lstStyle/>
          <a:p>
            <a:pPr algn="just">
              <a:spcBef>
                <a:spcPts val="600"/>
              </a:spcBef>
            </a:pPr>
            <a:r>
              <a:rPr lang="es-ES" sz="2400" b="1" dirty="0" smtClean="0">
                <a:solidFill>
                  <a:srgbClr val="00FFFF"/>
                </a:solidFill>
                <a:latin typeface="Comic Sans MS" pitchFamily="66" charset="0"/>
              </a:rPr>
              <a:t>“</a:t>
            </a:r>
            <a:r>
              <a:rPr lang="fr-CH" sz="2400" b="1" dirty="0" smtClean="0">
                <a:solidFill>
                  <a:srgbClr val="00FFFF"/>
                </a:solidFill>
                <a:latin typeface="Comic Sans MS" pitchFamily="66" charset="0"/>
              </a:rPr>
              <a:t>[…]</a:t>
            </a:r>
            <a:r>
              <a:rPr lang="vi-VN" sz="2400" b="1" dirty="0">
                <a:solidFill>
                  <a:srgbClr val="00FFFF"/>
                </a:solidFill>
                <a:latin typeface="Comic Sans MS" pitchFamily="66" charset="0"/>
              </a:rPr>
              <a:t> Fiindcă ce se poate cunoaşte despre Dumnezeu le este descoperit în ei, căci le-a fost arătat de </a:t>
            </a:r>
            <a:r>
              <a:rPr lang="vi-VN" sz="2400" b="1" dirty="0" smtClean="0">
                <a:solidFill>
                  <a:srgbClr val="00FFFF"/>
                </a:solidFill>
                <a:latin typeface="Comic Sans MS" pitchFamily="66" charset="0"/>
              </a:rPr>
              <a:t>Dumnezeu.</a:t>
            </a:r>
            <a:r>
              <a:rPr lang="es-ES" sz="2400" b="1" dirty="0" smtClean="0">
                <a:solidFill>
                  <a:srgbClr val="00FFFF"/>
                </a:solidFill>
                <a:latin typeface="Comic Sans MS" pitchFamily="66" charset="0"/>
              </a:rPr>
              <a:t>” </a:t>
            </a:r>
            <a:r>
              <a:rPr lang="es-ES" dirty="0">
                <a:solidFill>
                  <a:schemeClr val="bg1"/>
                </a:solidFill>
                <a:latin typeface="Comic Sans MS" pitchFamily="66" charset="0"/>
              </a:rPr>
              <a:t>(</a:t>
            </a:r>
            <a:r>
              <a:rPr lang="es-ES" dirty="0" smtClean="0">
                <a:solidFill>
                  <a:schemeClr val="bg1"/>
                </a:solidFill>
                <a:latin typeface="Comic Sans MS" pitchFamily="66" charset="0"/>
              </a:rPr>
              <a:t>Roma</a:t>
            </a:r>
            <a:r>
              <a:rPr lang="ro-RO" dirty="0" smtClean="0">
                <a:solidFill>
                  <a:schemeClr val="bg1"/>
                </a:solidFill>
                <a:latin typeface="Comic Sans MS" pitchFamily="66" charset="0"/>
              </a:rPr>
              <a:t>ni</a:t>
            </a:r>
            <a:r>
              <a:rPr lang="es-ES" dirty="0" smtClean="0">
                <a:solidFill>
                  <a:schemeClr val="bg1"/>
                </a:solidFill>
                <a:latin typeface="Comic Sans MS" pitchFamily="66" charset="0"/>
              </a:rPr>
              <a:t> </a:t>
            </a:r>
            <a:r>
              <a:rPr lang="es-ES" dirty="0">
                <a:solidFill>
                  <a:schemeClr val="bg1"/>
                </a:solidFill>
                <a:latin typeface="Comic Sans MS" pitchFamily="66" charset="0"/>
              </a:rPr>
              <a:t>1.19)</a:t>
            </a:r>
          </a:p>
        </p:txBody>
      </p:sp>
      <p:sp>
        <p:nvSpPr>
          <p:cNvPr id="5" name="4 CuadroTexto"/>
          <p:cNvSpPr txBox="1"/>
          <p:nvPr/>
        </p:nvSpPr>
        <p:spPr>
          <a:xfrm>
            <a:off x="4860032" y="5233268"/>
            <a:ext cx="3600400" cy="1200329"/>
          </a:xfrm>
          <a:prstGeom prst="rect">
            <a:avLst/>
          </a:prstGeom>
          <a:noFill/>
        </p:spPr>
        <p:txBody>
          <a:bodyPr wrap="square" rtlCol="0">
            <a:spAutoFit/>
          </a:bodyPr>
          <a:lstStyle/>
          <a:p>
            <a:pPr algn="just">
              <a:spcBef>
                <a:spcPts val="600"/>
              </a:spcBef>
            </a:pPr>
            <a:r>
              <a:rPr lang="en-US" sz="2400" b="1" dirty="0" smtClean="0">
                <a:solidFill>
                  <a:srgbClr val="00FFFF"/>
                </a:solidFill>
                <a:latin typeface="Comic Sans MS" pitchFamily="66" charset="0"/>
              </a:rPr>
              <a:t>“</a:t>
            </a:r>
            <a:r>
              <a:rPr lang="fr-CH" sz="2400" b="1" dirty="0" smtClean="0">
                <a:solidFill>
                  <a:srgbClr val="00FFFF"/>
                </a:solidFill>
                <a:latin typeface="Comic Sans MS" pitchFamily="66" charset="0"/>
              </a:rPr>
              <a:t>[…] </a:t>
            </a:r>
            <a:r>
              <a:rPr lang="ro-RO" sz="2400" b="1" dirty="0" smtClean="0">
                <a:solidFill>
                  <a:srgbClr val="00FFFF"/>
                </a:solidFill>
                <a:latin typeface="Comic Sans MS" pitchFamily="66" charset="0"/>
              </a:rPr>
              <a:t>a pus în inima lor chiar și gândul veșniciei</a:t>
            </a:r>
            <a:r>
              <a:rPr lang="en-US" sz="2400" b="1" dirty="0" smtClean="0">
                <a:solidFill>
                  <a:srgbClr val="00FFFF"/>
                </a:solidFill>
                <a:latin typeface="Comic Sans MS" pitchFamily="66" charset="0"/>
              </a:rPr>
              <a:t>.”</a:t>
            </a:r>
            <a:r>
              <a:rPr lang="fr-CH" dirty="0" smtClean="0">
                <a:solidFill>
                  <a:schemeClr val="bg1"/>
                </a:solidFill>
                <a:latin typeface="Comic Sans MS" pitchFamily="66" charset="0"/>
              </a:rPr>
              <a:t>(</a:t>
            </a:r>
            <a:r>
              <a:rPr lang="fr-CH" dirty="0" err="1" smtClean="0">
                <a:solidFill>
                  <a:schemeClr val="bg1"/>
                </a:solidFill>
                <a:latin typeface="Comic Sans MS" pitchFamily="66" charset="0"/>
              </a:rPr>
              <a:t>Ec</a:t>
            </a:r>
            <a:r>
              <a:rPr lang="ro-RO" dirty="0" smtClean="0">
                <a:solidFill>
                  <a:schemeClr val="bg1"/>
                </a:solidFill>
                <a:latin typeface="Comic Sans MS" pitchFamily="66" charset="0"/>
              </a:rPr>
              <a:t>lesiastul</a:t>
            </a:r>
            <a:r>
              <a:rPr lang="fr-CH" dirty="0" smtClean="0">
                <a:solidFill>
                  <a:schemeClr val="bg1"/>
                </a:solidFill>
                <a:latin typeface="Comic Sans MS" pitchFamily="66" charset="0"/>
              </a:rPr>
              <a:t> </a:t>
            </a:r>
            <a:r>
              <a:rPr lang="fr-CH" dirty="0">
                <a:solidFill>
                  <a:schemeClr val="bg1"/>
                </a:solidFill>
                <a:latin typeface="Comic Sans MS" pitchFamily="66" charset="0"/>
              </a:rPr>
              <a:t>3.11</a:t>
            </a:r>
            <a:r>
              <a:rPr lang="fr-CH" dirty="0" smtClean="0">
                <a:solidFill>
                  <a:schemeClr val="bg1"/>
                </a:solidFill>
                <a:latin typeface="Comic Sans MS" pitchFamily="66" charset="0"/>
              </a:rPr>
              <a:t>)</a:t>
            </a:r>
            <a:endParaRPr lang="es-ES" dirty="0">
              <a:solidFill>
                <a:schemeClr val="bg1"/>
              </a:solidFill>
            </a:endParaRPr>
          </a:p>
        </p:txBody>
      </p:sp>
      <p:pic>
        <p:nvPicPr>
          <p:cNvPr id="2050" name="Picture 2" descr="R:\Dibujos\Oxygen\20\Artwork\PetersVision\PetersVision.png"/>
          <p:cNvPicPr>
            <a:picLocks noChangeAspect="1" noChangeArrowheads="1"/>
          </p:cNvPicPr>
          <p:nvPr/>
        </p:nvPicPr>
        <p:blipFill>
          <a:blip r:embed="rId3" cstate="email"/>
          <a:srcRect/>
          <a:stretch>
            <a:fillRect/>
          </a:stretch>
        </p:blipFill>
        <p:spPr bwMode="auto">
          <a:xfrm>
            <a:off x="395536" y="3068960"/>
            <a:ext cx="4320480" cy="324036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from="(-#ppt_w/2)" to="(#ppt_x)" calcmode="lin" valueType="num">
                                      <p:cBhvr>
                                        <p:cTn id="16" dur="600" fill="hold">
                                          <p:stCondLst>
                                            <p:cond delay="0"/>
                                          </p:stCondLst>
                                        </p:cTn>
                                        <p:tgtEl>
                                          <p:spTgt spid="2050"/>
                                        </p:tgtEl>
                                        <p:attrNameLst>
                                          <p:attrName>ppt_x</p:attrName>
                                        </p:attrNameLst>
                                      </p:cBhvr>
                                    </p:anim>
                                    <p:anim from="0" to="-1.0" calcmode="lin" valueType="num">
                                      <p:cBhvr>
                                        <p:cTn id="17" dur="200" decel="50000" autoRev="1" fill="hold">
                                          <p:stCondLst>
                                            <p:cond delay="600"/>
                                          </p:stCondLst>
                                        </p:cTn>
                                        <p:tgtEl>
                                          <p:spTgt spid="2050"/>
                                        </p:tgtEl>
                                        <p:attrNameLst>
                                          <p:attrName>xshear</p:attrName>
                                        </p:attrNameLst>
                                      </p:cBhvr>
                                    </p:anim>
                                    <p:animScale>
                                      <p:cBhvr>
                                        <p:cTn id="18" dur="200" decel="100000" autoRev="1" fill="hold">
                                          <p:stCondLst>
                                            <p:cond delay="600"/>
                                          </p:stCondLst>
                                        </p:cTn>
                                        <p:tgtEl>
                                          <p:spTgt spid="2050"/>
                                        </p:tgtEl>
                                      </p:cBhvr>
                                      <p:from x="100000" y="100000"/>
                                      <p:to x="80000" y="100000"/>
                                    </p:animScale>
                                    <p:anim by="(#ppt_h/3+#ppt_w*0.1)" calcmode="lin" valueType="num">
                                      <p:cBhvr additive="sum">
                                        <p:cTn id="19" dur="200" decel="100000" autoRev="1" fill="hold">
                                          <p:stCondLst>
                                            <p:cond delay="600"/>
                                          </p:stCondLst>
                                        </p:cTn>
                                        <p:tgtEl>
                                          <p:spTgt spid="2050"/>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from="(-#ppt_w/2)" to="(#ppt_x)" calcmode="lin" valueType="num">
                                      <p:cBhvr>
                                        <p:cTn id="22" dur="600" fill="hold">
                                          <p:stCondLst>
                                            <p:cond delay="0"/>
                                          </p:stCondLst>
                                        </p:cTn>
                                        <p:tgtEl>
                                          <p:spTgt spid="3"/>
                                        </p:tgtEl>
                                        <p:attrNameLst>
                                          <p:attrName>ppt_x</p:attrName>
                                        </p:attrNameLst>
                                      </p:cBhvr>
                                    </p:anim>
                                    <p:anim from="0" to="-1.0" calcmode="lin" valueType="num">
                                      <p:cBhvr>
                                        <p:cTn id="23" dur="200" decel="50000" autoRev="1" fill="hold">
                                          <p:stCondLst>
                                            <p:cond delay="600"/>
                                          </p:stCondLst>
                                        </p:cTn>
                                        <p:tgtEl>
                                          <p:spTgt spid="3"/>
                                        </p:tgtEl>
                                        <p:attrNameLst>
                                          <p:attrName>xshear</p:attrName>
                                        </p:attrNameLst>
                                      </p:cBhvr>
                                    </p:anim>
                                    <p:animScale>
                                      <p:cBhvr>
                                        <p:cTn id="24" dur="200" decel="100000" autoRev="1" fill="hold">
                                          <p:stCondLst>
                                            <p:cond delay="600"/>
                                          </p:stCondLst>
                                        </p:cTn>
                                        <p:tgtEl>
                                          <p:spTgt spid="3"/>
                                        </p:tgtEl>
                                      </p:cBhvr>
                                      <p:from x="100000" y="100000"/>
                                      <p:to x="80000" y="100000"/>
                                    </p:animScale>
                                    <p:anim by="(#ppt_h/3+#ppt_w*0.1)" calcmode="lin" valueType="num">
                                      <p:cBhvr additive="sum">
                                        <p:cTn id="25" dur="200" decel="100000" autoRev="1" fill="hold">
                                          <p:stCondLst>
                                            <p:cond delay="600"/>
                                          </p:stCondLst>
                                        </p:cTn>
                                        <p:tgtEl>
                                          <p:spTgt spid="3"/>
                                        </p:tgtEl>
                                        <p:attrNameLst>
                                          <p:attrName>ppt_x</p:attrName>
                                        </p:attrNameLst>
                                      </p:cBhvr>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75656" y="548680"/>
            <a:ext cx="6929455" cy="830997"/>
          </a:xfrm>
          <a:prstGeom prst="rect">
            <a:avLst/>
          </a:prstGeom>
          <a:noFill/>
        </p:spPr>
        <p:txBody>
          <a:bodyPr wrap="square" rtlCol="0">
            <a:spAutoFit/>
          </a:bodyPr>
          <a:lstStyle/>
          <a:p>
            <a:pPr algn="ctr"/>
            <a:r>
              <a:rPr lang="it-IT" sz="2400" b="1" dirty="0">
                <a:ln w="900" cmpd="sng">
                  <a:solidFill>
                    <a:srgbClr val="00CDC8">
                      <a:alpha val="55000"/>
                    </a:srgbClr>
                  </a:solidFill>
                  <a:prstDash val="solid"/>
                </a:ln>
                <a:solidFill>
                  <a:schemeClr val="accent1">
                    <a:satMod val="200000"/>
                    <a:tint val="3000"/>
                  </a:schemeClr>
                </a:solidFill>
                <a:effectLst>
                  <a:innerShdw blurRad="101600" dist="76200" dir="5400000">
                    <a:srgbClr val="00CDC8">
                      <a:alpha val="73725"/>
                    </a:srgbClr>
                  </a:innerShdw>
                </a:effectLst>
                <a:latin typeface="+mj-lt"/>
              </a:rPr>
              <a:t>Legea și Evanghelia la națiunile păgâne</a:t>
            </a:r>
          </a:p>
          <a:p>
            <a:pPr algn="ctr"/>
            <a:endParaRPr lang="es-ES" sz="2400" b="1" dirty="0">
              <a:ln w="900" cmpd="sng">
                <a:solidFill>
                  <a:srgbClr val="00CDC8">
                    <a:alpha val="55000"/>
                  </a:srgbClr>
                </a:solidFill>
                <a:prstDash val="solid"/>
              </a:ln>
              <a:solidFill>
                <a:schemeClr val="accent1">
                  <a:satMod val="200000"/>
                  <a:tint val="3000"/>
                </a:schemeClr>
              </a:solidFill>
              <a:effectLst>
                <a:innerShdw blurRad="101600" dist="76200" dir="5400000">
                  <a:srgbClr val="00CDC8">
                    <a:alpha val="73725"/>
                  </a:srgbClr>
                </a:innerShdw>
              </a:effectLst>
              <a:latin typeface="+mj-lt"/>
            </a:endParaRPr>
          </a:p>
        </p:txBody>
      </p:sp>
      <p:sp>
        <p:nvSpPr>
          <p:cNvPr id="5" name="4 CuadroTexto"/>
          <p:cNvSpPr txBox="1"/>
          <p:nvPr/>
        </p:nvSpPr>
        <p:spPr>
          <a:xfrm>
            <a:off x="3491880" y="1844824"/>
            <a:ext cx="4773983" cy="1446550"/>
          </a:xfrm>
          <a:prstGeom prst="rect">
            <a:avLst/>
          </a:prstGeom>
          <a:noFill/>
        </p:spPr>
        <p:txBody>
          <a:bodyPr wrap="square" rtlCol="0">
            <a:spAutoFit/>
          </a:bodyPr>
          <a:lstStyle/>
          <a:p>
            <a:pPr>
              <a:spcBef>
                <a:spcPts val="600"/>
              </a:spcBef>
            </a:pPr>
            <a:r>
              <a:rPr lang="ro-RO" sz="2200" b="1" dirty="0" smtClean="0">
                <a:solidFill>
                  <a:prstClr val="white"/>
                </a:solidFill>
              </a:rPr>
              <a:t>Deși poate că nu au auzit niciodată vorbindu-se despre Isus sau despre Evanghelie, persoanele sincere pot</a:t>
            </a:r>
            <a:r>
              <a:rPr lang="fr-CH" sz="2200" b="1" dirty="0" smtClean="0">
                <a:solidFill>
                  <a:prstClr val="white"/>
                </a:solidFill>
              </a:rPr>
              <a:t>: </a:t>
            </a:r>
            <a:endParaRPr lang="es-ES" sz="2200" b="1" dirty="0">
              <a:solidFill>
                <a:prstClr val="white"/>
              </a:solidFill>
            </a:endParaRPr>
          </a:p>
        </p:txBody>
      </p:sp>
      <p:pic>
        <p:nvPicPr>
          <p:cNvPr id="2050" name="Picture 2" descr="R:\Dibujos\Oxygen\20\Artwork\PetersVision\PetersVision.png"/>
          <p:cNvPicPr>
            <a:picLocks noChangeAspect="1" noChangeArrowheads="1"/>
          </p:cNvPicPr>
          <p:nvPr/>
        </p:nvPicPr>
        <p:blipFill>
          <a:blip r:embed="rId3" cstate="email"/>
          <a:srcRect/>
          <a:stretch>
            <a:fillRect/>
          </a:stretch>
        </p:blipFill>
        <p:spPr bwMode="auto">
          <a:xfrm>
            <a:off x="323528" y="-9449"/>
            <a:ext cx="2285984" cy="1714488"/>
          </a:xfrm>
          <a:prstGeom prst="rect">
            <a:avLst/>
          </a:prstGeom>
          <a:noFill/>
        </p:spPr>
      </p:pic>
      <p:pic>
        <p:nvPicPr>
          <p:cNvPr id="2057" name="Picture 9" descr="http://www.iedtecnicoindustrialtocancipa.edu.co/wp-content/uploads/2012/11/flameCOS.jpg"/>
          <p:cNvPicPr>
            <a:picLocks noChangeAspect="1" noChangeArrowheads="1"/>
          </p:cNvPicPr>
          <p:nvPr/>
        </p:nvPicPr>
        <p:blipFill>
          <a:blip r:embed="rId4" cstate="email"/>
          <a:srcRect/>
          <a:stretch>
            <a:fillRect/>
          </a:stretch>
        </p:blipFill>
        <p:spPr bwMode="auto">
          <a:xfrm>
            <a:off x="467544" y="1916832"/>
            <a:ext cx="2147415" cy="1431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9" name="Picture 11" descr="http://tecuentomife.files.wordpress.com/2013/06/image6.jpg"/>
          <p:cNvPicPr>
            <a:picLocks noChangeAspect="1" noChangeArrowheads="1"/>
          </p:cNvPicPr>
          <p:nvPr/>
        </p:nvPicPr>
        <p:blipFill>
          <a:blip r:embed="rId5" cstate="email"/>
          <a:srcRect/>
          <a:stretch>
            <a:fillRect/>
          </a:stretch>
        </p:blipFill>
        <p:spPr bwMode="auto">
          <a:xfrm>
            <a:off x="539552" y="4941168"/>
            <a:ext cx="1946316" cy="1459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61" name="Picture 13" descr="R:\Dibujos\la ley\Lei%2520de%2520Deus%2520080.png"/>
          <p:cNvPicPr>
            <a:picLocks noChangeAspect="1" noChangeArrowheads="1"/>
          </p:cNvPicPr>
          <p:nvPr/>
        </p:nvPicPr>
        <p:blipFill>
          <a:blip r:embed="rId6" cstate="email"/>
          <a:srcRect/>
          <a:stretch>
            <a:fillRect/>
          </a:stretch>
        </p:blipFill>
        <p:spPr bwMode="auto">
          <a:xfrm>
            <a:off x="683568" y="3356992"/>
            <a:ext cx="1643074" cy="1398245"/>
          </a:xfrm>
          <a:prstGeom prst="rect">
            <a:avLst/>
          </a:prstGeom>
          <a:noFill/>
        </p:spPr>
      </p:pic>
      <p:sp>
        <p:nvSpPr>
          <p:cNvPr id="14" name="13 Rectángulo"/>
          <p:cNvSpPr/>
          <p:nvPr/>
        </p:nvSpPr>
        <p:spPr>
          <a:xfrm>
            <a:off x="3412217" y="3212976"/>
            <a:ext cx="5715008" cy="1862048"/>
          </a:xfrm>
          <a:prstGeom prst="rect">
            <a:avLst/>
          </a:prstGeom>
        </p:spPr>
        <p:txBody>
          <a:bodyPr wrap="square">
            <a:spAutoFit/>
          </a:bodyPr>
          <a:lstStyle/>
          <a:p>
            <a:pPr marL="457200" lvl="0" indent="-457200">
              <a:spcBef>
                <a:spcPts val="600"/>
              </a:spcBef>
              <a:buFont typeface="+mj-lt"/>
              <a:buAutoNum type="arabicPeriod"/>
            </a:pPr>
            <a:r>
              <a:rPr lang="ro-RO" sz="2200" b="1" dirty="0" smtClean="0">
                <a:solidFill>
                  <a:prstClr val="white"/>
                </a:solidFill>
              </a:rPr>
              <a:t>Să-L cunoască pe Dumnezeu prin intermediul naturii</a:t>
            </a:r>
            <a:r>
              <a:rPr lang="fr-CH" sz="2200" b="1" dirty="0" smtClean="0">
                <a:solidFill>
                  <a:prstClr val="white"/>
                </a:solidFill>
              </a:rPr>
              <a:t>  (</a:t>
            </a:r>
            <a:r>
              <a:rPr lang="ro-RO" sz="2200" b="1" dirty="0" smtClean="0">
                <a:solidFill>
                  <a:prstClr val="white"/>
                </a:solidFill>
              </a:rPr>
              <a:t>Faptele Apostolilor</a:t>
            </a:r>
            <a:r>
              <a:rPr lang="fr-CH" sz="2200" b="1" dirty="0" smtClean="0">
                <a:solidFill>
                  <a:prstClr val="white"/>
                </a:solidFill>
              </a:rPr>
              <a:t> </a:t>
            </a:r>
            <a:r>
              <a:rPr lang="fr-CH" sz="2200" b="1" dirty="0">
                <a:solidFill>
                  <a:prstClr val="white"/>
                </a:solidFill>
              </a:rPr>
              <a:t>17.26-27; </a:t>
            </a:r>
            <a:r>
              <a:rPr lang="fr-CH" sz="2200" b="1" dirty="0" smtClean="0">
                <a:solidFill>
                  <a:prstClr val="white"/>
                </a:solidFill>
              </a:rPr>
              <a:t>Roma</a:t>
            </a:r>
            <a:r>
              <a:rPr lang="ro-RO" sz="2200" b="1" dirty="0" smtClean="0">
                <a:solidFill>
                  <a:prstClr val="white"/>
                </a:solidFill>
              </a:rPr>
              <a:t>ni</a:t>
            </a:r>
            <a:r>
              <a:rPr lang="fr-CH" sz="2200" b="1" dirty="0" smtClean="0">
                <a:solidFill>
                  <a:prstClr val="white"/>
                </a:solidFill>
              </a:rPr>
              <a:t> </a:t>
            </a:r>
            <a:r>
              <a:rPr lang="fr-CH" sz="2200" b="1" dirty="0">
                <a:solidFill>
                  <a:prstClr val="white"/>
                </a:solidFill>
              </a:rPr>
              <a:t>1.20) </a:t>
            </a:r>
          </a:p>
          <a:p>
            <a:pPr marL="457200" lvl="0" indent="-457200">
              <a:spcBef>
                <a:spcPts val="600"/>
              </a:spcBef>
              <a:buFont typeface="+mj-lt"/>
              <a:buAutoNum type="arabicPeriod"/>
            </a:pPr>
            <a:r>
              <a:rPr lang="ro-RO" sz="2200" b="1" dirty="0" smtClean="0">
                <a:solidFill>
                  <a:prstClr val="white"/>
                </a:solidFill>
              </a:rPr>
              <a:t>Să facă voia Lui, ascultând de legea scrisă în inimile lor</a:t>
            </a:r>
            <a:r>
              <a:rPr lang="fr-CH" sz="2200" b="1" dirty="0" smtClean="0">
                <a:solidFill>
                  <a:prstClr val="white"/>
                </a:solidFill>
              </a:rPr>
              <a:t> </a:t>
            </a:r>
            <a:r>
              <a:rPr lang="fr-CH" sz="2200" b="1" dirty="0">
                <a:solidFill>
                  <a:prstClr val="white"/>
                </a:solidFill>
              </a:rPr>
              <a:t>(</a:t>
            </a:r>
            <a:r>
              <a:rPr lang="fr-CH" sz="2200" b="1" dirty="0" smtClean="0">
                <a:solidFill>
                  <a:prstClr val="white"/>
                </a:solidFill>
              </a:rPr>
              <a:t>Roma</a:t>
            </a:r>
            <a:r>
              <a:rPr lang="ro-RO" sz="2200" b="1" dirty="0" smtClean="0">
                <a:solidFill>
                  <a:prstClr val="white"/>
                </a:solidFill>
              </a:rPr>
              <a:t>ni</a:t>
            </a:r>
            <a:r>
              <a:rPr lang="fr-CH" sz="2200" b="1" dirty="0" smtClean="0">
                <a:solidFill>
                  <a:prstClr val="white"/>
                </a:solidFill>
              </a:rPr>
              <a:t> </a:t>
            </a:r>
            <a:r>
              <a:rPr lang="fr-CH" sz="2200" b="1" dirty="0">
                <a:solidFill>
                  <a:prstClr val="white"/>
                </a:solidFill>
              </a:rPr>
              <a:t>2.14) </a:t>
            </a:r>
          </a:p>
        </p:txBody>
      </p:sp>
      <p:sp>
        <p:nvSpPr>
          <p:cNvPr id="15" name="14 Rectángulo"/>
          <p:cNvSpPr/>
          <p:nvPr/>
        </p:nvSpPr>
        <p:spPr>
          <a:xfrm>
            <a:off x="2900542" y="5248807"/>
            <a:ext cx="5350047" cy="1523494"/>
          </a:xfrm>
          <a:prstGeom prst="rect">
            <a:avLst/>
          </a:prstGeom>
        </p:spPr>
        <p:txBody>
          <a:bodyPr wrap="square">
            <a:spAutoFit/>
          </a:bodyPr>
          <a:lstStyle/>
          <a:p>
            <a:pPr lvl="0">
              <a:spcBef>
                <a:spcPts val="600"/>
              </a:spcBef>
            </a:pPr>
            <a:r>
              <a:rPr lang="ro-RO" sz="2200" b="1" dirty="0" smtClean="0">
                <a:solidFill>
                  <a:prstClr val="white"/>
                </a:solidFill>
              </a:rPr>
              <a:t>Toate acestea reprezintă lucrarea Duhului Sfânt la orice națiune</a:t>
            </a:r>
            <a:r>
              <a:rPr lang="fr-CH" sz="2200" b="1" dirty="0" smtClean="0">
                <a:solidFill>
                  <a:prstClr val="white"/>
                </a:solidFill>
              </a:rPr>
              <a:t>.</a:t>
            </a:r>
          </a:p>
          <a:p>
            <a:pPr lvl="0">
              <a:spcBef>
                <a:spcPts val="600"/>
              </a:spcBef>
            </a:pPr>
            <a:r>
              <a:rPr lang="ro-RO" sz="2200" b="1" dirty="0" smtClean="0">
                <a:solidFill>
                  <a:prstClr val="white"/>
                </a:solidFill>
              </a:rPr>
              <a:t>Fiecare e responsabil de adevărul pe care l-a primit.</a:t>
            </a:r>
            <a:endParaRPr lang="fr-CH" sz="2200" b="1" dirty="0">
              <a:solidFill>
                <a:prstClr val="white"/>
              </a:solidFill>
            </a:endParaRPr>
          </a:p>
        </p:txBody>
      </p:sp>
    </p:spTree>
    <p:extLst>
      <p:ext uri="{BB962C8B-B14F-4D97-AF65-F5344CB8AC3E}">
        <p14:creationId xmlns:p14="http://schemas.microsoft.com/office/powerpoint/2010/main" val="3653103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23" presetClass="entr" presetSubtype="528" fill="hold" nodeType="afterEffect">
                                  <p:stCondLst>
                                    <p:cond delay="0"/>
                                  </p:stCondLst>
                                  <p:childTnLst>
                                    <p:set>
                                      <p:cBhvr>
                                        <p:cTn id="21" dur="1" fill="hold">
                                          <p:stCondLst>
                                            <p:cond delay="0"/>
                                          </p:stCondLst>
                                        </p:cTn>
                                        <p:tgtEl>
                                          <p:spTgt spid="2057"/>
                                        </p:tgtEl>
                                        <p:attrNameLst>
                                          <p:attrName>style.visibility</p:attrName>
                                        </p:attrNameLst>
                                      </p:cBhvr>
                                      <p:to>
                                        <p:strVal val="visible"/>
                                      </p:to>
                                    </p:set>
                                    <p:anim calcmode="lin" valueType="num">
                                      <p:cBhvr>
                                        <p:cTn id="22" dur="500" fill="hold"/>
                                        <p:tgtEl>
                                          <p:spTgt spid="2057"/>
                                        </p:tgtEl>
                                        <p:attrNameLst>
                                          <p:attrName>ppt_w</p:attrName>
                                        </p:attrNameLst>
                                      </p:cBhvr>
                                      <p:tavLst>
                                        <p:tav tm="0">
                                          <p:val>
                                            <p:fltVal val="0"/>
                                          </p:val>
                                        </p:tav>
                                        <p:tav tm="100000">
                                          <p:val>
                                            <p:strVal val="#ppt_w"/>
                                          </p:val>
                                        </p:tav>
                                      </p:tavLst>
                                    </p:anim>
                                    <p:anim calcmode="lin" valueType="num">
                                      <p:cBhvr>
                                        <p:cTn id="23" dur="500" fill="hold"/>
                                        <p:tgtEl>
                                          <p:spTgt spid="2057"/>
                                        </p:tgtEl>
                                        <p:attrNameLst>
                                          <p:attrName>ppt_h</p:attrName>
                                        </p:attrNameLst>
                                      </p:cBhvr>
                                      <p:tavLst>
                                        <p:tav tm="0">
                                          <p:val>
                                            <p:fltVal val="0"/>
                                          </p:val>
                                        </p:tav>
                                        <p:tav tm="100000">
                                          <p:val>
                                            <p:strVal val="#ppt_h"/>
                                          </p:val>
                                        </p:tav>
                                      </p:tavLst>
                                    </p:anim>
                                    <p:anim calcmode="lin" valueType="num">
                                      <p:cBhvr>
                                        <p:cTn id="24" dur="500" fill="hold"/>
                                        <p:tgtEl>
                                          <p:spTgt spid="2057"/>
                                        </p:tgtEl>
                                        <p:attrNameLst>
                                          <p:attrName>ppt_x</p:attrName>
                                        </p:attrNameLst>
                                      </p:cBhvr>
                                      <p:tavLst>
                                        <p:tav tm="0">
                                          <p:val>
                                            <p:fltVal val="0.5"/>
                                          </p:val>
                                        </p:tav>
                                        <p:tav tm="100000">
                                          <p:val>
                                            <p:strVal val="#ppt_x"/>
                                          </p:val>
                                        </p:tav>
                                      </p:tavLst>
                                    </p:anim>
                                    <p:anim calcmode="lin" valueType="num">
                                      <p:cBhvr>
                                        <p:cTn id="25" dur="500" fill="hold"/>
                                        <p:tgtEl>
                                          <p:spTgt spid="2057"/>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 calcmode="lin" valueType="num">
                                      <p:cBhvr>
                                        <p:cTn id="30" dur="500" fill="hold"/>
                                        <p:tgtEl>
                                          <p:spTgt spid="14">
                                            <p:txEl>
                                              <p:pRg st="1" end="1"/>
                                            </p:txEl>
                                          </p:spTgt>
                                        </p:tgtEl>
                                        <p:attrNameLst>
                                          <p:attrName>ppt_x</p:attrName>
                                        </p:attrNameLst>
                                      </p:cBhvr>
                                      <p:tavLst>
                                        <p:tav tm="0">
                                          <p:val>
                                            <p:strVal val="#ppt_x-#ppt_w/2"/>
                                          </p:val>
                                        </p:tav>
                                        <p:tav tm="100000">
                                          <p:val>
                                            <p:strVal val="#ppt_x"/>
                                          </p:val>
                                        </p:tav>
                                      </p:tavLst>
                                    </p:anim>
                                    <p:anim calcmode="lin" valueType="num">
                                      <p:cBhvr>
                                        <p:cTn id="31"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4">
                                            <p:txEl>
                                              <p:pRg st="1" end="1"/>
                                            </p:txEl>
                                          </p:spTgt>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3" presetClass="entr" presetSubtype="528" fill="hold" nodeType="afterEffect">
                                  <p:stCondLst>
                                    <p:cond delay="0"/>
                                  </p:stCondLst>
                                  <p:childTnLst>
                                    <p:set>
                                      <p:cBhvr>
                                        <p:cTn id="36" dur="1" fill="hold">
                                          <p:stCondLst>
                                            <p:cond delay="0"/>
                                          </p:stCondLst>
                                        </p:cTn>
                                        <p:tgtEl>
                                          <p:spTgt spid="2061"/>
                                        </p:tgtEl>
                                        <p:attrNameLst>
                                          <p:attrName>style.visibility</p:attrName>
                                        </p:attrNameLst>
                                      </p:cBhvr>
                                      <p:to>
                                        <p:strVal val="visible"/>
                                      </p:to>
                                    </p:set>
                                    <p:anim calcmode="lin" valueType="num">
                                      <p:cBhvr>
                                        <p:cTn id="37" dur="500" fill="hold"/>
                                        <p:tgtEl>
                                          <p:spTgt spid="2061"/>
                                        </p:tgtEl>
                                        <p:attrNameLst>
                                          <p:attrName>ppt_w</p:attrName>
                                        </p:attrNameLst>
                                      </p:cBhvr>
                                      <p:tavLst>
                                        <p:tav tm="0">
                                          <p:val>
                                            <p:fltVal val="0"/>
                                          </p:val>
                                        </p:tav>
                                        <p:tav tm="100000">
                                          <p:val>
                                            <p:strVal val="#ppt_w"/>
                                          </p:val>
                                        </p:tav>
                                      </p:tavLst>
                                    </p:anim>
                                    <p:anim calcmode="lin" valueType="num">
                                      <p:cBhvr>
                                        <p:cTn id="38" dur="500" fill="hold"/>
                                        <p:tgtEl>
                                          <p:spTgt spid="2061"/>
                                        </p:tgtEl>
                                        <p:attrNameLst>
                                          <p:attrName>ppt_h</p:attrName>
                                        </p:attrNameLst>
                                      </p:cBhvr>
                                      <p:tavLst>
                                        <p:tav tm="0">
                                          <p:val>
                                            <p:fltVal val="0"/>
                                          </p:val>
                                        </p:tav>
                                        <p:tav tm="100000">
                                          <p:val>
                                            <p:strVal val="#ppt_h"/>
                                          </p:val>
                                        </p:tav>
                                      </p:tavLst>
                                    </p:anim>
                                    <p:anim calcmode="lin" valueType="num">
                                      <p:cBhvr>
                                        <p:cTn id="39" dur="500" fill="hold"/>
                                        <p:tgtEl>
                                          <p:spTgt spid="2061"/>
                                        </p:tgtEl>
                                        <p:attrNameLst>
                                          <p:attrName>ppt_x</p:attrName>
                                        </p:attrNameLst>
                                      </p:cBhvr>
                                      <p:tavLst>
                                        <p:tav tm="0">
                                          <p:val>
                                            <p:fltVal val="0.5"/>
                                          </p:val>
                                        </p:tav>
                                        <p:tav tm="100000">
                                          <p:val>
                                            <p:strVal val="#ppt_x"/>
                                          </p:val>
                                        </p:tav>
                                      </p:tavLst>
                                    </p:anim>
                                    <p:anim calcmode="lin" valueType="num">
                                      <p:cBhvr>
                                        <p:cTn id="40" dur="500" fill="hold"/>
                                        <p:tgtEl>
                                          <p:spTgt spid="2061"/>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p:cTn id="45" dur="500" fill="hold"/>
                                        <p:tgtEl>
                                          <p:spTgt spid="15">
                                            <p:txEl>
                                              <p:pRg st="0" end="0"/>
                                            </p:txEl>
                                          </p:spTgt>
                                        </p:tgtEl>
                                        <p:attrNameLst>
                                          <p:attrName>ppt_x</p:attrName>
                                        </p:attrNameLst>
                                      </p:cBhvr>
                                      <p:tavLst>
                                        <p:tav tm="0">
                                          <p:val>
                                            <p:strVal val="#ppt_x-#ppt_w/2"/>
                                          </p:val>
                                        </p:tav>
                                        <p:tav tm="100000">
                                          <p:val>
                                            <p:strVal val="#ppt_x"/>
                                          </p:val>
                                        </p:tav>
                                      </p:tavLst>
                                    </p:anim>
                                    <p:anim calcmode="lin" valueType="num">
                                      <p:cBhvr>
                                        <p:cTn id="46"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4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3" presetClass="entr" presetSubtype="528" fill="hold" nodeType="afterEffect">
                                  <p:stCondLst>
                                    <p:cond delay="0"/>
                                  </p:stCondLst>
                                  <p:childTnLst>
                                    <p:set>
                                      <p:cBhvr>
                                        <p:cTn id="51" dur="1" fill="hold">
                                          <p:stCondLst>
                                            <p:cond delay="0"/>
                                          </p:stCondLst>
                                        </p:cTn>
                                        <p:tgtEl>
                                          <p:spTgt spid="2059"/>
                                        </p:tgtEl>
                                        <p:attrNameLst>
                                          <p:attrName>style.visibility</p:attrName>
                                        </p:attrNameLst>
                                      </p:cBhvr>
                                      <p:to>
                                        <p:strVal val="visible"/>
                                      </p:to>
                                    </p:set>
                                    <p:anim calcmode="lin" valueType="num">
                                      <p:cBhvr>
                                        <p:cTn id="52" dur="500" fill="hold"/>
                                        <p:tgtEl>
                                          <p:spTgt spid="2059"/>
                                        </p:tgtEl>
                                        <p:attrNameLst>
                                          <p:attrName>ppt_w</p:attrName>
                                        </p:attrNameLst>
                                      </p:cBhvr>
                                      <p:tavLst>
                                        <p:tav tm="0">
                                          <p:val>
                                            <p:fltVal val="0"/>
                                          </p:val>
                                        </p:tav>
                                        <p:tav tm="100000">
                                          <p:val>
                                            <p:strVal val="#ppt_w"/>
                                          </p:val>
                                        </p:tav>
                                      </p:tavLst>
                                    </p:anim>
                                    <p:anim calcmode="lin" valueType="num">
                                      <p:cBhvr>
                                        <p:cTn id="53" dur="500" fill="hold"/>
                                        <p:tgtEl>
                                          <p:spTgt spid="2059"/>
                                        </p:tgtEl>
                                        <p:attrNameLst>
                                          <p:attrName>ppt_h</p:attrName>
                                        </p:attrNameLst>
                                      </p:cBhvr>
                                      <p:tavLst>
                                        <p:tav tm="0">
                                          <p:val>
                                            <p:fltVal val="0"/>
                                          </p:val>
                                        </p:tav>
                                        <p:tav tm="100000">
                                          <p:val>
                                            <p:strVal val="#ppt_h"/>
                                          </p:val>
                                        </p:tav>
                                      </p:tavLst>
                                    </p:anim>
                                    <p:anim calcmode="lin" valueType="num">
                                      <p:cBhvr>
                                        <p:cTn id="54" dur="500" fill="hold"/>
                                        <p:tgtEl>
                                          <p:spTgt spid="2059"/>
                                        </p:tgtEl>
                                        <p:attrNameLst>
                                          <p:attrName>ppt_x</p:attrName>
                                        </p:attrNameLst>
                                      </p:cBhvr>
                                      <p:tavLst>
                                        <p:tav tm="0">
                                          <p:val>
                                            <p:fltVal val="0.5"/>
                                          </p:val>
                                        </p:tav>
                                        <p:tav tm="100000">
                                          <p:val>
                                            <p:strVal val="#ppt_x"/>
                                          </p:val>
                                        </p:tav>
                                      </p:tavLst>
                                    </p:anim>
                                    <p:anim calcmode="lin" valueType="num">
                                      <p:cBhvr>
                                        <p:cTn id="55" dur="500" fill="hold"/>
                                        <p:tgtEl>
                                          <p:spTgt spid="2059"/>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 calcmode="lin" valueType="num">
                                      <p:cBhvr>
                                        <p:cTn id="60" dur="500" fill="hold"/>
                                        <p:tgtEl>
                                          <p:spTgt spid="15">
                                            <p:txEl>
                                              <p:pRg st="1" end="1"/>
                                            </p:txEl>
                                          </p:spTgt>
                                        </p:tgtEl>
                                        <p:attrNameLst>
                                          <p:attrName>ppt_x</p:attrName>
                                        </p:attrNameLst>
                                      </p:cBhvr>
                                      <p:tavLst>
                                        <p:tav tm="0">
                                          <p:val>
                                            <p:strVal val="#ppt_x-#ppt_w/2"/>
                                          </p:val>
                                        </p:tav>
                                        <p:tav tm="100000">
                                          <p:val>
                                            <p:strVal val="#ppt_x"/>
                                          </p:val>
                                        </p:tav>
                                      </p:tavLst>
                                    </p:anim>
                                    <p:anim calcmode="lin" valueType="num">
                                      <p:cBhvr>
                                        <p:cTn id="61" dur="500" fill="hold"/>
                                        <p:tgtEl>
                                          <p:spTgt spid="15">
                                            <p:txEl>
                                              <p:pRg st="1" end="1"/>
                                            </p:txEl>
                                          </p:spTgt>
                                        </p:tgtEl>
                                        <p:attrNameLst>
                                          <p:attrName>ppt_y</p:attrName>
                                        </p:attrNameLst>
                                      </p:cBhvr>
                                      <p:tavLst>
                                        <p:tav tm="0">
                                          <p:val>
                                            <p:strVal val="#ppt_y"/>
                                          </p:val>
                                        </p:tav>
                                        <p:tav tm="100000">
                                          <p:val>
                                            <p:strVal val="#ppt_y"/>
                                          </p:val>
                                        </p:tav>
                                      </p:tavLst>
                                    </p:anim>
                                    <p:anim calcmode="lin" valueType="num">
                                      <p:cBhvr>
                                        <p:cTn id="62"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63" dur="500" fill="hold"/>
                                        <p:tgtEl>
                                          <p:spTgt spid="1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uiExpand="1" build="p"/>
      <p:bldP spid="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7000" b="-4000"/>
          </a:stretch>
        </a:blipFill>
        <a:effectLst/>
      </p:bgPr>
    </p:bg>
    <p:spTree>
      <p:nvGrpSpPr>
        <p:cNvPr id="1" name=""/>
        <p:cNvGrpSpPr/>
        <p:nvPr/>
      </p:nvGrpSpPr>
      <p:grpSpPr>
        <a:xfrm>
          <a:off x="0" y="0"/>
          <a:ext cx="0" cy="0"/>
          <a:chOff x="0" y="0"/>
          <a:chExt cx="0" cy="0"/>
        </a:xfrm>
      </p:grpSpPr>
      <p:pic>
        <p:nvPicPr>
          <p:cNvPr id="6151" name="Picture 7" descr="http://mwabonwa.files.wordpress.com/2013/07/will-you-obey.jpg"/>
          <p:cNvPicPr>
            <a:picLocks noChangeAspect="1" noChangeArrowheads="1"/>
          </p:cNvPicPr>
          <p:nvPr/>
        </p:nvPicPr>
        <p:blipFill>
          <a:blip r:embed="rId3" cstate="email"/>
          <a:srcRect/>
          <a:stretch>
            <a:fillRect/>
          </a:stretch>
        </p:blipFill>
        <p:spPr bwMode="auto">
          <a:xfrm>
            <a:off x="5072066" y="1643051"/>
            <a:ext cx="3733762" cy="2802262"/>
          </a:xfrm>
          <a:prstGeom prst="rect">
            <a:avLst/>
          </a:prstGeom>
          <a:ln>
            <a:noFill/>
          </a:ln>
          <a:effectLst>
            <a:outerShdw blurRad="190500" algn="tl" rotWithShape="0">
              <a:srgbClr val="000000">
                <a:alpha val="70000"/>
              </a:srgbClr>
            </a:outerShdw>
          </a:effectLst>
        </p:spPr>
      </p:pic>
      <p:sp>
        <p:nvSpPr>
          <p:cNvPr id="3" name="2 CuadroTexto"/>
          <p:cNvSpPr txBox="1"/>
          <p:nvPr/>
        </p:nvSpPr>
        <p:spPr>
          <a:xfrm>
            <a:off x="71406" y="142852"/>
            <a:ext cx="7072330" cy="428628"/>
          </a:xfrm>
          <a:prstGeom prst="rect">
            <a:avLst/>
          </a:prstGeom>
          <a:noFill/>
        </p:spPr>
        <p:txBody>
          <a:bodyPr wrap="square" rtlCol="0">
            <a:prstTxWarp prst="textPlain">
              <a:avLst/>
            </a:prstTxWarp>
            <a:spAutoFit/>
            <a:scene3d>
              <a:camera prst="orthographicFront"/>
              <a:lightRig rig="sunset" dir="t"/>
            </a:scene3d>
            <a:sp3d extrusionH="57150" contourW="12700" prstMaterial="powder">
              <a:bevelT w="38100" h="38100"/>
              <a:contourClr>
                <a:srgbClr val="56291E"/>
              </a:contourClr>
            </a:sp3d>
          </a:bodyPr>
          <a:lstStyle/>
          <a:p>
            <a:pPr algn="ctr"/>
            <a:r>
              <a:rPr lang="fr-CH" sz="2800" b="1" dirty="0" err="1"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Legea</a:t>
            </a:r>
            <a:r>
              <a:rPr lang="fr-CH" sz="28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ro-RO" sz="28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și Evanghelia în viața lui Isus</a:t>
            </a:r>
            <a:endParaRPr lang="es-ES" sz="28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4" name="3 Rectángulo"/>
          <p:cNvSpPr/>
          <p:nvPr/>
        </p:nvSpPr>
        <p:spPr>
          <a:xfrm>
            <a:off x="214282" y="714356"/>
            <a:ext cx="6786610" cy="707886"/>
          </a:xfrm>
          <a:prstGeom prst="rect">
            <a:avLst/>
          </a:prstGeom>
        </p:spPr>
        <p:txBody>
          <a:bodyPr wrap="square">
            <a:spAutoFit/>
          </a:bodyPr>
          <a:lstStyle/>
          <a:p>
            <a:r>
              <a:rPr lang="fr-CH" sz="2000" b="1" dirty="0">
                <a:solidFill>
                  <a:schemeClr val="bg1"/>
                </a:solidFill>
                <a:latin typeface="Comic Sans MS" pitchFamily="66" charset="0"/>
              </a:rPr>
              <a:t>[…] </a:t>
            </a:r>
            <a:r>
              <a:rPr lang="vi-VN" sz="2000" b="1" dirty="0">
                <a:solidFill>
                  <a:schemeClr val="bg1"/>
                </a:solidFill>
                <a:latin typeface="Comic Sans MS" pitchFamily="66" charset="0"/>
              </a:rPr>
              <a:t>căci Legea a fost dată prin Moise, dar harul şi adevărul au venit prin Isus </a:t>
            </a:r>
            <a:r>
              <a:rPr lang="vi-VN" sz="2000" b="1" dirty="0" smtClean="0">
                <a:solidFill>
                  <a:schemeClr val="bg1"/>
                </a:solidFill>
                <a:latin typeface="Comic Sans MS" pitchFamily="66" charset="0"/>
              </a:rPr>
              <a:t>Hristos.</a:t>
            </a:r>
            <a:r>
              <a:rPr lang="es-ES" sz="1100" b="1" dirty="0" smtClean="0">
                <a:solidFill>
                  <a:schemeClr val="accent6">
                    <a:lumMod val="60000"/>
                    <a:lumOff val="40000"/>
                  </a:schemeClr>
                </a:solidFill>
                <a:latin typeface="Comic Sans MS" pitchFamily="66" charset="0"/>
              </a:rPr>
              <a:t>(</a:t>
            </a:r>
            <a:r>
              <a:rPr lang="ro-RO" sz="1100" b="1" dirty="0" smtClean="0">
                <a:solidFill>
                  <a:schemeClr val="accent6">
                    <a:lumMod val="60000"/>
                    <a:lumOff val="40000"/>
                  </a:schemeClr>
                </a:solidFill>
                <a:latin typeface="Comic Sans MS" pitchFamily="66" charset="0"/>
              </a:rPr>
              <a:t>Ioan</a:t>
            </a:r>
            <a:r>
              <a:rPr lang="es-ES" sz="1100" b="1" dirty="0" smtClean="0">
                <a:solidFill>
                  <a:schemeClr val="accent6">
                    <a:lumMod val="60000"/>
                    <a:lumOff val="40000"/>
                  </a:schemeClr>
                </a:solidFill>
                <a:latin typeface="Comic Sans MS" pitchFamily="66" charset="0"/>
              </a:rPr>
              <a:t> </a:t>
            </a:r>
            <a:r>
              <a:rPr lang="es-ES" sz="1100" b="1" dirty="0">
                <a:solidFill>
                  <a:schemeClr val="accent6">
                    <a:lumMod val="60000"/>
                    <a:lumOff val="40000"/>
                  </a:schemeClr>
                </a:solidFill>
                <a:latin typeface="Comic Sans MS" pitchFamily="66" charset="0"/>
              </a:rPr>
              <a:t>1:17</a:t>
            </a:r>
            <a:r>
              <a:rPr lang="es-ES" sz="1100" b="1" dirty="0" smtClean="0">
                <a:solidFill>
                  <a:schemeClr val="accent6">
                    <a:lumMod val="60000"/>
                    <a:lumOff val="40000"/>
                  </a:schemeClr>
                </a:solidFill>
                <a:latin typeface="Comic Sans MS" pitchFamily="66" charset="0"/>
              </a:rPr>
              <a:t>)</a:t>
            </a:r>
            <a:endParaRPr lang="es-ES" b="1" dirty="0">
              <a:solidFill>
                <a:schemeClr val="accent6">
                  <a:lumMod val="60000"/>
                  <a:lumOff val="40000"/>
                </a:schemeClr>
              </a:solidFill>
              <a:latin typeface="Comic Sans MS" pitchFamily="66" charset="0"/>
            </a:endParaRPr>
          </a:p>
        </p:txBody>
      </p:sp>
      <p:sp>
        <p:nvSpPr>
          <p:cNvPr id="5" name="4 Rectángulo"/>
          <p:cNvSpPr/>
          <p:nvPr/>
        </p:nvSpPr>
        <p:spPr>
          <a:xfrm>
            <a:off x="0" y="1422242"/>
            <a:ext cx="5000628" cy="3554819"/>
          </a:xfrm>
          <a:prstGeom prst="rect">
            <a:avLst/>
          </a:prstGeom>
        </p:spPr>
        <p:txBody>
          <a:bodyPr wrap="square">
            <a:spAutoFit/>
          </a:bodyPr>
          <a:lstStyle/>
          <a:p>
            <a:pPr>
              <a:spcBef>
                <a:spcPts val="600"/>
              </a:spcBef>
            </a:pPr>
            <a:r>
              <a:rPr lang="ro-RO" sz="2000" b="1" dirty="0" smtClean="0">
                <a:solidFill>
                  <a:schemeClr val="bg1"/>
                </a:solidFill>
              </a:rPr>
              <a:t>Ioan nu insinuează aici ideea că sistemul dat prin Moise nu era bun în comparație cu cel dat de către Isus, ci afrimă că</a:t>
            </a:r>
            <a:r>
              <a:rPr lang="fr-CH" sz="2000" b="1" dirty="0" smtClean="0">
                <a:solidFill>
                  <a:schemeClr val="bg1"/>
                </a:solidFill>
              </a:rPr>
              <a:t>: </a:t>
            </a:r>
            <a:br>
              <a:rPr lang="fr-CH" sz="2000" b="1" dirty="0" smtClean="0">
                <a:solidFill>
                  <a:schemeClr val="bg1"/>
                </a:solidFill>
              </a:rPr>
            </a:br>
            <a:r>
              <a:rPr lang="fr-CH" sz="2000" b="1" dirty="0" smtClean="0">
                <a:solidFill>
                  <a:schemeClr val="bg1"/>
                </a:solidFill>
              </a:rPr>
              <a:t>   </a:t>
            </a:r>
            <a:r>
              <a:rPr lang="fr-CH" sz="2000" b="1" dirty="0" smtClean="0">
                <a:solidFill>
                  <a:srgbClr val="00FFFF"/>
                </a:solidFill>
              </a:rPr>
              <a:t>- </a:t>
            </a:r>
            <a:r>
              <a:rPr lang="ro-RO" sz="2000" b="1" i="1" dirty="0" smtClean="0">
                <a:solidFill>
                  <a:srgbClr val="00FFFF"/>
                </a:solidFill>
              </a:rPr>
              <a:t>dacă sistemul dat prin Moise era bun</a:t>
            </a:r>
            <a:r>
              <a:rPr lang="fr-CH" sz="2000" b="1" i="1" dirty="0" smtClean="0">
                <a:solidFill>
                  <a:srgbClr val="00FFFF"/>
                </a:solidFill>
              </a:rPr>
              <a:t>, </a:t>
            </a:r>
            <a:br>
              <a:rPr lang="fr-CH" sz="2000" b="1" i="1" dirty="0" smtClean="0">
                <a:solidFill>
                  <a:srgbClr val="00FFFF"/>
                </a:solidFill>
              </a:rPr>
            </a:br>
            <a:r>
              <a:rPr lang="fr-CH" sz="2000" b="1" i="1" dirty="0" smtClean="0">
                <a:solidFill>
                  <a:srgbClr val="00FFFF"/>
                </a:solidFill>
              </a:rPr>
              <a:t>   - </a:t>
            </a:r>
            <a:r>
              <a:rPr lang="ro-RO" sz="2000" b="1" i="1" dirty="0" smtClean="0">
                <a:solidFill>
                  <a:srgbClr val="00FFFF"/>
                </a:solidFill>
              </a:rPr>
              <a:t>cel dat de către Isus este și mai bun</a:t>
            </a:r>
            <a:r>
              <a:rPr lang="fr-CH" sz="2000" b="1" i="1" dirty="0" smtClean="0">
                <a:solidFill>
                  <a:srgbClr val="00FFFF"/>
                </a:solidFill>
              </a:rPr>
              <a:t>.</a:t>
            </a:r>
          </a:p>
          <a:p>
            <a:pPr>
              <a:spcBef>
                <a:spcPts val="600"/>
              </a:spcBef>
            </a:pPr>
            <a:r>
              <a:rPr lang="ro-RO" sz="2000" b="1" dirty="0" smtClean="0">
                <a:solidFill>
                  <a:schemeClr val="bg1"/>
                </a:solidFill>
              </a:rPr>
              <a:t>Prin viața Sa, Isus ne oferă un exemplu perfect de ascultare a legii</a:t>
            </a:r>
            <a:r>
              <a:rPr lang="fr-CH" sz="2000" b="1" dirty="0" smtClean="0">
                <a:solidFill>
                  <a:schemeClr val="bg1"/>
                </a:solidFill>
              </a:rPr>
              <a:t> </a:t>
            </a:r>
            <a:r>
              <a:rPr lang="fr-CH" sz="2000" b="1" dirty="0" smtClean="0">
                <a:solidFill>
                  <a:srgbClr val="00FFFF"/>
                </a:solidFill>
              </a:rPr>
              <a:t>(</a:t>
            </a:r>
            <a:r>
              <a:rPr lang="ro-RO" sz="2000" b="1" dirty="0" smtClean="0">
                <a:solidFill>
                  <a:srgbClr val="00FFFF"/>
                </a:solidFill>
              </a:rPr>
              <a:t>Filipeni</a:t>
            </a:r>
            <a:r>
              <a:rPr lang="fr-CH" sz="2000" b="1" dirty="0" smtClean="0">
                <a:solidFill>
                  <a:srgbClr val="00FFFF"/>
                </a:solidFill>
              </a:rPr>
              <a:t> </a:t>
            </a:r>
            <a:r>
              <a:rPr lang="fr-CH" sz="2000" b="1" dirty="0">
                <a:solidFill>
                  <a:srgbClr val="00FFFF"/>
                </a:solidFill>
              </a:rPr>
              <a:t>2.8; </a:t>
            </a:r>
            <a:r>
              <a:rPr lang="ro-RO" sz="2000" b="1" dirty="0" smtClean="0">
                <a:solidFill>
                  <a:srgbClr val="00FFFF"/>
                </a:solidFill>
              </a:rPr>
              <a:t>Ioan</a:t>
            </a:r>
            <a:r>
              <a:rPr lang="fr-CH" sz="2000" b="1" dirty="0" smtClean="0">
                <a:solidFill>
                  <a:srgbClr val="00FFFF"/>
                </a:solidFill>
              </a:rPr>
              <a:t> </a:t>
            </a:r>
            <a:r>
              <a:rPr lang="fr-CH" sz="2000" b="1" dirty="0">
                <a:solidFill>
                  <a:srgbClr val="00FFFF"/>
                </a:solidFill>
              </a:rPr>
              <a:t>15.10) </a:t>
            </a:r>
            <a:endParaRPr lang="es-ES" sz="2000" b="1" dirty="0">
              <a:solidFill>
                <a:srgbClr val="00FFFF"/>
              </a:solidFill>
            </a:endParaRPr>
          </a:p>
        </p:txBody>
      </p:sp>
      <p:pic>
        <p:nvPicPr>
          <p:cNvPr id="6146" name="Picture 2" descr="R:\Dibujos\la ley\danbury_mint_ten_commandments_with_box_P0000013277S0009T2.jpg"/>
          <p:cNvPicPr>
            <a:picLocks noChangeAspect="1" noChangeArrowheads="1"/>
          </p:cNvPicPr>
          <p:nvPr/>
        </p:nvPicPr>
        <p:blipFill>
          <a:blip r:embed="rId4" cstate="email"/>
          <a:srcRect/>
          <a:stretch>
            <a:fillRect/>
          </a:stretch>
        </p:blipFill>
        <p:spPr bwMode="auto">
          <a:xfrm>
            <a:off x="7072330" y="1"/>
            <a:ext cx="2000240" cy="2000240"/>
          </a:xfrm>
          <a:prstGeom prst="ellipse">
            <a:avLst/>
          </a:prstGeom>
          <a:ln>
            <a:noFill/>
          </a:ln>
          <a:effectLst>
            <a:softEdge rad="112500"/>
          </a:effectLst>
        </p:spPr>
      </p:pic>
      <p:pic>
        <p:nvPicPr>
          <p:cNvPr id="6148" name="Picture 4" descr="R:\Dibujos\Jesus\Moderno\JesusYLaVidaModerna (32).jpg"/>
          <p:cNvPicPr>
            <a:picLocks noChangeAspect="1" noChangeArrowheads="1"/>
          </p:cNvPicPr>
          <p:nvPr/>
        </p:nvPicPr>
        <p:blipFill>
          <a:blip r:embed="rId5" cstate="email"/>
          <a:srcRect/>
          <a:stretch>
            <a:fillRect/>
          </a:stretch>
        </p:blipFill>
        <p:spPr bwMode="auto">
          <a:xfrm>
            <a:off x="5786446" y="4500570"/>
            <a:ext cx="3000396" cy="2250297"/>
          </a:xfrm>
          <a:prstGeom prst="rect">
            <a:avLst/>
          </a:prstGeom>
          <a:ln>
            <a:noFill/>
          </a:ln>
          <a:effectLst>
            <a:outerShdw blurRad="190500" algn="tl" rotWithShape="0">
              <a:srgbClr val="000000">
                <a:alpha val="70000"/>
              </a:srgbClr>
            </a:outerShdw>
          </a:effectLst>
        </p:spPr>
      </p:pic>
      <p:sp>
        <p:nvSpPr>
          <p:cNvPr id="12" name="11 Rectángulo"/>
          <p:cNvSpPr/>
          <p:nvPr/>
        </p:nvSpPr>
        <p:spPr>
          <a:xfrm>
            <a:off x="0" y="4941168"/>
            <a:ext cx="5786414" cy="1785104"/>
          </a:xfrm>
          <a:prstGeom prst="rect">
            <a:avLst/>
          </a:prstGeom>
        </p:spPr>
        <p:txBody>
          <a:bodyPr wrap="square">
            <a:spAutoFit/>
          </a:bodyPr>
          <a:lstStyle/>
          <a:p>
            <a:pPr lvl="0">
              <a:spcBef>
                <a:spcPts val="600"/>
              </a:spcBef>
            </a:pPr>
            <a:r>
              <a:rPr lang="ro-RO" sz="2000" b="1" dirty="0" smtClean="0">
                <a:solidFill>
                  <a:schemeClr val="bg1"/>
                </a:solidFill>
              </a:rPr>
              <a:t>Isus este Adevărul</a:t>
            </a:r>
            <a:r>
              <a:rPr lang="fr-CH" sz="2000" b="1" dirty="0" smtClean="0">
                <a:solidFill>
                  <a:schemeClr val="bg1"/>
                </a:solidFill>
              </a:rPr>
              <a:t> </a:t>
            </a:r>
            <a:r>
              <a:rPr lang="fr-CH" sz="2000" b="1" dirty="0" smtClean="0">
                <a:solidFill>
                  <a:srgbClr val="00FFFF"/>
                </a:solidFill>
              </a:rPr>
              <a:t>(</a:t>
            </a:r>
            <a:r>
              <a:rPr lang="ro-RO" sz="2000" b="1" dirty="0" smtClean="0">
                <a:solidFill>
                  <a:srgbClr val="00FFFF"/>
                </a:solidFill>
              </a:rPr>
              <a:t>Ioan</a:t>
            </a:r>
            <a:r>
              <a:rPr lang="fr-CH" sz="2000" b="1" dirty="0" smtClean="0">
                <a:solidFill>
                  <a:srgbClr val="00FFFF"/>
                </a:solidFill>
              </a:rPr>
              <a:t> </a:t>
            </a:r>
            <a:r>
              <a:rPr lang="fr-CH" sz="2000" b="1" dirty="0">
                <a:solidFill>
                  <a:srgbClr val="00FFFF"/>
                </a:solidFill>
              </a:rPr>
              <a:t>14.6</a:t>
            </a:r>
            <a:r>
              <a:rPr lang="fr-CH" sz="2000" b="1" dirty="0" smtClean="0">
                <a:solidFill>
                  <a:srgbClr val="00FFFF"/>
                </a:solidFill>
              </a:rPr>
              <a:t>)</a:t>
            </a:r>
            <a:r>
              <a:rPr lang="ro-RO" sz="2000" b="1" dirty="0" smtClean="0">
                <a:solidFill>
                  <a:srgbClr val="00FFFF"/>
                </a:solidFill>
              </a:rPr>
              <a:t> </a:t>
            </a:r>
            <a:r>
              <a:rPr lang="ro-RO" sz="2000" b="1" dirty="0" smtClean="0">
                <a:solidFill>
                  <a:schemeClr val="bg1"/>
                </a:solidFill>
              </a:rPr>
              <a:t>și cel care crede în Adevăr primește darul mântuirii</a:t>
            </a:r>
            <a:r>
              <a:rPr lang="fr-CH" sz="2000" b="1" dirty="0" smtClean="0">
                <a:solidFill>
                  <a:schemeClr val="bg1"/>
                </a:solidFill>
              </a:rPr>
              <a:t> </a:t>
            </a:r>
            <a:endParaRPr lang="fr-CH" sz="2000" b="1" dirty="0">
              <a:solidFill>
                <a:schemeClr val="bg1"/>
              </a:solidFill>
            </a:endParaRPr>
          </a:p>
          <a:p>
            <a:pPr lvl="0">
              <a:spcBef>
                <a:spcPts val="600"/>
              </a:spcBef>
            </a:pPr>
            <a:r>
              <a:rPr lang="fr-CH" sz="2000" b="1" dirty="0" smtClean="0">
                <a:solidFill>
                  <a:srgbClr val="00FFFF"/>
                </a:solidFill>
              </a:rPr>
              <a:t>(</a:t>
            </a:r>
            <a:r>
              <a:rPr lang="ro-RO" sz="2000" b="1" dirty="0" smtClean="0">
                <a:solidFill>
                  <a:srgbClr val="00FFFF"/>
                </a:solidFill>
              </a:rPr>
              <a:t>Efeseni</a:t>
            </a:r>
            <a:r>
              <a:rPr lang="fr-CH" sz="2000" b="1" dirty="0" smtClean="0">
                <a:solidFill>
                  <a:srgbClr val="00FFFF"/>
                </a:solidFill>
              </a:rPr>
              <a:t> </a:t>
            </a:r>
            <a:r>
              <a:rPr lang="fr-CH" sz="2000" b="1" dirty="0">
                <a:solidFill>
                  <a:srgbClr val="00FFFF"/>
                </a:solidFill>
              </a:rPr>
              <a:t>2.8) </a:t>
            </a:r>
            <a:r>
              <a:rPr lang="ro-RO" sz="2000" b="1" dirty="0" smtClean="0">
                <a:solidFill>
                  <a:schemeClr val="bg1"/>
                </a:solidFill>
              </a:rPr>
              <a:t>și puterea de a păzi Legea</a:t>
            </a:r>
            <a:r>
              <a:rPr lang="fr-CH" sz="2000" b="1" dirty="0" smtClean="0">
                <a:solidFill>
                  <a:schemeClr val="bg1"/>
                </a:solidFill>
              </a:rPr>
              <a:t> </a:t>
            </a:r>
            <a:r>
              <a:rPr lang="fr-CH" sz="2000" b="1" dirty="0" smtClean="0">
                <a:solidFill>
                  <a:srgbClr val="00FFFF"/>
                </a:solidFill>
              </a:rPr>
              <a:t>(</a:t>
            </a:r>
            <a:r>
              <a:rPr lang="ro-RO" sz="2000" b="1" dirty="0" smtClean="0">
                <a:solidFill>
                  <a:srgbClr val="00FFFF"/>
                </a:solidFill>
              </a:rPr>
              <a:t>Ioan</a:t>
            </a:r>
            <a:r>
              <a:rPr lang="fr-CH" sz="2000" b="1" dirty="0" smtClean="0">
                <a:solidFill>
                  <a:srgbClr val="00FFFF"/>
                </a:solidFill>
              </a:rPr>
              <a:t> </a:t>
            </a:r>
            <a:r>
              <a:rPr lang="fr-CH" sz="2000" b="1" dirty="0">
                <a:solidFill>
                  <a:srgbClr val="00FFFF"/>
                </a:solidFill>
              </a:rPr>
              <a:t>14.15).</a:t>
            </a:r>
          </a:p>
          <a:p>
            <a:pPr lvl="0">
              <a:spcBef>
                <a:spcPts val="600"/>
              </a:spcBef>
            </a:pPr>
            <a:endParaRPr lang="es-ES" sz="2000" b="1" dirty="0">
              <a:solidFill>
                <a:srgbClr val="00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1000"/>
                                        <p:tgtEl>
                                          <p:spTgt spid="5">
                                            <p:txEl>
                                              <p:pRg st="1" end="1"/>
                                            </p:txEl>
                                          </p:spTgt>
                                        </p:tgtEl>
                                      </p:cBhvr>
                                    </p:animEffect>
                                    <p:anim calcmode="lin" valueType="num">
                                      <p:cBhvr>
                                        <p:cTn id="3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151"/>
                                        </p:tgtEl>
                                        <p:attrNameLst>
                                          <p:attrName>style.visibility</p:attrName>
                                        </p:attrNameLst>
                                      </p:cBhvr>
                                      <p:to>
                                        <p:strVal val="visible"/>
                                      </p:to>
                                    </p:set>
                                    <p:animEffect transition="in" filter="fade">
                                      <p:cBhvr>
                                        <p:cTn id="42" dur="1000"/>
                                        <p:tgtEl>
                                          <p:spTgt spid="6151"/>
                                        </p:tgtEl>
                                      </p:cBhvr>
                                    </p:animEffect>
                                    <p:anim calcmode="lin" valueType="num">
                                      <p:cBhvr>
                                        <p:cTn id="43" dur="1000" fill="hold"/>
                                        <p:tgtEl>
                                          <p:spTgt spid="6151"/>
                                        </p:tgtEl>
                                        <p:attrNameLst>
                                          <p:attrName>ppt_x</p:attrName>
                                        </p:attrNameLst>
                                      </p:cBhvr>
                                      <p:tavLst>
                                        <p:tav tm="0">
                                          <p:val>
                                            <p:strVal val="#ppt_x"/>
                                          </p:val>
                                        </p:tav>
                                        <p:tav tm="100000">
                                          <p:val>
                                            <p:strVal val="#ppt_x"/>
                                          </p:val>
                                        </p:tav>
                                      </p:tavLst>
                                    </p:anim>
                                    <p:anim calcmode="lin" valueType="num">
                                      <p:cBhvr>
                                        <p:cTn id="44" dur="900" decel="100000" fill="hold"/>
                                        <p:tgtEl>
                                          <p:spTgt spid="615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151"/>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900" decel="100000" fill="hold"/>
                                        <p:tgtEl>
                                          <p:spTgt spid="12"/>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6148"/>
                                        </p:tgtEl>
                                        <p:attrNameLst>
                                          <p:attrName>style.visibility</p:attrName>
                                        </p:attrNameLst>
                                      </p:cBhvr>
                                      <p:to>
                                        <p:strVal val="visible"/>
                                      </p:to>
                                    </p:set>
                                    <p:animEffect transition="in" filter="fade">
                                      <p:cBhvr>
                                        <p:cTn id="56" dur="1000"/>
                                        <p:tgtEl>
                                          <p:spTgt spid="6148"/>
                                        </p:tgtEl>
                                      </p:cBhvr>
                                    </p:animEffect>
                                    <p:anim calcmode="lin" valueType="num">
                                      <p:cBhvr>
                                        <p:cTn id="57" dur="1000" fill="hold"/>
                                        <p:tgtEl>
                                          <p:spTgt spid="6148"/>
                                        </p:tgtEl>
                                        <p:attrNameLst>
                                          <p:attrName>ppt_x</p:attrName>
                                        </p:attrNameLst>
                                      </p:cBhvr>
                                      <p:tavLst>
                                        <p:tav tm="0">
                                          <p:val>
                                            <p:strVal val="#ppt_x"/>
                                          </p:val>
                                        </p:tav>
                                        <p:tav tm="100000">
                                          <p:val>
                                            <p:strVal val="#ppt_x"/>
                                          </p:val>
                                        </p:tav>
                                      </p:tavLst>
                                    </p:anim>
                                    <p:anim calcmode="lin" valueType="num">
                                      <p:cBhvr>
                                        <p:cTn id="58" dur="900" decel="100000" fill="hold"/>
                                        <p:tgtEl>
                                          <p:spTgt spid="6148"/>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bldLvl="2"/>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8000"/>
          </a:stretch>
        </a:blipFill>
        <a:effectLst/>
      </p:bgPr>
    </p:bg>
    <p:spTree>
      <p:nvGrpSpPr>
        <p:cNvPr id="1" name=""/>
        <p:cNvGrpSpPr/>
        <p:nvPr/>
      </p:nvGrpSpPr>
      <p:grpSpPr>
        <a:xfrm>
          <a:off x="0" y="0"/>
          <a:ext cx="0" cy="0"/>
          <a:chOff x="0" y="0"/>
          <a:chExt cx="0" cy="0"/>
        </a:xfrm>
      </p:grpSpPr>
      <p:sp>
        <p:nvSpPr>
          <p:cNvPr id="2" name="1 Rectángulo"/>
          <p:cNvSpPr/>
          <p:nvPr/>
        </p:nvSpPr>
        <p:spPr>
          <a:xfrm>
            <a:off x="288445" y="836712"/>
            <a:ext cx="8820472" cy="4001095"/>
          </a:xfrm>
          <a:prstGeom prst="rect">
            <a:avLst/>
          </a:prstGeom>
        </p:spPr>
        <p:txBody>
          <a:bodyPr wrap="square">
            <a:spAutoFit/>
          </a:bodyPr>
          <a:lstStyle/>
          <a:p>
            <a:pPr>
              <a:spcBef>
                <a:spcPts val="600"/>
              </a:spcBef>
            </a:pPr>
            <a:r>
              <a:rPr lang="es-ES" sz="2400" dirty="0" smtClean="0">
                <a:latin typeface="Cooper Black" pitchFamily="18" charset="0"/>
              </a:rPr>
              <a:t>“</a:t>
            </a:r>
            <a:r>
              <a:rPr lang="ro-RO" sz="2400" dirty="0" smtClean="0">
                <a:latin typeface="Cooper Black" pitchFamily="18" charset="0"/>
              </a:rPr>
              <a:t>În timp ce umbla din loc în loc, făcând bine și vindecând pe toți cei chinuiți de Satana, El le-a explicat oamenilor </a:t>
            </a:r>
            <a:r>
              <a:rPr lang="ro-RO" sz="2400" u="sng" dirty="0" smtClean="0">
                <a:solidFill>
                  <a:srgbClr val="CC5134"/>
                </a:solidFill>
                <a:latin typeface="Cooper Black" pitchFamily="18" charset="0"/>
              </a:rPr>
              <a:t>caracterul legii lui Dumnezeu</a:t>
            </a:r>
            <a:r>
              <a:rPr lang="fr-CH" sz="2400" dirty="0" smtClean="0">
                <a:latin typeface="Cooper Black" pitchFamily="18" charset="0"/>
              </a:rPr>
              <a:t> </a:t>
            </a:r>
            <a:r>
              <a:rPr lang="ro-RO" sz="2400" dirty="0" smtClean="0">
                <a:latin typeface="Cooper Black" pitchFamily="18" charset="0"/>
              </a:rPr>
              <a:t>și natura slujirii Sale. Viața Lui dovedește că </a:t>
            </a:r>
            <a:r>
              <a:rPr lang="ro-RO" sz="2400" u="sng" dirty="0" smtClean="0">
                <a:solidFill>
                  <a:srgbClr val="CC5134"/>
                </a:solidFill>
                <a:latin typeface="Cooper Black" pitchFamily="18" charset="0"/>
              </a:rPr>
              <a:t>este cu putință ca și noi să ascultăm de Legea lui Dumnezeu.</a:t>
            </a:r>
          </a:p>
          <a:p>
            <a:pPr>
              <a:spcBef>
                <a:spcPts val="600"/>
              </a:spcBef>
            </a:pPr>
            <a:r>
              <a:rPr lang="fr-CH" sz="2400" i="1" dirty="0" smtClean="0">
                <a:solidFill>
                  <a:srgbClr val="CC5134"/>
                </a:solidFill>
                <a:latin typeface="Cooper Black" pitchFamily="18" charset="0"/>
              </a:rPr>
              <a:t>P</a:t>
            </a:r>
            <a:r>
              <a:rPr lang="ro-RO" sz="2400" i="1" dirty="0" smtClean="0">
                <a:solidFill>
                  <a:srgbClr val="CC5134"/>
                </a:solidFill>
                <a:latin typeface="Cooper Black" pitchFamily="18" charset="0"/>
              </a:rPr>
              <a:t>rin natura Sa omenească, Hristos a venit în legătură cu omenirea; prin divinitatea Sa, El stăpânește pe tronul lui Dumnezeu</a:t>
            </a:r>
            <a:r>
              <a:rPr lang="fr-CH" sz="2400" i="1" dirty="0" smtClean="0">
                <a:solidFill>
                  <a:srgbClr val="CC5134"/>
                </a:solidFill>
                <a:latin typeface="Cooper Black" pitchFamily="18" charset="0"/>
              </a:rPr>
              <a:t>. </a:t>
            </a:r>
          </a:p>
          <a:p>
            <a:pPr lvl="1">
              <a:spcBef>
                <a:spcPts val="600"/>
              </a:spcBef>
            </a:pPr>
            <a:r>
              <a:rPr lang="ro-RO" sz="2400" dirty="0" smtClean="0">
                <a:latin typeface="Cooper Black" pitchFamily="18" charset="0"/>
              </a:rPr>
              <a:t>Ca Fiu al omului ne-a dat un exemplu de ascultare; ca Fiu al lui Dumnezeu, El ne dă putere să ascultăm.</a:t>
            </a:r>
            <a:r>
              <a:rPr lang="es-ES" sz="2800" dirty="0" smtClean="0">
                <a:latin typeface="Cooper Black" pitchFamily="18" charset="0"/>
              </a:rPr>
              <a:t>”</a:t>
            </a:r>
            <a:endParaRPr lang="es-ES" sz="2800" dirty="0">
              <a:latin typeface="Cooper Black" pitchFamily="18" charset="0"/>
            </a:endParaRPr>
          </a:p>
        </p:txBody>
      </p:sp>
      <p:sp>
        <p:nvSpPr>
          <p:cNvPr id="3" name="2 CuadroTexto"/>
          <p:cNvSpPr txBox="1"/>
          <p:nvPr/>
        </p:nvSpPr>
        <p:spPr>
          <a:xfrm>
            <a:off x="1" y="5621553"/>
            <a:ext cx="9144000" cy="307777"/>
          </a:xfrm>
          <a:prstGeom prst="rect">
            <a:avLst/>
          </a:prstGeom>
          <a:noFill/>
        </p:spPr>
        <p:txBody>
          <a:bodyPr wrap="square" rtlCol="0">
            <a:spAutoFit/>
          </a:bodyPr>
          <a:lstStyle/>
          <a:p>
            <a:pPr algn="ctr"/>
            <a:r>
              <a:rPr lang="es-ES" sz="1400" b="1" dirty="0">
                <a:solidFill>
                  <a:schemeClr val="bg1"/>
                </a:solidFill>
                <a:effectLst>
                  <a:glow rad="101600">
                    <a:schemeClr val="tx1">
                      <a:alpha val="40000"/>
                    </a:schemeClr>
                  </a:glow>
                  <a:outerShdw blurRad="50800" dist="50800" dir="5400000" algn="ctr" rotWithShape="0">
                    <a:schemeClr val="tx1"/>
                  </a:outerShdw>
                </a:effectLst>
              </a:rPr>
              <a:t>(E.G.WHITE, </a:t>
            </a:r>
            <a:r>
              <a:rPr lang="ro-RO" sz="1400" b="1" dirty="0" smtClean="0">
                <a:solidFill>
                  <a:schemeClr val="bg1"/>
                </a:solidFill>
                <a:effectLst>
                  <a:glow rad="101600">
                    <a:schemeClr val="tx1">
                      <a:alpha val="40000"/>
                    </a:schemeClr>
                  </a:glow>
                  <a:outerShdw blurRad="50800" dist="50800" dir="5400000" algn="ctr" rotWithShape="0">
                    <a:schemeClr val="tx1"/>
                  </a:outerShdw>
                </a:effectLst>
              </a:rPr>
              <a:t>Hristos Lumina Lumii</a:t>
            </a:r>
            <a:r>
              <a:rPr lang="es-ES" sz="1400" b="1" dirty="0" smtClean="0">
                <a:solidFill>
                  <a:schemeClr val="bg1"/>
                </a:solidFill>
                <a:effectLst>
                  <a:glow rad="101600">
                    <a:schemeClr val="tx1">
                      <a:alpha val="40000"/>
                    </a:schemeClr>
                  </a:glow>
                  <a:outerShdw blurRad="50800" dist="50800" dir="5400000" algn="ctr" rotWithShape="0">
                    <a:schemeClr val="tx1"/>
                  </a:outerShdw>
                </a:effectLst>
              </a:rPr>
              <a:t>, </a:t>
            </a:r>
            <a:r>
              <a:rPr lang="es-ES" sz="1400" b="1" dirty="0">
                <a:solidFill>
                  <a:schemeClr val="bg1"/>
                </a:solidFill>
                <a:effectLst>
                  <a:glow rad="101600">
                    <a:schemeClr val="tx1">
                      <a:alpha val="40000"/>
                    </a:schemeClr>
                  </a:glow>
                  <a:outerShdw blurRad="50800" dist="50800" dir="5400000" algn="ctr" rotWithShape="0">
                    <a:schemeClr val="tx1"/>
                  </a:outerShdw>
                </a:effectLst>
              </a:rPr>
              <a:t>p. </a:t>
            </a:r>
            <a:r>
              <a:rPr lang="es-ES" sz="1400" b="1" dirty="0" smtClean="0">
                <a:solidFill>
                  <a:schemeClr val="bg1"/>
                </a:solidFill>
                <a:effectLst>
                  <a:glow rad="101600">
                    <a:schemeClr val="tx1">
                      <a:alpha val="40000"/>
                    </a:schemeClr>
                  </a:glow>
                  <a:outerShdw blurRad="50800" dist="50800" dir="5400000" algn="ctr" rotWithShape="0">
                    <a:schemeClr val="tx1"/>
                  </a:outerShdw>
                </a:effectLst>
              </a:rPr>
              <a:t>14.15 </a:t>
            </a:r>
            <a:r>
              <a:rPr lang="ro-RO" sz="1400" b="1" dirty="0" smtClean="0">
                <a:solidFill>
                  <a:schemeClr val="bg1"/>
                </a:solidFill>
                <a:effectLst>
                  <a:glow rad="101600">
                    <a:schemeClr val="tx1">
                      <a:alpha val="40000"/>
                    </a:schemeClr>
                  </a:glow>
                  <a:outerShdw blurRad="50800" dist="50800" dir="5400000" algn="ctr" rotWithShape="0">
                    <a:schemeClr val="tx1"/>
                  </a:outerShdw>
                </a:effectLst>
              </a:rPr>
              <a:t>și</a:t>
            </a:r>
            <a:r>
              <a:rPr lang="es-ES" sz="1400" b="1" dirty="0" smtClean="0">
                <a:solidFill>
                  <a:schemeClr val="bg1"/>
                </a:solidFill>
                <a:effectLst>
                  <a:glow rad="101600">
                    <a:schemeClr val="tx1">
                      <a:alpha val="40000"/>
                    </a:schemeClr>
                  </a:glow>
                  <a:outerShdw blurRad="50800" dist="50800" dir="5400000" algn="ctr" rotWithShape="0">
                    <a:schemeClr val="tx1"/>
                  </a:outerShdw>
                </a:effectLst>
              </a:rPr>
              <a:t> 15.1</a:t>
            </a:r>
            <a:r>
              <a:rPr lang="es-ES" sz="1400" b="1" dirty="0">
                <a:solidFill>
                  <a:schemeClr val="bg1"/>
                </a:solidFill>
                <a:effectLst>
                  <a:glow rad="101600">
                    <a:schemeClr val="tx1">
                      <a:alpha val="40000"/>
                    </a:schemeClr>
                  </a:glow>
                  <a:outerShdw blurRad="50800" dist="50800" dir="5400000" algn="ctr" rotWithShape="0">
                    <a:schemeClr val="tx1"/>
                  </a:outerShdw>
                </a:effectLst>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pic>
        <p:nvPicPr>
          <p:cNvPr id="4100" name="Picture 4" descr="R:\Dibujos\Oxygen\02\JPG Format\Original Art\Soft Edge\Jesusoncross.png"/>
          <p:cNvPicPr>
            <a:picLocks noChangeAspect="1" noChangeArrowheads="1"/>
          </p:cNvPicPr>
          <p:nvPr/>
        </p:nvPicPr>
        <p:blipFill>
          <a:blip r:embed="rId3" cstate="email"/>
          <a:srcRect/>
          <a:stretch>
            <a:fillRect/>
          </a:stretch>
        </p:blipFill>
        <p:spPr bwMode="auto">
          <a:xfrm>
            <a:off x="7843854" y="0"/>
            <a:ext cx="1300146" cy="1733528"/>
          </a:xfrm>
          <a:prstGeom prst="rect">
            <a:avLst/>
          </a:prstGeom>
          <a:noFill/>
        </p:spPr>
      </p:pic>
      <p:sp>
        <p:nvSpPr>
          <p:cNvPr id="2" name="1 CuadroTexto"/>
          <p:cNvSpPr txBox="1"/>
          <p:nvPr/>
        </p:nvSpPr>
        <p:spPr>
          <a:xfrm>
            <a:off x="0" y="0"/>
            <a:ext cx="8001024" cy="769441"/>
          </a:xfrm>
          <a:prstGeom prst="rect">
            <a:avLst/>
          </a:prstGeom>
          <a:noFill/>
        </p:spPr>
        <p:txBody>
          <a:bodyPr wrap="square" rtlCol="0">
            <a:spAutoFit/>
            <a:scene3d>
              <a:camera prst="orthographicFront"/>
              <a:lightRig rig="threePt" dir="tl"/>
            </a:scene3d>
            <a:sp3d extrusionH="25400" contourW="25400">
              <a:bevelT w="38100" h="31750"/>
              <a:contourClr>
                <a:srgbClr val="1B1422"/>
              </a:contourClr>
            </a:sp3d>
          </a:bodyPr>
          <a:lstStyle/>
          <a:p>
            <a:pPr algn="ctr"/>
            <a:r>
              <a:rPr lang="ro-RO" sz="4400" b="1" dirty="0" smtClean="0">
                <a:ln w="11430"/>
                <a:solidFill>
                  <a:schemeClr val="bg1"/>
                </a:solidFill>
                <a:effectLst>
                  <a:outerShdw blurRad="50800" dist="39000" dir="5460000" algn="tl">
                    <a:srgbClr val="000000">
                      <a:alpha val="38000"/>
                    </a:srgbClr>
                  </a:outerShdw>
                </a:effectLst>
                <a:latin typeface="+mj-lt"/>
              </a:rPr>
              <a:t>Legea și Evanghelia</a:t>
            </a:r>
            <a:endParaRPr lang="es-ES" sz="4400" b="1" dirty="0">
              <a:ln w="11430"/>
              <a:solidFill>
                <a:schemeClr val="bg1"/>
              </a:solidFill>
              <a:effectLst>
                <a:outerShdw blurRad="50800" dist="39000" dir="5460000" algn="tl">
                  <a:srgbClr val="000000">
                    <a:alpha val="38000"/>
                  </a:srgbClr>
                </a:outerShdw>
              </a:effectLst>
              <a:latin typeface="+mj-lt"/>
            </a:endParaRPr>
          </a:p>
        </p:txBody>
      </p:sp>
      <p:sp>
        <p:nvSpPr>
          <p:cNvPr id="3" name="2 Rectángulo"/>
          <p:cNvSpPr/>
          <p:nvPr/>
        </p:nvSpPr>
        <p:spPr>
          <a:xfrm>
            <a:off x="395536" y="692696"/>
            <a:ext cx="7887250" cy="1015663"/>
          </a:xfrm>
          <a:prstGeom prst="rect">
            <a:avLst/>
          </a:prstGeom>
        </p:spPr>
        <p:txBody>
          <a:bodyPr wrap="square">
            <a:spAutoFit/>
          </a:bodyPr>
          <a:lstStyle/>
          <a:p>
            <a:r>
              <a:rPr lang="vi-VN" sz="2000" b="1" dirty="0">
                <a:solidFill>
                  <a:schemeClr val="bg1"/>
                </a:solidFill>
                <a:latin typeface="Comic Sans MS" pitchFamily="66" charset="0"/>
              </a:rPr>
              <a:t>Fiindcă plata păcatului este moartea, dar darul fără plată al lui Dumnezeu este viaţa veşnică în Isus Hristos, Domnul </a:t>
            </a:r>
            <a:r>
              <a:rPr lang="vi-VN" sz="2000" b="1" dirty="0" smtClean="0">
                <a:solidFill>
                  <a:schemeClr val="bg1"/>
                </a:solidFill>
                <a:latin typeface="Comic Sans MS" pitchFamily="66" charset="0"/>
              </a:rPr>
              <a:t>nostru.</a:t>
            </a:r>
            <a:r>
              <a:rPr lang="fr-CH" sz="2000" b="1" dirty="0" smtClean="0">
                <a:solidFill>
                  <a:schemeClr val="bg1"/>
                </a:solidFill>
                <a:latin typeface="Comic Sans MS" pitchFamily="66" charset="0"/>
              </a:rPr>
              <a:t> </a:t>
            </a:r>
            <a:r>
              <a:rPr lang="es-ES" sz="1100" b="1" dirty="0">
                <a:solidFill>
                  <a:srgbClr val="433254"/>
                </a:solidFill>
                <a:latin typeface="Comic Sans MS" pitchFamily="66" charset="0"/>
              </a:rPr>
              <a:t>(</a:t>
            </a:r>
            <a:r>
              <a:rPr lang="es-ES" sz="1100" b="1" dirty="0" smtClean="0">
                <a:solidFill>
                  <a:srgbClr val="433254"/>
                </a:solidFill>
                <a:latin typeface="Comic Sans MS" pitchFamily="66" charset="0"/>
              </a:rPr>
              <a:t>Roma</a:t>
            </a:r>
            <a:r>
              <a:rPr lang="ro-RO" sz="1100" b="1" dirty="0" smtClean="0">
                <a:solidFill>
                  <a:srgbClr val="433254"/>
                </a:solidFill>
                <a:latin typeface="Comic Sans MS" pitchFamily="66" charset="0"/>
              </a:rPr>
              <a:t>ni</a:t>
            </a:r>
            <a:r>
              <a:rPr lang="es-ES" sz="1100" b="1" dirty="0" smtClean="0">
                <a:solidFill>
                  <a:srgbClr val="433254"/>
                </a:solidFill>
                <a:latin typeface="Comic Sans MS" pitchFamily="66" charset="0"/>
              </a:rPr>
              <a:t> </a:t>
            </a:r>
            <a:r>
              <a:rPr lang="es-ES" sz="1100" b="1" dirty="0">
                <a:solidFill>
                  <a:srgbClr val="433254"/>
                </a:solidFill>
                <a:latin typeface="Comic Sans MS" pitchFamily="66" charset="0"/>
              </a:rPr>
              <a:t>6.23)</a:t>
            </a:r>
            <a:endParaRPr lang="es-ES" b="1" dirty="0">
              <a:solidFill>
                <a:srgbClr val="433254"/>
              </a:solidFill>
              <a:latin typeface="Comic Sans MS" pitchFamily="66" charset="0"/>
            </a:endParaRPr>
          </a:p>
        </p:txBody>
      </p:sp>
      <p:sp>
        <p:nvSpPr>
          <p:cNvPr id="4" name="3 Rectángulo"/>
          <p:cNvSpPr/>
          <p:nvPr/>
        </p:nvSpPr>
        <p:spPr>
          <a:xfrm>
            <a:off x="2857488" y="1353909"/>
            <a:ext cx="6072230" cy="707886"/>
          </a:xfrm>
          <a:prstGeom prst="rect">
            <a:avLst/>
          </a:prstGeom>
        </p:spPr>
        <p:txBody>
          <a:bodyPr wrap="square">
            <a:spAutoFit/>
          </a:bodyPr>
          <a:lstStyle/>
          <a:p>
            <a:r>
              <a:rPr lang="vi-VN" sz="2000" b="1" dirty="0">
                <a:solidFill>
                  <a:schemeClr val="bg1"/>
                </a:solidFill>
                <a:latin typeface="Comic Sans MS" pitchFamily="66" charset="0"/>
              </a:rPr>
              <a:t>Voi eraţi morţi în greşelile şi în păcatele </a:t>
            </a:r>
            <a:r>
              <a:rPr lang="vi-VN" sz="2000" b="1" dirty="0" smtClean="0">
                <a:solidFill>
                  <a:schemeClr val="bg1"/>
                </a:solidFill>
                <a:latin typeface="Comic Sans MS" pitchFamily="66" charset="0"/>
              </a:rPr>
              <a:t>voastre</a:t>
            </a:r>
            <a:r>
              <a:rPr lang="fr-CH" sz="2000" b="1" dirty="0" smtClean="0">
                <a:solidFill>
                  <a:schemeClr val="bg1"/>
                </a:solidFill>
                <a:latin typeface="Comic Sans MS" pitchFamily="66" charset="0"/>
              </a:rPr>
              <a:t>. </a:t>
            </a:r>
            <a:r>
              <a:rPr lang="es-ES" sz="1100" b="1" dirty="0">
                <a:solidFill>
                  <a:srgbClr val="433254"/>
                </a:solidFill>
                <a:latin typeface="Comic Sans MS" pitchFamily="66" charset="0"/>
              </a:rPr>
              <a:t>(</a:t>
            </a:r>
            <a:r>
              <a:rPr lang="es-ES" sz="1100" b="1" dirty="0" smtClean="0">
                <a:solidFill>
                  <a:srgbClr val="433254"/>
                </a:solidFill>
                <a:latin typeface="Comic Sans MS" pitchFamily="66" charset="0"/>
              </a:rPr>
              <a:t>É</a:t>
            </a:r>
            <a:r>
              <a:rPr lang="ro-RO" sz="1100" b="1" dirty="0" smtClean="0">
                <a:solidFill>
                  <a:srgbClr val="433254"/>
                </a:solidFill>
                <a:latin typeface="Comic Sans MS" pitchFamily="66" charset="0"/>
              </a:rPr>
              <a:t>feseni</a:t>
            </a:r>
            <a:r>
              <a:rPr lang="es-ES" sz="1100" b="1" dirty="0" smtClean="0">
                <a:solidFill>
                  <a:srgbClr val="433254"/>
                </a:solidFill>
                <a:latin typeface="Comic Sans MS" pitchFamily="66" charset="0"/>
              </a:rPr>
              <a:t> </a:t>
            </a:r>
            <a:r>
              <a:rPr lang="es-ES" sz="1100" b="1" dirty="0">
                <a:solidFill>
                  <a:srgbClr val="433254"/>
                </a:solidFill>
                <a:latin typeface="Comic Sans MS" pitchFamily="66" charset="0"/>
              </a:rPr>
              <a:t>2.1)</a:t>
            </a:r>
            <a:endParaRPr lang="es-ES" b="1" dirty="0">
              <a:solidFill>
                <a:srgbClr val="433254"/>
              </a:solidFill>
              <a:latin typeface="Comic Sans MS" pitchFamily="66" charset="0"/>
            </a:endParaRPr>
          </a:p>
        </p:txBody>
      </p:sp>
      <p:sp>
        <p:nvSpPr>
          <p:cNvPr id="5" name="4 CuadroTexto"/>
          <p:cNvSpPr txBox="1"/>
          <p:nvPr/>
        </p:nvSpPr>
        <p:spPr>
          <a:xfrm>
            <a:off x="2857488" y="2000240"/>
            <a:ext cx="6286544" cy="1785104"/>
          </a:xfrm>
          <a:prstGeom prst="rect">
            <a:avLst/>
          </a:prstGeom>
          <a:noFill/>
        </p:spPr>
        <p:txBody>
          <a:bodyPr wrap="square" rtlCol="0">
            <a:spAutoFit/>
          </a:bodyPr>
          <a:lstStyle/>
          <a:p>
            <a:pPr>
              <a:spcBef>
                <a:spcPts val="600"/>
              </a:spcBef>
            </a:pPr>
            <a:r>
              <a:rPr lang="ro-RO" sz="2000" b="1" dirty="0" smtClean="0">
                <a:solidFill>
                  <a:srgbClr val="C00000"/>
                </a:solidFill>
              </a:rPr>
              <a:t>Cineva care trăiește în păcat, în nelegiuire</a:t>
            </a:r>
            <a:r>
              <a:rPr lang="fr-CH" sz="2000" b="1" dirty="0" smtClean="0">
                <a:solidFill>
                  <a:srgbClr val="C00000"/>
                </a:solidFill>
              </a:rPr>
              <a:t>, </a:t>
            </a:r>
            <a:r>
              <a:rPr lang="ro-RO" sz="2000" b="1" dirty="0" smtClean="0">
                <a:solidFill>
                  <a:srgbClr val="C00000"/>
                </a:solidFill>
              </a:rPr>
              <a:t>este doar un cadavru ambulant care așteaptă ziua ultimei lui suflări</a:t>
            </a:r>
            <a:r>
              <a:rPr lang="fr-CH" sz="2000" b="1" dirty="0" smtClean="0">
                <a:solidFill>
                  <a:srgbClr val="C00000"/>
                </a:solidFill>
              </a:rPr>
              <a:t>. </a:t>
            </a:r>
            <a:r>
              <a:rPr lang="fr-CH" dirty="0"/>
              <a:t>(EDS, </a:t>
            </a:r>
            <a:r>
              <a:rPr lang="fr-CH" dirty="0" smtClean="0"/>
              <a:t>j</a:t>
            </a:r>
            <a:r>
              <a:rPr lang="ro-RO" dirty="0" smtClean="0"/>
              <a:t>oi</a:t>
            </a:r>
            <a:r>
              <a:rPr lang="fr-CH" dirty="0" smtClean="0"/>
              <a:t> </a:t>
            </a:r>
            <a:r>
              <a:rPr lang="fr-CH" dirty="0"/>
              <a:t>29 mai 2014)</a:t>
            </a:r>
          </a:p>
          <a:p>
            <a:pPr>
              <a:spcBef>
                <a:spcPts val="600"/>
              </a:spcBef>
            </a:pPr>
            <a:r>
              <a:rPr lang="ro-RO" sz="2000" b="1" dirty="0" smtClean="0"/>
              <a:t>Legea spune</a:t>
            </a:r>
            <a:r>
              <a:rPr lang="fr-CH" sz="2000" b="1" dirty="0" smtClean="0"/>
              <a:t>: </a:t>
            </a:r>
            <a:r>
              <a:rPr lang="fr-CH" sz="2000" b="1" dirty="0"/>
              <a:t>« Tu </a:t>
            </a:r>
            <a:r>
              <a:rPr lang="fr-CH" sz="2000" b="1" dirty="0" smtClean="0"/>
              <a:t>e</a:t>
            </a:r>
            <a:r>
              <a:rPr lang="ro-RO" sz="2000" b="1" dirty="0" smtClean="0"/>
              <a:t>ști</a:t>
            </a:r>
            <a:r>
              <a:rPr lang="fr-CH" sz="2000" b="1" dirty="0" smtClean="0"/>
              <a:t> </a:t>
            </a:r>
            <a:r>
              <a:rPr lang="fr-CH" sz="2000" b="1" dirty="0"/>
              <a:t>mort ». </a:t>
            </a:r>
            <a:endParaRPr lang="fr-CH" sz="2000" b="1" dirty="0" smtClean="0"/>
          </a:p>
          <a:p>
            <a:pPr>
              <a:spcBef>
                <a:spcPts val="600"/>
              </a:spcBef>
            </a:pPr>
            <a:r>
              <a:rPr lang="ro-RO" sz="2000" b="1" dirty="0" smtClean="0"/>
              <a:t>Evanghelia spune</a:t>
            </a:r>
            <a:r>
              <a:rPr lang="fr-CH" sz="2000" b="1" dirty="0" smtClean="0"/>
              <a:t>: </a:t>
            </a:r>
            <a:r>
              <a:rPr lang="fr-CH" sz="2000" b="1" dirty="0"/>
              <a:t>« </a:t>
            </a:r>
            <a:r>
              <a:rPr lang="ro-RO" sz="2000" b="1" dirty="0" smtClean="0"/>
              <a:t>Î</a:t>
            </a:r>
            <a:r>
              <a:rPr lang="fr-CH" sz="2000" b="1" dirty="0" smtClean="0"/>
              <a:t>n </a:t>
            </a:r>
            <a:r>
              <a:rPr lang="ro-RO" sz="2000" b="1" dirty="0" smtClean="0"/>
              <a:t>I</a:t>
            </a:r>
            <a:r>
              <a:rPr lang="fr-CH" sz="2000" b="1" dirty="0" smtClean="0"/>
              <a:t>sus</a:t>
            </a:r>
            <a:r>
              <a:rPr lang="fr-CH" sz="2000" b="1" dirty="0"/>
              <a:t>, </a:t>
            </a:r>
            <a:r>
              <a:rPr lang="ro-RO" sz="2000" b="1" dirty="0" smtClean="0"/>
              <a:t>aveți viața</a:t>
            </a:r>
            <a:r>
              <a:rPr lang="fr-CH" sz="2000" b="1" dirty="0" smtClean="0"/>
              <a:t>. </a:t>
            </a:r>
            <a:r>
              <a:rPr lang="fr-CH" sz="2000" b="1" dirty="0"/>
              <a:t>» </a:t>
            </a:r>
            <a:endParaRPr lang="es-ES" sz="2000" b="1" dirty="0" smtClean="0"/>
          </a:p>
        </p:txBody>
      </p:sp>
      <p:sp>
        <p:nvSpPr>
          <p:cNvPr id="6" name="5 Rectángulo"/>
          <p:cNvSpPr/>
          <p:nvPr/>
        </p:nvSpPr>
        <p:spPr>
          <a:xfrm>
            <a:off x="179511" y="4293096"/>
            <a:ext cx="5484309" cy="1938992"/>
          </a:xfrm>
          <a:prstGeom prst="rect">
            <a:avLst/>
          </a:prstGeom>
        </p:spPr>
        <p:txBody>
          <a:bodyPr wrap="square">
            <a:spAutoFit/>
          </a:bodyPr>
          <a:lstStyle/>
          <a:p>
            <a:r>
              <a:rPr lang="vi-VN" sz="2400" b="1" dirty="0">
                <a:solidFill>
                  <a:srgbClr val="7030A0"/>
                </a:solidFill>
                <a:latin typeface="Comic Sans MS" pitchFamily="66" charset="0"/>
              </a:rPr>
              <a:t>Ce vom zice, dar? Să păcătuim mereu, ca să se înmulţească harul?</a:t>
            </a:r>
          </a:p>
          <a:p>
            <a:r>
              <a:rPr lang="vi-VN" sz="2400" b="1" dirty="0" smtClean="0">
                <a:solidFill>
                  <a:srgbClr val="7030A0"/>
                </a:solidFill>
                <a:latin typeface="Comic Sans MS" pitchFamily="66" charset="0"/>
              </a:rPr>
              <a:t>Nicidecum</a:t>
            </a:r>
            <a:r>
              <a:rPr lang="vi-VN" sz="2400" b="1" dirty="0">
                <a:solidFill>
                  <a:srgbClr val="7030A0"/>
                </a:solidFill>
                <a:latin typeface="Comic Sans MS" pitchFamily="66" charset="0"/>
              </a:rPr>
              <a:t>! Noi, care am murit faţă de păcat, cum să mai trăim în </a:t>
            </a:r>
            <a:r>
              <a:rPr lang="vi-VN" sz="2400" b="1" dirty="0" smtClean="0">
                <a:solidFill>
                  <a:srgbClr val="7030A0"/>
                </a:solidFill>
                <a:latin typeface="Comic Sans MS" pitchFamily="66" charset="0"/>
              </a:rPr>
              <a:t>păcat?</a:t>
            </a:r>
            <a:r>
              <a:rPr lang="fr-CH" sz="2400" b="1" dirty="0" smtClean="0">
                <a:solidFill>
                  <a:srgbClr val="7030A0"/>
                </a:solidFill>
                <a:latin typeface="Comic Sans MS" pitchFamily="66" charset="0"/>
              </a:rPr>
              <a:t> </a:t>
            </a:r>
            <a:r>
              <a:rPr lang="es-ES" sz="1600" b="1" dirty="0">
                <a:solidFill>
                  <a:schemeClr val="bg1"/>
                </a:solidFill>
                <a:latin typeface="Comic Sans MS" pitchFamily="66" charset="0"/>
              </a:rPr>
              <a:t>(</a:t>
            </a:r>
            <a:r>
              <a:rPr lang="es-ES" sz="1600" b="1" dirty="0" smtClean="0">
                <a:solidFill>
                  <a:schemeClr val="bg1"/>
                </a:solidFill>
                <a:latin typeface="Comic Sans MS" pitchFamily="66" charset="0"/>
              </a:rPr>
              <a:t>Roma</a:t>
            </a:r>
            <a:r>
              <a:rPr lang="ro-RO" sz="1600" b="1" dirty="0" smtClean="0">
                <a:solidFill>
                  <a:schemeClr val="bg1"/>
                </a:solidFill>
                <a:latin typeface="Comic Sans MS" pitchFamily="66" charset="0"/>
              </a:rPr>
              <a:t>ni</a:t>
            </a:r>
            <a:r>
              <a:rPr lang="es-ES" sz="1600" b="1" dirty="0" smtClean="0">
                <a:solidFill>
                  <a:schemeClr val="bg1"/>
                </a:solidFill>
                <a:latin typeface="Comic Sans MS" pitchFamily="66" charset="0"/>
              </a:rPr>
              <a:t> </a:t>
            </a:r>
            <a:r>
              <a:rPr lang="es-ES" sz="1600" b="1" dirty="0">
                <a:solidFill>
                  <a:schemeClr val="bg1"/>
                </a:solidFill>
                <a:latin typeface="Comic Sans MS" pitchFamily="66" charset="0"/>
              </a:rPr>
              <a:t>6.1-2)</a:t>
            </a:r>
          </a:p>
        </p:txBody>
      </p:sp>
      <p:pic>
        <p:nvPicPr>
          <p:cNvPr id="4098" name="Picture 2" descr="R:\Dibujos\la ley\LaLey (30).jpg"/>
          <p:cNvPicPr>
            <a:picLocks noChangeAspect="1" noChangeArrowheads="1"/>
          </p:cNvPicPr>
          <p:nvPr/>
        </p:nvPicPr>
        <p:blipFill>
          <a:blip r:embed="rId4" cstate="email"/>
          <a:srcRect/>
          <a:stretch>
            <a:fillRect/>
          </a:stretch>
        </p:blipFill>
        <p:spPr bwMode="auto">
          <a:xfrm>
            <a:off x="5652120" y="4437112"/>
            <a:ext cx="3288022" cy="2142657"/>
          </a:xfrm>
          <a:prstGeom prst="rect">
            <a:avLst/>
          </a:prstGeom>
          <a:ln>
            <a:noFill/>
          </a:ln>
          <a:effectLst>
            <a:softEdge rad="112500"/>
          </a:effectLst>
        </p:spPr>
      </p:pic>
      <p:sp>
        <p:nvSpPr>
          <p:cNvPr id="9" name="8 Rectángulo"/>
          <p:cNvSpPr/>
          <p:nvPr/>
        </p:nvSpPr>
        <p:spPr>
          <a:xfrm>
            <a:off x="899592" y="3861048"/>
            <a:ext cx="6588224" cy="461665"/>
          </a:xfrm>
          <a:prstGeom prst="rect">
            <a:avLst/>
          </a:prstGeom>
        </p:spPr>
        <p:txBody>
          <a:bodyPr wrap="square">
            <a:spAutoFit/>
          </a:bodyPr>
          <a:lstStyle/>
          <a:p>
            <a:pPr lvl="0" algn="ctr">
              <a:spcBef>
                <a:spcPts val="600"/>
              </a:spcBef>
            </a:pPr>
            <a:r>
              <a:rPr lang="ro-RO" sz="2400" b="1" dirty="0" smtClean="0">
                <a:solidFill>
                  <a:schemeClr val="bg1"/>
                </a:solidFill>
              </a:rPr>
              <a:t>Atunci Evanghelia ne eliberează de lege?</a:t>
            </a:r>
            <a:endParaRPr lang="es-ES" sz="2400" b="1" dirty="0">
              <a:solidFill>
                <a:schemeClr val="bg1"/>
              </a:solidFill>
            </a:endParaRPr>
          </a:p>
        </p:txBody>
      </p:sp>
      <p:pic>
        <p:nvPicPr>
          <p:cNvPr id="4102" name="Picture 6" descr="http://savvyinternetladies.com/blog/wp-content/uploads/2010/09/100630.Jesus_.crossroads.jpg"/>
          <p:cNvPicPr>
            <a:picLocks noChangeAspect="1" noChangeArrowheads="1"/>
          </p:cNvPicPr>
          <p:nvPr/>
        </p:nvPicPr>
        <p:blipFill>
          <a:blip r:embed="rId5" cstate="email"/>
          <a:srcRect/>
          <a:stretch>
            <a:fillRect/>
          </a:stretch>
        </p:blipFill>
        <p:spPr bwMode="auto">
          <a:xfrm>
            <a:off x="467544" y="1772816"/>
            <a:ext cx="1836298" cy="1377224"/>
          </a:xfrm>
          <a:prstGeom prst="roundRect">
            <a:avLst>
              <a:gd name="adj" fmla="val 4167"/>
            </a:avLst>
          </a:prstGeom>
          <a:solidFill>
            <a:srgbClr val="FFFFFF"/>
          </a:solidFill>
          <a:ln w="76200" cap="sq">
            <a:solidFill>
              <a:schemeClr val="accent5">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p:cTn id="27" dur="500" decel="50000" fill="hold">
                                          <p:stCondLst>
                                            <p:cond delay="0"/>
                                          </p:stCondLst>
                                        </p:cTn>
                                        <p:tgtEl>
                                          <p:spTgt spid="410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10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100"/>
                                        </p:tgtEl>
                                        <p:attrNameLst>
                                          <p:attrName>ppt_w</p:attrName>
                                        </p:attrNameLst>
                                      </p:cBhvr>
                                      <p:tavLst>
                                        <p:tav tm="0">
                                          <p:val>
                                            <p:strVal val="#ppt_w*.05"/>
                                          </p:val>
                                        </p:tav>
                                        <p:tav tm="100000">
                                          <p:val>
                                            <p:strVal val="#ppt_w"/>
                                          </p:val>
                                        </p:tav>
                                      </p:tavLst>
                                    </p:anim>
                                    <p:anim calcmode="lin" valueType="num">
                                      <p:cBhvr>
                                        <p:cTn id="30" dur="1000" fill="hold"/>
                                        <p:tgtEl>
                                          <p:spTgt spid="410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10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10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10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100"/>
                                        </p:tgtEl>
                                      </p:cBhvr>
                                    </p:animEffect>
                                  </p:childTnLst>
                                </p:cTn>
                              </p:par>
                            </p:childTnLst>
                          </p:cTn>
                        </p:par>
                        <p:par>
                          <p:cTn id="35" fill="hold">
                            <p:stCondLst>
                              <p:cond delay="3000"/>
                            </p:stCondLst>
                            <p:childTnLst>
                              <p:par>
                                <p:cTn id="36" presetID="17" presetClass="entr" presetSubtype="2" fill="hold" nodeType="afterEffect">
                                  <p:stCondLst>
                                    <p:cond delay="0"/>
                                  </p:stCondLst>
                                  <p:childTnLst>
                                    <p:set>
                                      <p:cBhvr>
                                        <p:cTn id="37" dur="1" fill="hold">
                                          <p:stCondLst>
                                            <p:cond delay="0"/>
                                          </p:stCondLst>
                                        </p:cTn>
                                        <p:tgtEl>
                                          <p:spTgt spid="4102"/>
                                        </p:tgtEl>
                                        <p:attrNameLst>
                                          <p:attrName>style.visibility</p:attrName>
                                        </p:attrNameLst>
                                      </p:cBhvr>
                                      <p:to>
                                        <p:strVal val="visible"/>
                                      </p:to>
                                    </p:set>
                                    <p:anim calcmode="lin" valueType="num">
                                      <p:cBhvr>
                                        <p:cTn id="38" dur="500" fill="hold"/>
                                        <p:tgtEl>
                                          <p:spTgt spid="4102"/>
                                        </p:tgtEl>
                                        <p:attrNameLst>
                                          <p:attrName>ppt_x</p:attrName>
                                        </p:attrNameLst>
                                      </p:cBhvr>
                                      <p:tavLst>
                                        <p:tav tm="0">
                                          <p:val>
                                            <p:strVal val="#ppt_x+#ppt_w/2"/>
                                          </p:val>
                                        </p:tav>
                                        <p:tav tm="100000">
                                          <p:val>
                                            <p:strVal val="#ppt_x"/>
                                          </p:val>
                                        </p:tav>
                                      </p:tavLst>
                                    </p:anim>
                                    <p:anim calcmode="lin" valueType="num">
                                      <p:cBhvr>
                                        <p:cTn id="39" dur="500" fill="hold"/>
                                        <p:tgtEl>
                                          <p:spTgt spid="4102"/>
                                        </p:tgtEl>
                                        <p:attrNameLst>
                                          <p:attrName>ppt_y</p:attrName>
                                        </p:attrNameLst>
                                      </p:cBhvr>
                                      <p:tavLst>
                                        <p:tav tm="0">
                                          <p:val>
                                            <p:strVal val="#ppt_y"/>
                                          </p:val>
                                        </p:tav>
                                        <p:tav tm="100000">
                                          <p:val>
                                            <p:strVal val="#ppt_y"/>
                                          </p:val>
                                        </p:tav>
                                      </p:tavLst>
                                    </p:anim>
                                    <p:anim calcmode="lin" valueType="num">
                                      <p:cBhvr>
                                        <p:cTn id="40" dur="500" fill="hold"/>
                                        <p:tgtEl>
                                          <p:spTgt spid="4102"/>
                                        </p:tgtEl>
                                        <p:attrNameLst>
                                          <p:attrName>ppt_w</p:attrName>
                                        </p:attrNameLst>
                                      </p:cBhvr>
                                      <p:tavLst>
                                        <p:tav tm="0">
                                          <p:val>
                                            <p:fltVal val="0"/>
                                          </p:val>
                                        </p:tav>
                                        <p:tav tm="100000">
                                          <p:val>
                                            <p:strVal val="#ppt_w"/>
                                          </p:val>
                                        </p:tav>
                                      </p:tavLst>
                                    </p:anim>
                                    <p:anim calcmode="lin" valueType="num">
                                      <p:cBhvr>
                                        <p:cTn id="41" dur="500" fill="hold"/>
                                        <p:tgtEl>
                                          <p:spTgt spid="4102"/>
                                        </p:tgtEl>
                                        <p:attrNameLst>
                                          <p:attrName>ppt_h</p:attrName>
                                        </p:attrNameLst>
                                      </p:cBhvr>
                                      <p:tavLst>
                                        <p:tav tm="0">
                                          <p:val>
                                            <p:strVal val="#ppt_h"/>
                                          </p:val>
                                        </p:tav>
                                        <p:tav tm="100000">
                                          <p:val>
                                            <p:strVal val="#ppt_h"/>
                                          </p:val>
                                        </p:tav>
                                      </p:tavLst>
                                    </p:anim>
                                  </p:childTnLst>
                                </p:cTn>
                              </p:par>
                              <p:par>
                                <p:cTn id="42" presetID="17" presetClass="entr" presetSubtype="8"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ppt_w/2"/>
                                          </p:val>
                                        </p:tav>
                                        <p:tav tm="100000">
                                          <p:val>
                                            <p:strVal val="#ppt_x"/>
                                          </p:val>
                                        </p:tav>
                                      </p:tavLst>
                                    </p:anim>
                                    <p:anim calcmode="lin" valueType="num">
                                      <p:cBhvr>
                                        <p:cTn id="45" dur="500" fill="hold"/>
                                        <p:tgtEl>
                                          <p:spTgt spid="4"/>
                                        </p:tgtEl>
                                        <p:attrNameLst>
                                          <p:attrName>ppt_y</p:attrName>
                                        </p:attrNameLst>
                                      </p:cBhvr>
                                      <p:tavLst>
                                        <p:tav tm="0">
                                          <p:val>
                                            <p:strVal val="#ppt_y"/>
                                          </p:val>
                                        </p:tav>
                                        <p:tav tm="100000">
                                          <p:val>
                                            <p:strVal val="#ppt_y"/>
                                          </p:val>
                                        </p:tav>
                                      </p:tavLst>
                                    </p:anim>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p:cTn id="52"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5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5">
                                            <p:txEl>
                                              <p:pRg st="1" end="1"/>
                                            </p:txEl>
                                          </p:spTgt>
                                        </p:tgtEl>
                                        <p:attrNameLst>
                                          <p:attrName>style.visibility</p:attrName>
                                        </p:attrNameLst>
                                      </p:cBhvr>
                                      <p:to>
                                        <p:strVal val="visible"/>
                                      </p:to>
                                    </p:set>
                                    <p:anim calcmode="lin" valueType="num">
                                      <p:cBhvr>
                                        <p:cTn id="60"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61"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6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 calcmode="lin" valueType="num">
                                      <p:cBhvr>
                                        <p:cTn id="68"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69"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7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9" dur="1000" fill="hold"/>
                                        <p:tgtEl>
                                          <p:spTgt spid="9"/>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4113311"/>
              </p:ext>
            </p:extLst>
          </p:nvPr>
        </p:nvGraphicFramePr>
        <p:xfrm>
          <a:off x="178563" y="0"/>
          <a:ext cx="8786874" cy="2285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R:\Dibujos\la ley\LaLey (94).jpg"/>
          <p:cNvPicPr>
            <a:picLocks noChangeAspect="1" noChangeArrowheads="1"/>
          </p:cNvPicPr>
          <p:nvPr/>
        </p:nvPicPr>
        <p:blipFill>
          <a:blip r:embed="rId8" cstate="email"/>
          <a:srcRect/>
          <a:stretch>
            <a:fillRect/>
          </a:stretch>
        </p:blipFill>
        <p:spPr bwMode="auto">
          <a:xfrm>
            <a:off x="2979029" y="2286024"/>
            <a:ext cx="3107405" cy="4572000"/>
          </a:xfrm>
          <a:prstGeom prst="rect">
            <a:avLst/>
          </a:prstGeom>
          <a:ln>
            <a:noFill/>
          </a:ln>
          <a:effectLst>
            <a:softEdge rad="112500"/>
          </a:effectLst>
        </p:spPr>
      </p:pic>
      <p:pic>
        <p:nvPicPr>
          <p:cNvPr id="1027" name="Picture 3" descr="R:\Dibujos\la ley\LaLey (95).jpg"/>
          <p:cNvPicPr>
            <a:picLocks noChangeAspect="1" noChangeArrowheads="1"/>
          </p:cNvPicPr>
          <p:nvPr/>
        </p:nvPicPr>
        <p:blipFill>
          <a:blip r:embed="rId9" cstate="email"/>
          <a:srcRect/>
          <a:stretch>
            <a:fillRect/>
          </a:stretch>
        </p:blipFill>
        <p:spPr bwMode="auto">
          <a:xfrm>
            <a:off x="0" y="2286024"/>
            <a:ext cx="3032191" cy="4572000"/>
          </a:xfrm>
          <a:prstGeom prst="rect">
            <a:avLst/>
          </a:prstGeom>
          <a:ln>
            <a:noFill/>
          </a:ln>
          <a:effectLst>
            <a:softEdge rad="112500"/>
          </a:effectLst>
        </p:spPr>
      </p:pic>
      <p:pic>
        <p:nvPicPr>
          <p:cNvPr id="1028" name="Picture 4" descr="R:\Dibujos\la ley\LaLey (96).jpg"/>
          <p:cNvPicPr>
            <a:picLocks noChangeAspect="1" noChangeArrowheads="1"/>
          </p:cNvPicPr>
          <p:nvPr/>
        </p:nvPicPr>
        <p:blipFill>
          <a:blip r:embed="rId10" cstate="email"/>
          <a:srcRect/>
          <a:stretch>
            <a:fillRect/>
          </a:stretch>
        </p:blipFill>
        <p:spPr bwMode="auto">
          <a:xfrm>
            <a:off x="6033272" y="2286024"/>
            <a:ext cx="3110728" cy="45720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1" nodeType="afterEffect">
                                  <p:stCondLst>
                                    <p:cond delay="0"/>
                                  </p:stCondLst>
                                  <p:childTnLst>
                                    <p:set>
                                      <p:cBhvr>
                                        <p:cTn id="6" dur="1" fill="hold">
                                          <p:stCondLst>
                                            <p:cond delay="0"/>
                                          </p:stCondLst>
                                        </p:cTn>
                                        <p:tgtEl>
                                          <p:spTgt spid="2">
                                            <p:graphicEl>
                                              <a:dgm id="{217B0E15-A01A-4087-B480-8D4BCB245D0E}"/>
                                            </p:graphicEl>
                                          </p:spTgt>
                                        </p:tgtEl>
                                        <p:attrNameLst>
                                          <p:attrName>style.visibility</p:attrName>
                                        </p:attrNameLst>
                                      </p:cBhvr>
                                      <p:to>
                                        <p:strVal val="visible"/>
                                      </p:to>
                                    </p:set>
                                    <p:anim calcmode="lin" valueType="num">
                                      <p:cBhvr>
                                        <p:cTn id="7" dur="500" decel="50000" fill="hold">
                                          <p:stCondLst>
                                            <p:cond delay="0"/>
                                          </p:stCondLst>
                                        </p:cTn>
                                        <p:tgtEl>
                                          <p:spTgt spid="2">
                                            <p:graphicEl>
                                              <a:dgm id="{217B0E15-A01A-4087-B480-8D4BCB245D0E}"/>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graphicEl>
                                              <a:dgm id="{217B0E15-A01A-4087-B480-8D4BCB245D0E}"/>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graphicEl>
                                              <a:dgm id="{217B0E15-A01A-4087-B480-8D4BCB245D0E}"/>
                                            </p:graphicEl>
                                          </p:spTgt>
                                        </p:tgtEl>
                                        <p:attrNameLst>
                                          <p:attrName>ppt_w</p:attrName>
                                        </p:attrNameLst>
                                      </p:cBhvr>
                                      <p:tavLst>
                                        <p:tav tm="0">
                                          <p:val>
                                            <p:strVal val="#ppt_w*.05"/>
                                          </p:val>
                                        </p:tav>
                                        <p:tav tm="100000">
                                          <p:val>
                                            <p:strVal val="#ppt_w"/>
                                          </p:val>
                                        </p:tav>
                                      </p:tavLst>
                                    </p:anim>
                                    <p:anim calcmode="lin" valueType="num">
                                      <p:cBhvr>
                                        <p:cTn id="10" dur="1000" fill="hold"/>
                                        <p:tgtEl>
                                          <p:spTgt spid="2">
                                            <p:graphicEl>
                                              <a:dgm id="{217B0E15-A01A-4087-B480-8D4BCB245D0E}"/>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graphicEl>
                                              <a:dgm id="{217B0E15-A01A-4087-B480-8D4BCB245D0E}"/>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graphicEl>
                                              <a:dgm id="{217B0E15-A01A-4087-B480-8D4BCB245D0E}"/>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graphicEl>
                                              <a:dgm id="{217B0E15-A01A-4087-B480-8D4BCB245D0E}"/>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graphicEl>
                                              <a:dgm id="{217B0E15-A01A-4087-B480-8D4BCB245D0E}"/>
                                            </p:graphicEl>
                                          </p:spTgt>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anim calcmode="lin" valueType="num">
                                      <p:cBhvr>
                                        <p:cTn id="19" dur="1000" fill="hold"/>
                                        <p:tgtEl>
                                          <p:spTgt spid="1027"/>
                                        </p:tgtEl>
                                        <p:attrNameLst>
                                          <p:attrName>ppt_x</p:attrName>
                                        </p:attrNameLst>
                                      </p:cBhvr>
                                      <p:tavLst>
                                        <p:tav tm="0">
                                          <p:val>
                                            <p:strVal val="#ppt_x"/>
                                          </p:val>
                                        </p:tav>
                                        <p:tav tm="100000">
                                          <p:val>
                                            <p:strVal val="#ppt_x"/>
                                          </p:val>
                                        </p:tav>
                                      </p:tavLst>
                                    </p:anim>
                                    <p:anim calcmode="lin" valueType="num">
                                      <p:cBhvr>
                                        <p:cTn id="20" dur="900" decel="100000" fill="hold"/>
                                        <p:tgtEl>
                                          <p:spTgt spid="102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1" nodeType="clickEffect">
                                  <p:stCondLst>
                                    <p:cond delay="0"/>
                                  </p:stCondLst>
                                  <p:childTnLst>
                                    <p:set>
                                      <p:cBhvr>
                                        <p:cTn id="25" dur="1" fill="hold">
                                          <p:stCondLst>
                                            <p:cond delay="0"/>
                                          </p:stCondLst>
                                        </p:cTn>
                                        <p:tgtEl>
                                          <p:spTgt spid="2">
                                            <p:graphicEl>
                                              <a:dgm id="{A1B5207E-8160-46F1-BD05-9D2AA72619DF}"/>
                                            </p:graphicEl>
                                          </p:spTgt>
                                        </p:tgtEl>
                                        <p:attrNameLst>
                                          <p:attrName>style.visibility</p:attrName>
                                        </p:attrNameLst>
                                      </p:cBhvr>
                                      <p:to>
                                        <p:strVal val="visible"/>
                                      </p:to>
                                    </p:set>
                                    <p:anim calcmode="lin" valueType="num">
                                      <p:cBhvr>
                                        <p:cTn id="26" dur="500" decel="50000" fill="hold">
                                          <p:stCondLst>
                                            <p:cond delay="0"/>
                                          </p:stCondLst>
                                        </p:cTn>
                                        <p:tgtEl>
                                          <p:spTgt spid="2">
                                            <p:graphicEl>
                                              <a:dgm id="{A1B5207E-8160-46F1-BD05-9D2AA72619DF}"/>
                                            </p:graphic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
                                            <p:graphicEl>
                                              <a:dgm id="{A1B5207E-8160-46F1-BD05-9D2AA72619DF}"/>
                                            </p:graphic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
                                            <p:graphicEl>
                                              <a:dgm id="{A1B5207E-8160-46F1-BD05-9D2AA72619DF}"/>
                                            </p:graphicEl>
                                          </p:spTgt>
                                        </p:tgtEl>
                                        <p:attrNameLst>
                                          <p:attrName>ppt_w</p:attrName>
                                        </p:attrNameLst>
                                      </p:cBhvr>
                                      <p:tavLst>
                                        <p:tav tm="0">
                                          <p:val>
                                            <p:strVal val="#ppt_w*.05"/>
                                          </p:val>
                                        </p:tav>
                                        <p:tav tm="100000">
                                          <p:val>
                                            <p:strVal val="#ppt_w"/>
                                          </p:val>
                                        </p:tav>
                                      </p:tavLst>
                                    </p:anim>
                                    <p:anim calcmode="lin" valueType="num">
                                      <p:cBhvr>
                                        <p:cTn id="29" dur="1000" fill="hold"/>
                                        <p:tgtEl>
                                          <p:spTgt spid="2">
                                            <p:graphicEl>
                                              <a:dgm id="{A1B5207E-8160-46F1-BD05-9D2AA72619DF}"/>
                                            </p:graphic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
                                            <p:graphicEl>
                                              <a:dgm id="{A1B5207E-8160-46F1-BD05-9D2AA72619DF}"/>
                                            </p:graphic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
                                            <p:graphicEl>
                                              <a:dgm id="{A1B5207E-8160-46F1-BD05-9D2AA72619DF}"/>
                                            </p:graphic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
                                            <p:graphicEl>
                                              <a:dgm id="{A1B5207E-8160-46F1-BD05-9D2AA72619DF}"/>
                                            </p:graphic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
                                            <p:graphicEl>
                                              <a:dgm id="{A1B5207E-8160-46F1-BD05-9D2AA72619DF}"/>
                                            </p:graphicEl>
                                          </p:spTgt>
                                        </p:tgtEl>
                                      </p:cBhvr>
                                    </p:animEffect>
                                  </p:childTnLst>
                                </p:cTn>
                              </p:par>
                              <p:par>
                                <p:cTn id="34" presetID="25" presetClass="entr" presetSubtype="0" fill="hold" grpId="1" nodeType="withEffect">
                                  <p:stCondLst>
                                    <p:cond delay="0"/>
                                  </p:stCondLst>
                                  <p:childTnLst>
                                    <p:set>
                                      <p:cBhvr>
                                        <p:cTn id="35" dur="1" fill="hold">
                                          <p:stCondLst>
                                            <p:cond delay="0"/>
                                          </p:stCondLst>
                                        </p:cTn>
                                        <p:tgtEl>
                                          <p:spTgt spid="2">
                                            <p:graphicEl>
                                              <a:dgm id="{0FF186B9-9EF1-4E74-B50D-8ED7616D1415}"/>
                                            </p:graphicEl>
                                          </p:spTgt>
                                        </p:tgtEl>
                                        <p:attrNameLst>
                                          <p:attrName>style.visibility</p:attrName>
                                        </p:attrNameLst>
                                      </p:cBhvr>
                                      <p:to>
                                        <p:strVal val="visible"/>
                                      </p:to>
                                    </p:set>
                                    <p:anim calcmode="lin" valueType="num">
                                      <p:cBhvr>
                                        <p:cTn id="36" dur="500" decel="50000" fill="hold">
                                          <p:stCondLst>
                                            <p:cond delay="0"/>
                                          </p:stCondLst>
                                        </p:cTn>
                                        <p:tgtEl>
                                          <p:spTgt spid="2">
                                            <p:graphicEl>
                                              <a:dgm id="{0FF186B9-9EF1-4E74-B50D-8ED7616D1415}"/>
                                            </p:graphic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2">
                                            <p:graphicEl>
                                              <a:dgm id="{0FF186B9-9EF1-4E74-B50D-8ED7616D1415}"/>
                                            </p:graphic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2">
                                            <p:graphicEl>
                                              <a:dgm id="{0FF186B9-9EF1-4E74-B50D-8ED7616D1415}"/>
                                            </p:graphicEl>
                                          </p:spTgt>
                                        </p:tgtEl>
                                        <p:attrNameLst>
                                          <p:attrName>ppt_w</p:attrName>
                                        </p:attrNameLst>
                                      </p:cBhvr>
                                      <p:tavLst>
                                        <p:tav tm="0">
                                          <p:val>
                                            <p:strVal val="#ppt_w*.05"/>
                                          </p:val>
                                        </p:tav>
                                        <p:tav tm="100000">
                                          <p:val>
                                            <p:strVal val="#ppt_w"/>
                                          </p:val>
                                        </p:tav>
                                      </p:tavLst>
                                    </p:anim>
                                    <p:anim calcmode="lin" valueType="num">
                                      <p:cBhvr>
                                        <p:cTn id="39" dur="1000" fill="hold"/>
                                        <p:tgtEl>
                                          <p:spTgt spid="2">
                                            <p:graphicEl>
                                              <a:dgm id="{0FF186B9-9EF1-4E74-B50D-8ED7616D1415}"/>
                                            </p:graphic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2">
                                            <p:graphicEl>
                                              <a:dgm id="{0FF186B9-9EF1-4E74-B50D-8ED7616D1415}"/>
                                            </p:graphic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2">
                                            <p:graphicEl>
                                              <a:dgm id="{0FF186B9-9EF1-4E74-B50D-8ED7616D1415}"/>
                                            </p:graphic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2">
                                            <p:graphicEl>
                                              <a:dgm id="{0FF186B9-9EF1-4E74-B50D-8ED7616D1415}"/>
                                            </p:graphic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2">
                                            <p:graphicEl>
                                              <a:dgm id="{0FF186B9-9EF1-4E74-B50D-8ED7616D1415}"/>
                                            </p:graphicEl>
                                          </p:spTgt>
                                        </p:tgtEl>
                                      </p:cBhvr>
                                    </p:animEffect>
                                  </p:childTnLst>
                                </p:cTn>
                              </p:par>
                            </p:childTnLst>
                          </p:cTn>
                        </p:par>
                        <p:par>
                          <p:cTn id="44" fill="hold">
                            <p:stCondLst>
                              <p:cond delay="1000"/>
                            </p:stCondLst>
                            <p:childTnLst>
                              <p:par>
                                <p:cTn id="45" presetID="37" presetClass="entr" presetSubtype="0" fill="hold" nodeType="after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1000"/>
                                        <p:tgtEl>
                                          <p:spTgt spid="1026"/>
                                        </p:tgtEl>
                                      </p:cBhvr>
                                    </p:animEffect>
                                    <p:anim calcmode="lin" valueType="num">
                                      <p:cBhvr>
                                        <p:cTn id="48" dur="1000" fill="hold"/>
                                        <p:tgtEl>
                                          <p:spTgt spid="1026"/>
                                        </p:tgtEl>
                                        <p:attrNameLst>
                                          <p:attrName>ppt_x</p:attrName>
                                        </p:attrNameLst>
                                      </p:cBhvr>
                                      <p:tavLst>
                                        <p:tav tm="0">
                                          <p:val>
                                            <p:strVal val="#ppt_x"/>
                                          </p:val>
                                        </p:tav>
                                        <p:tav tm="100000">
                                          <p:val>
                                            <p:strVal val="#ppt_x"/>
                                          </p:val>
                                        </p:tav>
                                      </p:tavLst>
                                    </p:anim>
                                    <p:anim calcmode="lin" valueType="num">
                                      <p:cBhvr>
                                        <p:cTn id="49" dur="900" decel="100000" fill="hold"/>
                                        <p:tgtEl>
                                          <p:spTgt spid="10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1" nodeType="clickEffect">
                                  <p:stCondLst>
                                    <p:cond delay="0"/>
                                  </p:stCondLst>
                                  <p:childTnLst>
                                    <p:set>
                                      <p:cBhvr>
                                        <p:cTn id="54" dur="1" fill="hold">
                                          <p:stCondLst>
                                            <p:cond delay="0"/>
                                          </p:stCondLst>
                                        </p:cTn>
                                        <p:tgtEl>
                                          <p:spTgt spid="2">
                                            <p:graphicEl>
                                              <a:dgm id="{A08F4752-C69E-4D06-9B29-49AB730516D0}"/>
                                            </p:graphicEl>
                                          </p:spTgt>
                                        </p:tgtEl>
                                        <p:attrNameLst>
                                          <p:attrName>style.visibility</p:attrName>
                                        </p:attrNameLst>
                                      </p:cBhvr>
                                      <p:to>
                                        <p:strVal val="visible"/>
                                      </p:to>
                                    </p:set>
                                    <p:anim calcmode="lin" valueType="num">
                                      <p:cBhvr>
                                        <p:cTn id="55" dur="500" decel="50000" fill="hold">
                                          <p:stCondLst>
                                            <p:cond delay="0"/>
                                          </p:stCondLst>
                                        </p:cTn>
                                        <p:tgtEl>
                                          <p:spTgt spid="2">
                                            <p:graphicEl>
                                              <a:dgm id="{A08F4752-C69E-4D06-9B29-49AB730516D0}"/>
                                            </p:graphic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
                                            <p:graphicEl>
                                              <a:dgm id="{A08F4752-C69E-4D06-9B29-49AB730516D0}"/>
                                            </p:graphic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
                                            <p:graphicEl>
                                              <a:dgm id="{A08F4752-C69E-4D06-9B29-49AB730516D0}"/>
                                            </p:graphicEl>
                                          </p:spTgt>
                                        </p:tgtEl>
                                        <p:attrNameLst>
                                          <p:attrName>ppt_w</p:attrName>
                                        </p:attrNameLst>
                                      </p:cBhvr>
                                      <p:tavLst>
                                        <p:tav tm="0">
                                          <p:val>
                                            <p:strVal val="#ppt_w*.05"/>
                                          </p:val>
                                        </p:tav>
                                        <p:tav tm="100000">
                                          <p:val>
                                            <p:strVal val="#ppt_w"/>
                                          </p:val>
                                        </p:tav>
                                      </p:tavLst>
                                    </p:anim>
                                    <p:anim calcmode="lin" valueType="num">
                                      <p:cBhvr>
                                        <p:cTn id="58" dur="1000" fill="hold"/>
                                        <p:tgtEl>
                                          <p:spTgt spid="2">
                                            <p:graphicEl>
                                              <a:dgm id="{A08F4752-C69E-4D06-9B29-49AB730516D0}"/>
                                            </p:graphic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
                                            <p:graphicEl>
                                              <a:dgm id="{A08F4752-C69E-4D06-9B29-49AB730516D0}"/>
                                            </p:graphic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
                                            <p:graphicEl>
                                              <a:dgm id="{A08F4752-C69E-4D06-9B29-49AB730516D0}"/>
                                            </p:graphic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
                                            <p:graphicEl>
                                              <a:dgm id="{A08F4752-C69E-4D06-9B29-49AB730516D0}"/>
                                            </p:graphic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
                                            <p:graphicEl>
                                              <a:dgm id="{A08F4752-C69E-4D06-9B29-49AB730516D0}"/>
                                            </p:graphicEl>
                                          </p:spTgt>
                                        </p:tgtEl>
                                      </p:cBhvr>
                                    </p:animEffect>
                                  </p:childTnLst>
                                </p:cTn>
                              </p:par>
                              <p:par>
                                <p:cTn id="63" presetID="25" presetClass="entr" presetSubtype="0" fill="hold" grpId="1" nodeType="withEffect">
                                  <p:stCondLst>
                                    <p:cond delay="0"/>
                                  </p:stCondLst>
                                  <p:childTnLst>
                                    <p:set>
                                      <p:cBhvr>
                                        <p:cTn id="64" dur="1" fill="hold">
                                          <p:stCondLst>
                                            <p:cond delay="0"/>
                                          </p:stCondLst>
                                        </p:cTn>
                                        <p:tgtEl>
                                          <p:spTgt spid="2">
                                            <p:graphicEl>
                                              <a:dgm id="{B3355F36-D2D9-4245-B70A-7705BBB418D3}"/>
                                            </p:graphicEl>
                                          </p:spTgt>
                                        </p:tgtEl>
                                        <p:attrNameLst>
                                          <p:attrName>style.visibility</p:attrName>
                                        </p:attrNameLst>
                                      </p:cBhvr>
                                      <p:to>
                                        <p:strVal val="visible"/>
                                      </p:to>
                                    </p:set>
                                    <p:anim calcmode="lin" valueType="num">
                                      <p:cBhvr>
                                        <p:cTn id="65" dur="500" decel="50000" fill="hold">
                                          <p:stCondLst>
                                            <p:cond delay="0"/>
                                          </p:stCondLst>
                                        </p:cTn>
                                        <p:tgtEl>
                                          <p:spTgt spid="2">
                                            <p:graphicEl>
                                              <a:dgm id="{B3355F36-D2D9-4245-B70A-7705BBB418D3}"/>
                                            </p:graphic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2">
                                            <p:graphicEl>
                                              <a:dgm id="{B3355F36-D2D9-4245-B70A-7705BBB418D3}"/>
                                            </p:graphic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2">
                                            <p:graphicEl>
                                              <a:dgm id="{B3355F36-D2D9-4245-B70A-7705BBB418D3}"/>
                                            </p:graphicEl>
                                          </p:spTgt>
                                        </p:tgtEl>
                                        <p:attrNameLst>
                                          <p:attrName>ppt_w</p:attrName>
                                        </p:attrNameLst>
                                      </p:cBhvr>
                                      <p:tavLst>
                                        <p:tav tm="0">
                                          <p:val>
                                            <p:strVal val="#ppt_w*.05"/>
                                          </p:val>
                                        </p:tav>
                                        <p:tav tm="100000">
                                          <p:val>
                                            <p:strVal val="#ppt_w"/>
                                          </p:val>
                                        </p:tav>
                                      </p:tavLst>
                                    </p:anim>
                                    <p:anim calcmode="lin" valueType="num">
                                      <p:cBhvr>
                                        <p:cTn id="68" dur="1000" fill="hold"/>
                                        <p:tgtEl>
                                          <p:spTgt spid="2">
                                            <p:graphicEl>
                                              <a:dgm id="{B3355F36-D2D9-4245-B70A-7705BBB418D3}"/>
                                            </p:graphic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2">
                                            <p:graphicEl>
                                              <a:dgm id="{B3355F36-D2D9-4245-B70A-7705BBB418D3}"/>
                                            </p:graphic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2">
                                            <p:graphicEl>
                                              <a:dgm id="{B3355F36-D2D9-4245-B70A-7705BBB418D3}"/>
                                            </p:graphic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2">
                                            <p:graphicEl>
                                              <a:dgm id="{B3355F36-D2D9-4245-B70A-7705BBB418D3}"/>
                                            </p:graphic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2">
                                            <p:graphicEl>
                                              <a:dgm id="{B3355F36-D2D9-4245-B70A-7705BBB418D3}"/>
                                            </p:graphicEl>
                                          </p:spTgt>
                                        </p:tgtEl>
                                      </p:cBhvr>
                                    </p:animEffect>
                                  </p:childTnLst>
                                </p:cTn>
                              </p:par>
                            </p:childTnLst>
                          </p:cTn>
                        </p:par>
                        <p:par>
                          <p:cTn id="73" fill="hold">
                            <p:stCondLst>
                              <p:cond delay="3000"/>
                            </p:stCondLst>
                            <p:childTnLst>
                              <p:par>
                                <p:cTn id="74" presetID="37" presetClass="entr" presetSubtype="0" fill="hold" nodeType="afterEffect">
                                  <p:stCondLst>
                                    <p:cond delay="0"/>
                                  </p:stCondLst>
                                  <p:childTnLst>
                                    <p:set>
                                      <p:cBhvr>
                                        <p:cTn id="75" dur="1" fill="hold">
                                          <p:stCondLst>
                                            <p:cond delay="0"/>
                                          </p:stCondLst>
                                        </p:cTn>
                                        <p:tgtEl>
                                          <p:spTgt spid="1028"/>
                                        </p:tgtEl>
                                        <p:attrNameLst>
                                          <p:attrName>style.visibility</p:attrName>
                                        </p:attrNameLst>
                                      </p:cBhvr>
                                      <p:to>
                                        <p:strVal val="visible"/>
                                      </p:to>
                                    </p:set>
                                    <p:animEffect transition="in" filter="fade">
                                      <p:cBhvr>
                                        <p:cTn id="76" dur="1000"/>
                                        <p:tgtEl>
                                          <p:spTgt spid="1028"/>
                                        </p:tgtEl>
                                      </p:cBhvr>
                                    </p:animEffect>
                                    <p:anim calcmode="lin" valueType="num">
                                      <p:cBhvr>
                                        <p:cTn id="77" dur="1000" fill="hold"/>
                                        <p:tgtEl>
                                          <p:spTgt spid="1028"/>
                                        </p:tgtEl>
                                        <p:attrNameLst>
                                          <p:attrName>ppt_x</p:attrName>
                                        </p:attrNameLst>
                                      </p:cBhvr>
                                      <p:tavLst>
                                        <p:tav tm="0">
                                          <p:val>
                                            <p:strVal val="#ppt_x"/>
                                          </p:val>
                                        </p:tav>
                                        <p:tav tm="100000">
                                          <p:val>
                                            <p:strVal val="#ppt_x"/>
                                          </p:val>
                                        </p:tav>
                                      </p:tavLst>
                                    </p:anim>
                                    <p:anim calcmode="lin" valueType="num">
                                      <p:cBhvr>
                                        <p:cTn id="78" dur="900" decel="100000" fill="hold"/>
                                        <p:tgtEl>
                                          <p:spTgt spid="102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1" uiExpand="1">
        <p:bldSub>
          <a:bldDgm bld="one"/>
        </p:bldSub>
      </p:bldGraphic>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_Personalizado">
      <a:majorFont>
        <a:latin typeface="Calibri"/>
        <a:ea typeface=""/>
        <a:cs typeface=""/>
      </a:majorFont>
      <a:minorFont>
        <a:latin typeface="Trebuchet MS"/>
        <a:ea typeface=""/>
        <a:cs typeface=""/>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1911</Words>
  <Application>Microsoft Office PowerPoint</Application>
  <PresentationFormat>On-screen Show (4:3)</PresentationFormat>
  <Paragraphs>110</Paragraphs>
  <Slides>27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Times New Roman</vt:lpstr>
      <vt:lpstr>Cooper Black</vt:lpstr>
      <vt:lpstr>Trebuchet MS</vt:lpstr>
      <vt:lpstr>Comic Sans MS</vt:lpstr>
      <vt:lpstr>Brush Script MT</vt:lpstr>
      <vt:lpstr>Tema de Office</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Matei 7.21</vt:lpstr>
      <vt:lpstr>Matei 7.22-23 </vt:lpstr>
      <vt:lpstr>Matei 7.24-25 </vt:lpstr>
      <vt:lpstr>Matei 7.26-27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Anca</cp:lastModifiedBy>
  <cp:revision>118</cp:revision>
  <dcterms:created xsi:type="dcterms:W3CDTF">2014-05-18T07:13:46Z</dcterms:created>
  <dcterms:modified xsi:type="dcterms:W3CDTF">2014-05-26T19:32:28Z</dcterms:modified>
</cp:coreProperties>
</file>