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9" r:id="rId4"/>
    <p:sldId id="258" r:id="rId5"/>
    <p:sldId id="270" r:id="rId6"/>
    <p:sldId id="271" r:id="rId7"/>
    <p:sldId id="260" r:id="rId8"/>
    <p:sldId id="261" r:id="rId9"/>
    <p:sldId id="262" r:id="rId10"/>
  </p:sldIdLst>
  <p:sldSz cx="9144000" cy="6858000" type="screen4x3"/>
  <p:notesSz cx="6858000" cy="9144000"/>
  <p:embeddedFontLst>
    <p:embeddedFont>
      <p:font typeface="Trebuchet MS" pitchFamily="34" charset="0"/>
      <p:regular r:id="rId11"/>
      <p:bold r:id="rId12"/>
      <p:italic r:id="rId13"/>
      <p:boldItalic r:id="rId14"/>
    </p:embeddedFont>
    <p:embeddedFont>
      <p:font typeface="Calibri" pitchFamily="34" charset="0"/>
      <p:regular r:id="rId15"/>
      <p:bold r:id="rId16"/>
      <p:italic r:id="rId17"/>
      <p:boldItalic r:id="rId18"/>
    </p:embeddedFont>
    <p:embeddedFont>
      <p:font typeface="Comic Sans MS" pitchFamily="66" charset="0"/>
      <p:regular r:id="rId19"/>
      <p:bold r:id="rId20"/>
    </p:embeddedFont>
    <p:embeddedFont>
      <p:font typeface="Cooper Black" pitchFamily="18" charset="0"/>
      <p:regular r:id="rId2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554E"/>
    <a:srgbClr val="236F66"/>
    <a:srgbClr val="319B8E"/>
    <a:srgbClr val="93DDD4"/>
    <a:srgbClr val="B92925"/>
    <a:srgbClr val="301702"/>
    <a:srgbClr val="FFFFCC"/>
    <a:srgbClr val="B85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103" d="100"/>
          <a:sy n="103" d="100"/>
        </p:scale>
        <p:origin x="-114"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2674434-8793-47E3-BE7C-DD2C8A34DAC3}" type="datetimeFigureOut">
              <a:rPr lang="es-ES" smtClean="0"/>
              <a:pPr/>
              <a:t>22/05/2014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9DAF58-3897-4237-BCE9-A263EB5F7387}" type="slidenum">
              <a:rPr lang="es-ES" smtClean="0"/>
              <a:pPr/>
              <a:t>‹Nº›</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74434-8793-47E3-BE7C-DD2C8A34DAC3}" type="datetimeFigureOut">
              <a:rPr lang="es-ES" smtClean="0"/>
              <a:pPr/>
              <a:t>22/05/2014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DAF58-3897-4237-BCE9-A263EB5F738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4 Imagen" descr="jes-law color.png"/>
          <p:cNvPicPr>
            <a:picLocks noChangeAspect="1"/>
          </p:cNvPicPr>
          <p:nvPr/>
        </p:nvPicPr>
        <p:blipFill>
          <a:blip r:embed="rId2" cstate="email"/>
          <a:stretch>
            <a:fillRect/>
          </a:stretch>
        </p:blipFill>
        <p:spPr>
          <a:xfrm>
            <a:off x="0" y="0"/>
            <a:ext cx="5583868" cy="6858000"/>
          </a:xfrm>
          <a:prstGeom prst="rect">
            <a:avLst/>
          </a:prstGeom>
          <a:effectLst>
            <a:outerShdw blurRad="50800" dist="38100" dir="2700000" algn="tl" rotWithShape="0">
              <a:prstClr val="black">
                <a:alpha val="40000"/>
              </a:prstClr>
            </a:outerShdw>
          </a:effectLst>
        </p:spPr>
      </p:pic>
      <p:sp>
        <p:nvSpPr>
          <p:cNvPr id="4" name="3 CuadroTexto"/>
          <p:cNvSpPr txBox="1"/>
          <p:nvPr/>
        </p:nvSpPr>
        <p:spPr>
          <a:xfrm>
            <a:off x="5796612" y="6488668"/>
            <a:ext cx="3347390" cy="369332"/>
          </a:xfrm>
          <a:prstGeom prst="rect">
            <a:avLst/>
          </a:prstGeom>
          <a:noFill/>
        </p:spPr>
        <p:txBody>
          <a:bodyPr wrap="none" rtlCol="0">
            <a:spAutoFit/>
          </a:bodyPr>
          <a:lstStyle/>
          <a:p>
            <a:pPr algn="r"/>
            <a:r>
              <a:rPr lang="it-IT" b="1" dirty="0" smtClean="0"/>
              <a:t>Studiul 8 pentru 24 mai 2014</a:t>
            </a:r>
            <a:endParaRPr lang="es-ES" b="1" dirty="0"/>
          </a:p>
        </p:txBody>
      </p:sp>
      <p:sp>
        <p:nvSpPr>
          <p:cNvPr id="3" name="2 CuadroTexto"/>
          <p:cNvSpPr txBox="1"/>
          <p:nvPr/>
        </p:nvSpPr>
        <p:spPr>
          <a:xfrm>
            <a:off x="5214942" y="308031"/>
            <a:ext cx="3857652" cy="3416320"/>
          </a:xfrm>
          <a:prstGeom prst="rect">
            <a:avLst/>
          </a:prstGeom>
          <a:noFill/>
        </p:spPr>
        <p:txBody>
          <a:bodyPr wrap="square" rtlCol="0">
            <a:spAutoFit/>
            <a:scene3d>
              <a:camera prst="orthographicFront"/>
              <a:lightRig rig="flood" dir="tl"/>
            </a:scene3d>
            <a:sp3d contourW="25400" prstMaterial="matte">
              <a:bevelT w="25400" h="55880" prst="artDeco"/>
              <a:contourClr>
                <a:schemeClr val="accent2">
                  <a:tint val="20000"/>
                </a:schemeClr>
              </a:contourClr>
            </a:sp3d>
          </a:bodyPr>
          <a:lstStyle/>
          <a:p>
            <a:pPr algn="ctr"/>
            <a:r>
              <a:rPr lang="es-ES" sz="5400" b="1" dirty="0" err="1"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LEGEA</a:t>
            </a:r>
            <a:r>
              <a:rPr lang="es-ES" sz="5400" b="1" dirty="0"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 </a:t>
            </a:r>
            <a:r>
              <a:rPr lang="es-ES" sz="5400" b="1" dirty="0" err="1"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LUI</a:t>
            </a:r>
            <a:r>
              <a:rPr lang="es-ES" sz="5400" b="1" dirty="0"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 </a:t>
            </a:r>
            <a:r>
              <a:rPr lang="es-ES" sz="5400" b="1" dirty="0" err="1"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DUMNEZEU</a:t>
            </a:r>
            <a:r>
              <a:rPr lang="es-ES" sz="5400" b="1" dirty="0"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 SI </a:t>
            </a:r>
            <a:r>
              <a:rPr lang="es-ES" sz="5400" b="1" dirty="0" err="1"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LEGEA</a:t>
            </a:r>
            <a:r>
              <a:rPr lang="es-ES" sz="5400" b="1" dirty="0"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 </a:t>
            </a:r>
            <a:r>
              <a:rPr lang="es-ES" sz="5400" b="1" dirty="0" err="1"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LUI</a:t>
            </a:r>
            <a:r>
              <a:rPr lang="es-ES" sz="5400" b="1" dirty="0"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 </a:t>
            </a:r>
            <a:r>
              <a:rPr lang="es-ES" sz="5400" b="1" dirty="0" err="1" smtClean="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rPr>
              <a:t>HRISTOS</a:t>
            </a:r>
            <a:endParaRPr lang="es-ES" sz="5400" b="1" dirty="0">
              <a:ln w="11430"/>
              <a:gradFill>
                <a:gsLst>
                  <a:gs pos="25000">
                    <a:srgbClr val="B85808"/>
                  </a:gs>
                  <a:gs pos="100000">
                    <a:srgbClr val="301702"/>
                  </a:gs>
                </a:gsLst>
                <a:lin ang="5400000"/>
              </a:gradFill>
              <a:effectLst>
                <a:outerShdw blurRad="76200" dist="50800" dir="5400000" algn="tl" rotWithShape="0">
                  <a:srgbClr val="000000">
                    <a:alpha val="65000"/>
                  </a:srgbClr>
                </a:outerShdw>
              </a:effectLst>
              <a:latin typeface="+mj-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scene3d>
              <a:camera prst="orthographicFront"/>
              <a:lightRig rig="chilly" dir="t"/>
            </a:scene3d>
            <a:sp3d/>
          </a:bodyPr>
          <a:lstStyle/>
          <a:p>
            <a:pPr algn="ctr"/>
            <a:r>
              <a:rPr lang="it-IT" sz="3600" dirty="0" smtClean="0">
                <a:ln w="18415" cmpd="sng">
                  <a:gradFill flip="none" rotWithShape="1">
                    <a:gsLst>
                      <a:gs pos="0">
                        <a:srgbClr val="FFF200"/>
                      </a:gs>
                      <a:gs pos="45000">
                        <a:srgbClr val="FF7A00"/>
                      </a:gs>
                      <a:gs pos="70000">
                        <a:srgbClr val="FF0300"/>
                      </a:gs>
                      <a:gs pos="100000">
                        <a:srgbClr val="4D0808"/>
                      </a:gs>
                    </a:gsLst>
                    <a:lin ang="5400000" scaled="1"/>
                    <a:tileRect/>
                  </a:gradFill>
                  <a:prstDash val="solid"/>
                </a:ln>
                <a:solidFill>
                  <a:schemeClr val="accent1">
                    <a:lumMod val="60000"/>
                    <a:lumOff val="40000"/>
                  </a:schemeClr>
                </a:solidFill>
                <a:effectLst>
                  <a:outerShdw blurRad="63500" dir="3600000" algn="tl" rotWithShape="0">
                    <a:srgbClr val="000000">
                      <a:alpha val="70000"/>
                    </a:srgbClr>
                  </a:outerShdw>
                </a:effectLst>
                <a:latin typeface="+mj-lt"/>
              </a:rPr>
              <a:t>ISUS INVATA IMPLINIREA LEGII LUI DUMNEZEU</a:t>
            </a:r>
            <a:endParaRPr lang="es-ES" sz="3600" dirty="0">
              <a:ln w="18415" cmpd="sng">
                <a:gradFill flip="none" rotWithShape="1">
                  <a:gsLst>
                    <a:gs pos="0">
                      <a:srgbClr val="FFF200"/>
                    </a:gs>
                    <a:gs pos="45000">
                      <a:srgbClr val="FF7A00"/>
                    </a:gs>
                    <a:gs pos="70000">
                      <a:srgbClr val="FF0300"/>
                    </a:gs>
                    <a:gs pos="100000">
                      <a:srgbClr val="4D0808"/>
                    </a:gs>
                  </a:gsLst>
                  <a:lin ang="5400000" scaled="1"/>
                  <a:tileRect/>
                </a:gradFill>
                <a:prstDash val="solid"/>
              </a:ln>
              <a:solidFill>
                <a:schemeClr val="accent1">
                  <a:lumMod val="60000"/>
                  <a:lumOff val="40000"/>
                </a:schemeClr>
              </a:solidFill>
              <a:effectLst>
                <a:outerShdw blurRad="63500" dir="3600000" algn="tl" rotWithShape="0">
                  <a:srgbClr val="000000">
                    <a:alpha val="70000"/>
                  </a:srgbClr>
                </a:outerShdw>
              </a:effectLst>
              <a:latin typeface="+mj-lt"/>
            </a:endParaRPr>
          </a:p>
        </p:txBody>
      </p:sp>
      <p:sp>
        <p:nvSpPr>
          <p:cNvPr id="12" name="11 Rectángulo"/>
          <p:cNvSpPr/>
          <p:nvPr/>
        </p:nvSpPr>
        <p:spPr>
          <a:xfrm>
            <a:off x="714348" y="571480"/>
            <a:ext cx="8215370" cy="1477328"/>
          </a:xfrm>
          <a:prstGeom prst="rect">
            <a:avLst/>
          </a:prstGeom>
        </p:spPr>
        <p:txBody>
          <a:bodyPr wrap="square">
            <a:spAutoFit/>
          </a:bodyPr>
          <a:lstStyle/>
          <a:p>
            <a:r>
              <a:rPr lang="es-ES" b="1" dirty="0" smtClean="0">
                <a:solidFill>
                  <a:schemeClr val="accent2">
                    <a:lumMod val="40000"/>
                    <a:lumOff val="60000"/>
                  </a:schemeClr>
                </a:solidFill>
                <a:latin typeface="Comic Sans MS" pitchFamily="66" charset="0"/>
              </a:rPr>
              <a:t>“</a:t>
            </a:r>
            <a:r>
              <a:rPr lang="vi-VN" b="1" dirty="0" smtClean="0">
                <a:solidFill>
                  <a:schemeClr val="accent2">
                    <a:lumMod val="40000"/>
                    <a:lumOff val="60000"/>
                  </a:schemeClr>
                </a:solidFill>
                <a:latin typeface="Comic Sans MS" pitchFamily="66" charset="0"/>
              </a:rPr>
              <a:t>El i-a răspuns: „De ce mă întrebi: „Ce bine?” Binele este Unul singur. Dar dacă vrei să intri în viaţă, păzeşte poruncile.” „Care?”, I-a zis el. Şi Isus i-a răspuns: „Să nu ucizi; să nu preacurveşti; să nu furi; să nu faci o mărturisire mincinoasă; să cinsteşti pe tatăl tău şi pe mama ta”; şi: „Să iubeşti pe aproapele tău ca pe tine însuţi</a:t>
            </a:r>
            <a:r>
              <a:rPr lang="es-ES" b="1" dirty="0" smtClean="0">
                <a:solidFill>
                  <a:schemeClr val="accent2">
                    <a:lumMod val="40000"/>
                    <a:lumOff val="60000"/>
                  </a:schemeClr>
                </a:solidFill>
                <a:latin typeface="Comic Sans MS" pitchFamily="66" charset="0"/>
              </a:rPr>
              <a:t>” </a:t>
            </a:r>
            <a:r>
              <a:rPr lang="es-ES" sz="1100" b="1" dirty="0" smtClean="0">
                <a:solidFill>
                  <a:schemeClr val="accent2">
                    <a:lumMod val="40000"/>
                    <a:lumOff val="60000"/>
                  </a:schemeClr>
                </a:solidFill>
                <a:latin typeface="Comic Sans MS" pitchFamily="66" charset="0"/>
              </a:rPr>
              <a:t>(</a:t>
            </a:r>
            <a:r>
              <a:rPr lang="es-ES" sz="1100" b="1" dirty="0" err="1" smtClean="0">
                <a:solidFill>
                  <a:schemeClr val="accent2">
                    <a:lumMod val="40000"/>
                    <a:lumOff val="60000"/>
                  </a:schemeClr>
                </a:solidFill>
                <a:latin typeface="Comic Sans MS" pitchFamily="66" charset="0"/>
              </a:rPr>
              <a:t>Matei</a:t>
            </a:r>
            <a:r>
              <a:rPr lang="es-ES" sz="1100" b="1" dirty="0" smtClean="0">
                <a:solidFill>
                  <a:schemeClr val="accent2">
                    <a:lumMod val="40000"/>
                    <a:lumOff val="60000"/>
                  </a:schemeClr>
                </a:solidFill>
                <a:latin typeface="Comic Sans MS" pitchFamily="66" charset="0"/>
              </a:rPr>
              <a:t> 19:17-19</a:t>
            </a:r>
            <a:r>
              <a:rPr lang="es-ES" sz="1100" b="1" dirty="0" smtClean="0">
                <a:solidFill>
                  <a:schemeClr val="accent2">
                    <a:lumMod val="40000"/>
                    <a:lumOff val="60000"/>
                  </a:schemeClr>
                </a:solidFill>
                <a:latin typeface="Comic Sans MS" pitchFamily="66" charset="0"/>
              </a:rPr>
              <a:t>)</a:t>
            </a:r>
            <a:endParaRPr lang="es-ES" b="1" dirty="0" smtClean="0">
              <a:solidFill>
                <a:schemeClr val="accent2">
                  <a:lumMod val="40000"/>
                  <a:lumOff val="60000"/>
                </a:schemeClr>
              </a:solidFill>
              <a:latin typeface="Comic Sans MS" pitchFamily="66" charset="0"/>
            </a:endParaRPr>
          </a:p>
        </p:txBody>
      </p:sp>
      <p:sp>
        <p:nvSpPr>
          <p:cNvPr id="13" name="12 CuadroTexto"/>
          <p:cNvSpPr txBox="1"/>
          <p:nvPr/>
        </p:nvSpPr>
        <p:spPr>
          <a:xfrm>
            <a:off x="-32" y="2549152"/>
            <a:ext cx="3500462" cy="4062651"/>
          </a:xfrm>
          <a:prstGeom prst="rect">
            <a:avLst/>
          </a:prstGeom>
          <a:noFill/>
        </p:spPr>
        <p:txBody>
          <a:bodyPr wrap="square" rtlCol="0">
            <a:spAutoFit/>
          </a:bodyPr>
          <a:lstStyle/>
          <a:p>
            <a:pPr>
              <a:spcBef>
                <a:spcPts val="600"/>
              </a:spcBef>
            </a:pPr>
            <a:r>
              <a:rPr lang="vi-VN" sz="2200" b="1" dirty="0" smtClean="0">
                <a:solidFill>
                  <a:schemeClr val="bg1"/>
                </a:solidFill>
              </a:rPr>
              <a:t>Toată legea, atât cele 10 porunci cât și alte părţi din </a:t>
            </a:r>
            <a:r>
              <a:rPr lang="es-ES" sz="2200" b="1" i="1" dirty="0" err="1" smtClean="0">
                <a:solidFill>
                  <a:schemeClr val="bg1"/>
                </a:solidFill>
              </a:rPr>
              <a:t>Toráh</a:t>
            </a:r>
            <a:r>
              <a:rPr lang="es-ES" sz="2200" b="1" dirty="0" smtClean="0">
                <a:solidFill>
                  <a:schemeClr val="bg1"/>
                </a:solidFill>
              </a:rPr>
              <a:t> </a:t>
            </a:r>
            <a:r>
              <a:rPr lang="es-ES" sz="2200" b="1" dirty="0" smtClean="0">
                <a:solidFill>
                  <a:schemeClr val="bg1"/>
                </a:solidFill>
              </a:rPr>
              <a:t>(</a:t>
            </a:r>
            <a:r>
              <a:rPr lang="es-ES" sz="2200" b="1" dirty="0" err="1" smtClean="0">
                <a:solidFill>
                  <a:schemeClr val="bg1"/>
                </a:solidFill>
              </a:rPr>
              <a:t>Lev.</a:t>
            </a:r>
            <a:r>
              <a:rPr lang="es-ES" sz="2200" b="1" dirty="0" smtClean="0">
                <a:solidFill>
                  <a:schemeClr val="bg1"/>
                </a:solidFill>
              </a:rPr>
              <a:t> 19:18)</a:t>
            </a:r>
          </a:p>
          <a:p>
            <a:pPr>
              <a:spcBef>
                <a:spcPts val="600"/>
              </a:spcBef>
            </a:pPr>
            <a:r>
              <a:rPr lang="vi-VN" sz="2200" b="1" dirty="0" smtClean="0">
                <a:solidFill>
                  <a:schemeClr val="bg1"/>
                </a:solidFill>
              </a:rPr>
              <a:t>Isus așteaptă ca cei care împărtășesc cu El viața veșnică să păzească Legea lui Dumnezeu în această viață</a:t>
            </a:r>
            <a:r>
              <a:rPr lang="es-ES" sz="2200" b="1" dirty="0" smtClean="0">
                <a:solidFill>
                  <a:schemeClr val="bg1"/>
                </a:solidFill>
              </a:rPr>
              <a:t>.</a:t>
            </a:r>
            <a:endParaRPr lang="es-ES" sz="2200" b="1" dirty="0" smtClean="0">
              <a:solidFill>
                <a:schemeClr val="bg1"/>
              </a:solidFill>
            </a:endParaRPr>
          </a:p>
          <a:p>
            <a:pPr>
              <a:spcBef>
                <a:spcPts val="600"/>
              </a:spcBef>
            </a:pPr>
            <a:r>
              <a:rPr lang="vi-VN" sz="2200" b="1" dirty="0" smtClean="0">
                <a:solidFill>
                  <a:schemeClr val="bg1"/>
                </a:solidFill>
              </a:rPr>
              <a:t>Nu ne dorim să facem voia lui Dumnezeu pe Noul Pământ</a:t>
            </a:r>
            <a:r>
              <a:rPr lang="es-ES" sz="2200" b="1" dirty="0" smtClean="0">
                <a:solidFill>
                  <a:schemeClr val="bg1"/>
                </a:solidFill>
              </a:rPr>
              <a:t>?</a:t>
            </a:r>
            <a:endParaRPr lang="es-ES" sz="2200" b="1" dirty="0">
              <a:solidFill>
                <a:schemeClr val="bg1"/>
              </a:solidFill>
            </a:endParaRPr>
          </a:p>
        </p:txBody>
      </p:sp>
      <p:pic>
        <p:nvPicPr>
          <p:cNvPr id="8197" name="Picture 5" descr="R:\Dibujos\Jesus\JovenRico\21.jpg"/>
          <p:cNvPicPr>
            <a:picLocks noChangeAspect="1" noChangeArrowheads="1"/>
          </p:cNvPicPr>
          <p:nvPr/>
        </p:nvPicPr>
        <p:blipFill>
          <a:blip r:embed="rId3" cstate="email"/>
          <a:srcRect/>
          <a:stretch>
            <a:fillRect/>
          </a:stretch>
        </p:blipFill>
        <p:spPr bwMode="auto">
          <a:xfrm>
            <a:off x="3571906" y="2795598"/>
            <a:ext cx="5429250" cy="3919550"/>
          </a:xfrm>
          <a:prstGeom prst="snip2DiagRect">
            <a:avLst/>
          </a:prstGeom>
          <a:solidFill>
            <a:srgbClr val="FFFFFF">
              <a:shade val="85000"/>
            </a:srgbClr>
          </a:solidFill>
          <a:ln w="88900" cap="sq">
            <a:solidFill>
              <a:srgbClr val="FF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7 Rectángulo"/>
          <p:cNvSpPr/>
          <p:nvPr/>
        </p:nvSpPr>
        <p:spPr>
          <a:xfrm>
            <a:off x="0" y="2071678"/>
            <a:ext cx="9144032" cy="430887"/>
          </a:xfrm>
          <a:prstGeom prst="rect">
            <a:avLst/>
          </a:prstGeom>
        </p:spPr>
        <p:txBody>
          <a:bodyPr wrap="square">
            <a:spAutoFit/>
          </a:bodyPr>
          <a:lstStyle/>
          <a:p>
            <a:pPr algn="ctr">
              <a:spcBef>
                <a:spcPts val="600"/>
              </a:spcBef>
            </a:pPr>
            <a:r>
              <a:rPr lang="vi-VN" sz="2200" b="1" dirty="0" smtClean="0">
                <a:solidFill>
                  <a:schemeClr val="bg1"/>
                </a:solidFill>
              </a:rPr>
              <a:t>Ce legi ar fi trebuit sa păzească tânărul bogat?</a:t>
            </a:r>
            <a:endParaRPr lang="es-ES" sz="2200" b="1" dirty="0" smtClean="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8197"/>
                                        </p:tgtEl>
                                        <p:attrNameLst>
                                          <p:attrName>style.visibility</p:attrName>
                                        </p:attrNameLst>
                                      </p:cBhvr>
                                      <p:to>
                                        <p:strVal val="visible"/>
                                      </p:to>
                                    </p:set>
                                    <p:anim calcmode="lin" valueType="num">
                                      <p:cBhvr>
                                        <p:cTn id="20" dur="500" fill="hold"/>
                                        <p:tgtEl>
                                          <p:spTgt spid="8197"/>
                                        </p:tgtEl>
                                        <p:attrNameLst>
                                          <p:attrName>ppt_w</p:attrName>
                                        </p:attrNameLst>
                                      </p:cBhvr>
                                      <p:tavLst>
                                        <p:tav tm="0">
                                          <p:val>
                                            <p:fltVal val="0"/>
                                          </p:val>
                                        </p:tav>
                                        <p:tav tm="100000">
                                          <p:val>
                                            <p:strVal val="#ppt_w"/>
                                          </p:val>
                                        </p:tav>
                                      </p:tavLst>
                                    </p:anim>
                                    <p:anim calcmode="lin" valueType="num">
                                      <p:cBhvr>
                                        <p:cTn id="21" dur="500" fill="hold"/>
                                        <p:tgtEl>
                                          <p:spTgt spid="8197"/>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from="(-#ppt_w/2)" to="(#ppt_x)" calcmode="lin" valueType="num">
                                      <p:cBhvr>
                                        <p:cTn id="26" dur="600" fill="hold">
                                          <p:stCondLst>
                                            <p:cond delay="0"/>
                                          </p:stCondLst>
                                        </p:cTn>
                                        <p:tgtEl>
                                          <p:spTgt spid="8"/>
                                        </p:tgtEl>
                                        <p:attrNameLst>
                                          <p:attrName>ppt_x</p:attrName>
                                        </p:attrNameLst>
                                      </p:cBhvr>
                                    </p:anim>
                                    <p:anim from="0" to="-1.0" calcmode="lin" valueType="num">
                                      <p:cBhvr>
                                        <p:cTn id="27" dur="200" decel="50000" autoRev="1" fill="hold">
                                          <p:stCondLst>
                                            <p:cond delay="600"/>
                                          </p:stCondLst>
                                        </p:cTn>
                                        <p:tgtEl>
                                          <p:spTgt spid="8"/>
                                        </p:tgtEl>
                                        <p:attrNameLst>
                                          <p:attrName>xshear</p:attrName>
                                        </p:attrNameLst>
                                      </p:cBhvr>
                                    </p:anim>
                                    <p:animScale>
                                      <p:cBhvr>
                                        <p:cTn id="28" dur="200" decel="100000" autoRev="1" fill="hold">
                                          <p:stCondLst>
                                            <p:cond delay="600"/>
                                          </p:stCondLst>
                                        </p:cTn>
                                        <p:tgtEl>
                                          <p:spTgt spid="8"/>
                                        </p:tgtEl>
                                      </p:cBhvr>
                                      <p:from x="100000" y="100000"/>
                                      <p:to x="80000" y="100000"/>
                                    </p:animScale>
                                    <p:anim by="(#ppt_h/3+#ppt_w*0.1)" calcmode="lin" valueType="num">
                                      <p:cBhvr additive="sum">
                                        <p:cTn id="29" dur="200" decel="100000" autoRev="1" fill="hold">
                                          <p:stCondLst>
                                            <p:cond delay="600"/>
                                          </p:stCondLst>
                                        </p:cTn>
                                        <p:tgtEl>
                                          <p:spTgt spid="8"/>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fade">
                                      <p:cBhvr>
                                        <p:cTn id="34" dur="1000"/>
                                        <p:tgtEl>
                                          <p:spTgt spid="13">
                                            <p:txEl>
                                              <p:pRg st="0" end="0"/>
                                            </p:txEl>
                                          </p:spTgt>
                                        </p:tgtEl>
                                      </p:cBhvr>
                                    </p:animEffect>
                                    <p:anim calcmode="lin" valueType="num">
                                      <p:cBhvr>
                                        <p:cTn id="3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1000"/>
                                        <p:tgtEl>
                                          <p:spTgt spid="13">
                                            <p:txEl>
                                              <p:pRg st="1" end="1"/>
                                            </p:txEl>
                                          </p:spTgt>
                                        </p:tgtEl>
                                      </p:cBhvr>
                                    </p:animEffect>
                                    <p:anim calcmode="lin" valueType="num">
                                      <p:cBhvr>
                                        <p:cTn id="4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13">
                                            <p:txEl>
                                              <p:pRg st="1" end="1"/>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13">
                                            <p:txEl>
                                              <p:pRg st="2" end="2"/>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sp>
        <p:nvSpPr>
          <p:cNvPr id="3" name="2 Rectángulo"/>
          <p:cNvSpPr/>
          <p:nvPr/>
        </p:nvSpPr>
        <p:spPr>
          <a:xfrm>
            <a:off x="3000364" y="642918"/>
            <a:ext cx="5643602" cy="646331"/>
          </a:xfrm>
          <a:prstGeom prst="rect">
            <a:avLst/>
          </a:prstGeom>
        </p:spPr>
        <p:txBody>
          <a:bodyPr wrap="square">
            <a:spAutoFit/>
          </a:bodyPr>
          <a:lstStyle/>
          <a:p>
            <a:pPr algn="ctr"/>
            <a:r>
              <a:rPr lang="es-ES" b="1" dirty="0" smtClean="0">
                <a:solidFill>
                  <a:schemeClr val="bg1"/>
                </a:solidFill>
                <a:latin typeface="Comic Sans MS" pitchFamily="66" charset="0"/>
              </a:rPr>
              <a:t>“</a:t>
            </a:r>
            <a:r>
              <a:rPr lang="vi-VN" b="1" dirty="0" smtClean="0">
                <a:solidFill>
                  <a:schemeClr val="bg1"/>
                </a:solidFill>
                <a:latin typeface="Comic Sans MS" pitchFamily="66" charset="0"/>
              </a:rPr>
              <a:t>În aceste două porunci se cuprinde toată Legea şi Prorocii</a:t>
            </a:r>
            <a:r>
              <a:rPr lang="es-ES" b="1" dirty="0" smtClean="0">
                <a:solidFill>
                  <a:schemeClr val="bg1"/>
                </a:solidFill>
                <a:latin typeface="Comic Sans MS" pitchFamily="66" charset="0"/>
              </a:rPr>
              <a:t>” </a:t>
            </a:r>
            <a:r>
              <a:rPr lang="es-ES" sz="1100" b="1" dirty="0" smtClean="0">
                <a:solidFill>
                  <a:schemeClr val="bg1"/>
                </a:solidFill>
                <a:latin typeface="Comic Sans MS" pitchFamily="66" charset="0"/>
              </a:rPr>
              <a:t>(</a:t>
            </a:r>
            <a:r>
              <a:rPr lang="es-ES" sz="1100" b="1" dirty="0" err="1" smtClean="0">
                <a:solidFill>
                  <a:schemeClr val="bg1"/>
                </a:solidFill>
                <a:latin typeface="Comic Sans MS" pitchFamily="66" charset="0"/>
              </a:rPr>
              <a:t>Matei</a:t>
            </a:r>
            <a:r>
              <a:rPr lang="es-ES" sz="1100" b="1" dirty="0" smtClean="0">
                <a:solidFill>
                  <a:schemeClr val="bg1"/>
                </a:solidFill>
                <a:latin typeface="Comic Sans MS" pitchFamily="66" charset="0"/>
              </a:rPr>
              <a:t> 22:40</a:t>
            </a:r>
            <a:r>
              <a:rPr lang="es-ES" sz="1100" b="1" dirty="0" smtClean="0">
                <a:solidFill>
                  <a:schemeClr val="bg1"/>
                </a:solidFill>
                <a:latin typeface="Comic Sans MS" pitchFamily="66" charset="0"/>
              </a:rPr>
              <a:t>)</a:t>
            </a:r>
          </a:p>
        </p:txBody>
      </p:sp>
      <p:sp>
        <p:nvSpPr>
          <p:cNvPr id="4" name="3 Rectángulo"/>
          <p:cNvSpPr/>
          <p:nvPr/>
        </p:nvSpPr>
        <p:spPr>
          <a:xfrm>
            <a:off x="71406" y="4806586"/>
            <a:ext cx="2500330" cy="1980000"/>
          </a:xfrm>
          <a:prstGeom prst="rect">
            <a:avLst/>
          </a:prstGeom>
          <a:blipFill>
            <a:blip r:embed="rId3" cstate="email"/>
            <a:stretch>
              <a:fillRect/>
            </a:stretch>
          </a:blipFill>
          <a:ln w="9525">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s-ES" b="1" dirty="0" smtClean="0">
                <a:effectLst>
                  <a:glow rad="228600">
                    <a:schemeClr val="bg1">
                      <a:alpha val="40000"/>
                    </a:schemeClr>
                  </a:glow>
                </a:effectLst>
              </a:rPr>
              <a:t>“</a:t>
            </a:r>
            <a:r>
              <a:rPr lang="vi-VN" b="1" dirty="0" smtClean="0">
                <a:effectLst>
                  <a:glow rad="228600">
                    <a:schemeClr val="bg1">
                      <a:alpha val="40000"/>
                    </a:schemeClr>
                  </a:glow>
                </a:effectLst>
              </a:rPr>
              <a:t>Să iubeşti pe Domnul Dumnezeul tău cu toată inima ta, cu tot sufletul tău şi cu toată puterea ta</a:t>
            </a:r>
            <a:r>
              <a:rPr lang="es-ES" b="1" dirty="0" smtClean="0">
                <a:effectLst>
                  <a:glow rad="228600">
                    <a:schemeClr val="bg1">
                      <a:alpha val="40000"/>
                    </a:schemeClr>
                  </a:glow>
                </a:effectLst>
              </a:rPr>
              <a:t>” </a:t>
            </a:r>
            <a:r>
              <a:rPr lang="es-ES" sz="1100" b="1" dirty="0" smtClean="0">
                <a:effectLst>
                  <a:glow rad="228600">
                    <a:schemeClr val="bg1">
                      <a:alpha val="40000"/>
                    </a:schemeClr>
                  </a:glow>
                </a:effectLst>
              </a:rPr>
              <a:t>(</a:t>
            </a:r>
            <a:r>
              <a:rPr lang="es-ES" sz="1100" b="1" dirty="0" err="1" smtClean="0">
                <a:effectLst>
                  <a:glow rad="228600">
                    <a:schemeClr val="bg1">
                      <a:alpha val="40000"/>
                    </a:schemeClr>
                  </a:glow>
                </a:effectLst>
              </a:rPr>
              <a:t>Deuteronomul</a:t>
            </a:r>
            <a:r>
              <a:rPr lang="es-ES" sz="1100" b="1" dirty="0" smtClean="0">
                <a:effectLst>
                  <a:glow rad="228600">
                    <a:schemeClr val="bg1">
                      <a:alpha val="40000"/>
                    </a:schemeClr>
                  </a:glow>
                </a:effectLst>
              </a:rPr>
              <a:t> 6:5</a:t>
            </a:r>
            <a:r>
              <a:rPr lang="es-ES" sz="1100" b="1" dirty="0" smtClean="0">
                <a:effectLst>
                  <a:glow rad="228600">
                    <a:schemeClr val="bg1">
                      <a:alpha val="40000"/>
                    </a:schemeClr>
                  </a:glow>
                </a:effectLst>
              </a:rPr>
              <a:t>)</a:t>
            </a:r>
            <a:endParaRPr lang="es-ES" b="1" dirty="0" smtClean="0">
              <a:effectLst>
                <a:glow rad="228600">
                  <a:schemeClr val="bg1">
                    <a:alpha val="40000"/>
                  </a:schemeClr>
                </a:glow>
              </a:effectLst>
            </a:endParaRPr>
          </a:p>
        </p:txBody>
      </p:sp>
      <p:sp>
        <p:nvSpPr>
          <p:cNvPr id="6" name="5 Rectángulo"/>
          <p:cNvSpPr/>
          <p:nvPr/>
        </p:nvSpPr>
        <p:spPr>
          <a:xfrm>
            <a:off x="6572264" y="4806586"/>
            <a:ext cx="2500330" cy="1980000"/>
          </a:xfrm>
          <a:prstGeom prst="rect">
            <a:avLst/>
          </a:prstGeom>
          <a:blipFill>
            <a:blip r:embed="rId3" cstate="email"/>
            <a:stretch>
              <a:fillRect/>
            </a:stretch>
          </a:blipFill>
          <a:ln w="9525">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anchor="ctr">
            <a:noAutofit/>
          </a:bodyPr>
          <a:lstStyle/>
          <a:p>
            <a:pPr algn="ctr"/>
            <a:r>
              <a:rPr lang="es-ES" b="1" dirty="0" smtClean="0">
                <a:effectLst>
                  <a:glow rad="228600">
                    <a:schemeClr val="bg1">
                      <a:alpha val="40000"/>
                    </a:schemeClr>
                  </a:glow>
                </a:effectLst>
              </a:rPr>
              <a:t>“</a:t>
            </a:r>
            <a:r>
              <a:rPr lang="vi-VN" b="1" dirty="0" smtClean="0">
                <a:effectLst>
                  <a:glow rad="228600">
                    <a:schemeClr val="bg1">
                      <a:alpha val="40000"/>
                    </a:schemeClr>
                  </a:glow>
                </a:effectLst>
              </a:rPr>
              <a:t>Să nu te răzbuni şi să nu ţii necaz pe copiii poporului tău. Să iubeşti pe aproapele tău ca pe tine însuţi. Eu sunt Domnul</a:t>
            </a:r>
            <a:r>
              <a:rPr lang="es-ES" b="1" dirty="0" smtClean="0">
                <a:effectLst>
                  <a:glow rad="228600">
                    <a:schemeClr val="bg1">
                      <a:alpha val="40000"/>
                    </a:schemeClr>
                  </a:glow>
                </a:effectLst>
              </a:rPr>
              <a:t>” </a:t>
            </a:r>
            <a:r>
              <a:rPr lang="es-ES" sz="1100" b="1" dirty="0" smtClean="0">
                <a:effectLst>
                  <a:glow rad="228600">
                    <a:schemeClr val="bg1">
                      <a:alpha val="40000"/>
                    </a:schemeClr>
                  </a:glow>
                </a:effectLst>
              </a:rPr>
              <a:t>(</a:t>
            </a:r>
            <a:r>
              <a:rPr lang="es-ES" sz="1100" b="1" dirty="0" err="1" smtClean="0">
                <a:effectLst>
                  <a:glow rad="228600">
                    <a:schemeClr val="bg1">
                      <a:alpha val="40000"/>
                    </a:schemeClr>
                  </a:glow>
                </a:effectLst>
              </a:rPr>
              <a:t>Levític</a:t>
            </a:r>
            <a:r>
              <a:rPr lang="es-ES" sz="1100" b="1" dirty="0" smtClean="0">
                <a:effectLst>
                  <a:glow rad="228600">
                    <a:schemeClr val="bg1">
                      <a:alpha val="40000"/>
                    </a:schemeClr>
                  </a:glow>
                </a:effectLst>
              </a:rPr>
              <a:t> </a:t>
            </a:r>
            <a:r>
              <a:rPr lang="es-ES" sz="1100" b="1" dirty="0" smtClean="0">
                <a:effectLst>
                  <a:glow rad="228600">
                    <a:schemeClr val="bg1">
                      <a:alpha val="40000"/>
                    </a:schemeClr>
                  </a:glow>
                </a:effectLst>
              </a:rPr>
              <a:t>19:18)</a:t>
            </a:r>
            <a:endParaRPr lang="es-ES" b="1" dirty="0" smtClean="0">
              <a:effectLst>
                <a:glow rad="228600">
                  <a:schemeClr val="bg1">
                    <a:alpha val="40000"/>
                  </a:schemeClr>
                </a:glow>
              </a:effectLst>
            </a:endParaRPr>
          </a:p>
        </p:txBody>
      </p:sp>
      <p:sp>
        <p:nvSpPr>
          <p:cNvPr id="7" name="6 CuadroTexto"/>
          <p:cNvSpPr txBox="1"/>
          <p:nvPr/>
        </p:nvSpPr>
        <p:spPr>
          <a:xfrm>
            <a:off x="857224" y="3877892"/>
            <a:ext cx="7358114" cy="923330"/>
          </a:xfrm>
          <a:prstGeom prst="rect">
            <a:avLst/>
          </a:prstGeom>
          <a:blipFill>
            <a:blip r:embed="rId4" cstate="email">
              <a:duotone>
                <a:prstClr val="black"/>
                <a:schemeClr val="accent2">
                  <a:tint val="45000"/>
                  <a:satMod val="400000"/>
                </a:schemeClr>
              </a:duotone>
            </a:blip>
            <a:stretch>
              <a:fillRect/>
            </a:stretch>
          </a:blipFill>
          <a:ln w="9525">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vi-VN" b="1" dirty="0" smtClean="0">
                <a:solidFill>
                  <a:schemeClr val="bg1"/>
                </a:solidFill>
                <a:effectLst>
                  <a:glow rad="228600">
                    <a:schemeClr val="tx1">
                      <a:alpha val="40000"/>
                    </a:schemeClr>
                  </a:glow>
                </a:effectLst>
              </a:rPr>
              <a:t>Legea lui Dumnezeu (Exodul 20:3-17), se bazează pe aceste două porunci: Să iubești pe Dumnezeu (poruncile 1 la 4) și să-ţi iubești aproapele (poruncile 5 la 10)</a:t>
            </a:r>
            <a:endParaRPr lang="es-ES" b="1" dirty="0">
              <a:solidFill>
                <a:schemeClr val="bg1"/>
              </a:solidFill>
              <a:effectLst>
                <a:glow rad="228600">
                  <a:schemeClr val="tx1">
                    <a:alpha val="40000"/>
                  </a:schemeClr>
                </a:glow>
              </a:effectLst>
            </a:endParaRPr>
          </a:p>
        </p:txBody>
      </p:sp>
      <p:sp>
        <p:nvSpPr>
          <p:cNvPr id="8" name="7 CuadroTexto"/>
          <p:cNvSpPr txBox="1"/>
          <p:nvPr/>
        </p:nvSpPr>
        <p:spPr>
          <a:xfrm>
            <a:off x="857224" y="2949198"/>
            <a:ext cx="7358114" cy="923330"/>
          </a:xfrm>
          <a:prstGeom prst="rect">
            <a:avLst/>
          </a:prstGeom>
          <a:blipFill>
            <a:blip r:embed="rId4" cstate="email">
              <a:duotone>
                <a:prstClr val="black"/>
                <a:srgbClr val="D9C3A5">
                  <a:tint val="50000"/>
                  <a:satMod val="180000"/>
                </a:srgbClr>
              </a:duotone>
            </a:blip>
            <a:stretch>
              <a:fillRect/>
            </a:stretch>
          </a:blipFill>
          <a:ln w="9525">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vi-VN" b="1" dirty="0" smtClean="0">
                <a:solidFill>
                  <a:schemeClr val="bg1"/>
                </a:solidFill>
                <a:effectLst>
                  <a:glow rad="228600">
                    <a:schemeClr val="tx1">
                      <a:alpha val="40000"/>
                    </a:schemeClr>
                  </a:glow>
                </a:effectLst>
              </a:rPr>
              <a:t>“Toată legea” [Pentateuhul, de la Geneza până la Deuteronom], se bazează pe cele 10 porunci</a:t>
            </a:r>
            <a:endParaRPr lang="es-ES" b="1" dirty="0">
              <a:solidFill>
                <a:schemeClr val="bg1"/>
              </a:solidFill>
              <a:effectLst>
                <a:glow rad="228600">
                  <a:schemeClr val="tx1">
                    <a:alpha val="40000"/>
                  </a:schemeClr>
                </a:glow>
              </a:effectLst>
            </a:endParaRPr>
          </a:p>
        </p:txBody>
      </p:sp>
      <p:sp>
        <p:nvSpPr>
          <p:cNvPr id="9" name="8 CuadroTexto"/>
          <p:cNvSpPr txBox="1"/>
          <p:nvPr/>
        </p:nvSpPr>
        <p:spPr>
          <a:xfrm>
            <a:off x="857224" y="2020504"/>
            <a:ext cx="7358114" cy="923330"/>
          </a:xfrm>
          <a:prstGeom prst="rect">
            <a:avLst/>
          </a:prstGeom>
          <a:blipFill>
            <a:blip r:embed="rId4" cstate="email">
              <a:duotone>
                <a:prstClr val="black"/>
                <a:schemeClr val="accent6">
                  <a:tint val="45000"/>
                  <a:satMod val="400000"/>
                </a:schemeClr>
              </a:duotone>
            </a:blip>
            <a:stretch>
              <a:fillRect/>
            </a:stretch>
          </a:blipFill>
          <a:ln w="9525">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vi-VN" b="1" dirty="0" smtClean="0">
                <a:solidFill>
                  <a:schemeClr val="bg1"/>
                </a:solidFill>
                <a:effectLst>
                  <a:glow rad="228600">
                    <a:schemeClr val="tx1">
                      <a:alpha val="40000"/>
                    </a:schemeClr>
                  </a:glow>
                </a:effectLst>
              </a:rPr>
              <a:t>“Prorocii” [de la Iosua până la Maleahi] se bazează pe lege, și o explică.</a:t>
            </a:r>
            <a:endParaRPr lang="es-ES" b="1" dirty="0">
              <a:solidFill>
                <a:schemeClr val="bg1"/>
              </a:solidFill>
              <a:effectLst>
                <a:glow rad="228600">
                  <a:schemeClr val="tx1">
                    <a:alpha val="40000"/>
                  </a:schemeClr>
                </a:glow>
              </a:effectLst>
            </a:endParaRPr>
          </a:p>
        </p:txBody>
      </p:sp>
      <p:sp>
        <p:nvSpPr>
          <p:cNvPr id="10" name="9 CuadroTexto"/>
          <p:cNvSpPr txBox="1"/>
          <p:nvPr/>
        </p:nvSpPr>
        <p:spPr>
          <a:xfrm>
            <a:off x="2428859" y="1282471"/>
            <a:ext cx="6715141" cy="646331"/>
          </a:xfrm>
          <a:prstGeom prst="rect">
            <a:avLst/>
          </a:prstGeom>
          <a:noFill/>
        </p:spPr>
        <p:txBody>
          <a:bodyPr wrap="square" rtlCol="0">
            <a:spAutoFit/>
          </a:bodyPr>
          <a:lstStyle/>
          <a:p>
            <a:pPr algn="ctr"/>
            <a:r>
              <a:rPr lang="vi-VN" b="1" dirty="0" smtClean="0">
                <a:solidFill>
                  <a:schemeClr val="bg1"/>
                </a:solidFill>
              </a:rPr>
              <a:t>Care sunt aceste două porunci și ce relaţie au cu Legea și </a:t>
            </a:r>
            <a:r>
              <a:rPr lang="vi-VN" b="1" dirty="0" smtClean="0">
                <a:solidFill>
                  <a:schemeClr val="bg1"/>
                </a:solidFill>
              </a:rPr>
              <a:t>Prorocii</a:t>
            </a:r>
            <a:r>
              <a:rPr lang="es-ES" b="1" dirty="0" smtClean="0">
                <a:solidFill>
                  <a:schemeClr val="bg1"/>
                </a:solidFill>
              </a:rPr>
              <a:t>? (</a:t>
            </a:r>
            <a:r>
              <a:rPr lang="es-ES" b="1" dirty="0" err="1" smtClean="0">
                <a:solidFill>
                  <a:schemeClr val="bg1"/>
                </a:solidFill>
              </a:rPr>
              <a:t>Matei</a:t>
            </a:r>
            <a:r>
              <a:rPr lang="es-ES" b="1" dirty="0" smtClean="0">
                <a:solidFill>
                  <a:schemeClr val="bg1"/>
                </a:solidFill>
              </a:rPr>
              <a:t> </a:t>
            </a:r>
            <a:r>
              <a:rPr lang="es-ES" b="1" dirty="0" smtClean="0">
                <a:solidFill>
                  <a:schemeClr val="bg1"/>
                </a:solidFill>
              </a:rPr>
              <a:t>22:35-40</a:t>
            </a:r>
            <a:r>
              <a:rPr lang="es-ES" b="1" dirty="0" smtClean="0">
                <a:solidFill>
                  <a:schemeClr val="bg1"/>
                </a:solidFill>
              </a:rPr>
              <a:t>)</a:t>
            </a:r>
            <a:endParaRPr lang="es-ES" b="1" dirty="0">
              <a:solidFill>
                <a:schemeClr val="bg1"/>
              </a:solidFill>
            </a:endParaRPr>
          </a:p>
        </p:txBody>
      </p:sp>
      <p:sp>
        <p:nvSpPr>
          <p:cNvPr id="12" name="11 CuadroTexto"/>
          <p:cNvSpPr txBox="1"/>
          <p:nvPr/>
        </p:nvSpPr>
        <p:spPr>
          <a:xfrm>
            <a:off x="0" y="0"/>
            <a:ext cx="9144000" cy="646331"/>
          </a:xfrm>
          <a:prstGeom prst="rect">
            <a:avLst/>
          </a:prstGeom>
          <a:noFill/>
        </p:spPr>
        <p:txBody>
          <a:bodyPr wrap="square" rtlCol="0">
            <a:spAutoFit/>
            <a:scene3d>
              <a:camera prst="orthographicFront"/>
              <a:lightRig rig="chilly" dir="t"/>
            </a:scene3d>
            <a:sp3d/>
          </a:bodyPr>
          <a:lstStyle/>
          <a:p>
            <a:pPr algn="ctr"/>
            <a:r>
              <a:rPr lang="it-IT" sz="3600" dirty="0" smtClean="0">
                <a:ln w="18415" cmpd="sng">
                  <a:gradFill flip="none" rotWithShape="1">
                    <a:gsLst>
                      <a:gs pos="0">
                        <a:srgbClr val="FFF200"/>
                      </a:gs>
                      <a:gs pos="45000">
                        <a:srgbClr val="FF7A00"/>
                      </a:gs>
                      <a:gs pos="70000">
                        <a:srgbClr val="FF0300"/>
                      </a:gs>
                      <a:gs pos="100000">
                        <a:srgbClr val="4D0808"/>
                      </a:gs>
                    </a:gsLst>
                    <a:lin ang="5400000" scaled="1"/>
                    <a:tileRect/>
                  </a:gradFill>
                  <a:prstDash val="solid"/>
                </a:ln>
                <a:solidFill>
                  <a:schemeClr val="accent1">
                    <a:lumMod val="60000"/>
                    <a:lumOff val="40000"/>
                  </a:schemeClr>
                </a:solidFill>
                <a:effectLst>
                  <a:glow rad="139700">
                    <a:schemeClr val="tx1">
                      <a:alpha val="40000"/>
                    </a:schemeClr>
                  </a:glow>
                  <a:outerShdw blurRad="63500" dir="3600000" algn="tl" rotWithShape="0">
                    <a:srgbClr val="000000">
                      <a:alpha val="70000"/>
                    </a:srgbClr>
                  </a:outerShdw>
                </a:effectLst>
                <a:latin typeface="+mj-lt"/>
              </a:rPr>
              <a:t>ISUS INVATA IMPLINIREA LEGII LUI DUMNEZEU</a:t>
            </a:r>
            <a:endParaRPr lang="es-ES" sz="3600" dirty="0">
              <a:ln w="18415" cmpd="sng">
                <a:gradFill flip="none" rotWithShape="1">
                  <a:gsLst>
                    <a:gs pos="0">
                      <a:srgbClr val="FFF200"/>
                    </a:gs>
                    <a:gs pos="45000">
                      <a:srgbClr val="FF7A00"/>
                    </a:gs>
                    <a:gs pos="70000">
                      <a:srgbClr val="FF0300"/>
                    </a:gs>
                    <a:gs pos="100000">
                      <a:srgbClr val="4D0808"/>
                    </a:gs>
                  </a:gsLst>
                  <a:lin ang="5400000" scaled="1"/>
                  <a:tileRect/>
                </a:gradFill>
                <a:prstDash val="solid"/>
              </a:ln>
              <a:solidFill>
                <a:schemeClr val="accent1">
                  <a:lumMod val="60000"/>
                  <a:lumOff val="40000"/>
                </a:schemeClr>
              </a:solidFill>
              <a:effectLst>
                <a:glow rad="139700">
                  <a:schemeClr val="tx1">
                    <a:alpha val="40000"/>
                  </a:schemeClr>
                </a:glow>
                <a:outerShdw blurRad="63500" dir="3600000" algn="tl" rotWithShape="0">
                  <a:srgbClr val="000000">
                    <a:alpha val="70000"/>
                  </a:srgbClr>
                </a:outerShdw>
              </a:effectLst>
              <a:latin typeface="+mj-lt"/>
            </a:endParaRPr>
          </a:p>
        </p:txBody>
      </p:sp>
      <p:sp>
        <p:nvSpPr>
          <p:cNvPr id="11" name="10 CuadroTexto"/>
          <p:cNvSpPr txBox="1"/>
          <p:nvPr/>
        </p:nvSpPr>
        <p:spPr>
          <a:xfrm>
            <a:off x="2571736" y="4883877"/>
            <a:ext cx="3929090" cy="1831271"/>
          </a:xfrm>
          <a:prstGeom prst="rect">
            <a:avLst/>
          </a:prstGeom>
          <a:noFill/>
        </p:spPr>
        <p:txBody>
          <a:bodyPr wrap="square" rtlCol="0">
            <a:spAutoFit/>
          </a:bodyPr>
          <a:lstStyle/>
          <a:p>
            <a:pPr>
              <a:spcBef>
                <a:spcPts val="600"/>
              </a:spcBef>
            </a:pPr>
            <a:r>
              <a:rPr lang="vi-VN" b="1" dirty="0" smtClean="0"/>
              <a:t>Dacă odată cu moartea Sa,Isus a anulat Legea, la fel și aceste două porunci (incluse în lege) trebuiau să fie anulate</a:t>
            </a:r>
            <a:r>
              <a:rPr lang="es-ES" b="1" dirty="0" smtClean="0"/>
              <a:t>.</a:t>
            </a:r>
            <a:endParaRPr lang="es-ES" b="1" dirty="0" smtClean="0"/>
          </a:p>
          <a:p>
            <a:pPr>
              <a:spcBef>
                <a:spcPts val="600"/>
              </a:spcBef>
            </a:pPr>
            <a:r>
              <a:rPr lang="vi-VN" b="1" dirty="0" smtClean="0"/>
              <a:t>Dimpotrivă, El ne-a învăţat să păzim TOATA Legea lui Dumnezeu</a:t>
            </a:r>
            <a:r>
              <a:rPr lang="es-ES" b="1" dirty="0" smtClean="0"/>
              <a:t>.</a:t>
            </a:r>
            <a:endParaRPr lang="es-ES"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ppt_h/2"/>
                                          </p:val>
                                        </p:tav>
                                        <p:tav tm="100000">
                                          <p:val>
                                            <p:strVal val="#ppt_y"/>
                                          </p:val>
                                        </p:tav>
                                      </p:tavLst>
                                    </p:anim>
                                    <p:anim calcmode="lin" valueType="num">
                                      <p:cBhvr>
                                        <p:cTn id="23" dur="500" fill="hold"/>
                                        <p:tgtEl>
                                          <p:spTgt spid="4"/>
                                        </p:tgtEl>
                                        <p:attrNameLst>
                                          <p:attrName>ppt_w</p:attrName>
                                        </p:attrNameLst>
                                      </p:cBhvr>
                                      <p:tavLst>
                                        <p:tav tm="0">
                                          <p:val>
                                            <p:strVal val="#ppt_w"/>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childTnLst>
                                </p:cTn>
                              </p:par>
                              <p:par>
                                <p:cTn id="25" presetID="17"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ppt_x</p:attrName>
                                        </p:attrNameLst>
                                      </p:cBhvr>
                                      <p:tavLst>
                                        <p:tav tm="0">
                                          <p:val>
                                            <p:strVal val="#ppt_x"/>
                                          </p:val>
                                        </p:tav>
                                        <p:tav tm="100000">
                                          <p:val>
                                            <p:strVal val="#ppt_x"/>
                                          </p:val>
                                        </p:tav>
                                      </p:tavLst>
                                    </p:anim>
                                    <p:anim calcmode="lin" valueType="num">
                                      <p:cBhvr>
                                        <p:cTn id="28" dur="500" fill="hold"/>
                                        <p:tgtEl>
                                          <p:spTgt spid="6"/>
                                        </p:tgtEl>
                                        <p:attrNameLst>
                                          <p:attrName>ppt_y</p:attrName>
                                        </p:attrNameLst>
                                      </p:cBhvr>
                                      <p:tavLst>
                                        <p:tav tm="0">
                                          <p:val>
                                            <p:strVal val="#ppt_y+#ppt_h/2"/>
                                          </p:val>
                                        </p:tav>
                                        <p:tav tm="100000">
                                          <p:val>
                                            <p:strVal val="#ppt_y"/>
                                          </p:val>
                                        </p:tav>
                                      </p:tavLst>
                                    </p:anim>
                                    <p:anim calcmode="lin" valueType="num">
                                      <p:cBhvr>
                                        <p:cTn id="29" dur="500" fill="hold"/>
                                        <p:tgtEl>
                                          <p:spTgt spid="6"/>
                                        </p:tgtEl>
                                        <p:attrNameLst>
                                          <p:attrName>ppt_w</p:attrName>
                                        </p:attrNameLst>
                                      </p:cBhvr>
                                      <p:tavLst>
                                        <p:tav tm="0">
                                          <p:val>
                                            <p:strVal val="#ppt_w"/>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fade">
                                      <p:cBhvr>
                                        <p:cTn id="56" dur="1000"/>
                                        <p:tgtEl>
                                          <p:spTgt spid="11">
                                            <p:txEl>
                                              <p:pRg st="0" end="0"/>
                                            </p:txEl>
                                          </p:spTgt>
                                        </p:tgtEl>
                                      </p:cBhvr>
                                    </p:animEffect>
                                    <p:anim calcmode="lin" valueType="num">
                                      <p:cBhvr>
                                        <p:cTn id="5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11">
                                            <p:txEl>
                                              <p:pRg st="1" end="1"/>
                                            </p:txEl>
                                          </p:spTgt>
                                        </p:tgtEl>
                                        <p:attrNameLst>
                                          <p:attrName>style.visibility</p:attrName>
                                        </p:attrNameLst>
                                      </p:cBhvr>
                                      <p:to>
                                        <p:strVal val="visible"/>
                                      </p:to>
                                    </p:set>
                                    <p:animEffect transition="in" filter="fade">
                                      <p:cBhvr>
                                        <p:cTn id="64" dur="1000"/>
                                        <p:tgtEl>
                                          <p:spTgt spid="11">
                                            <p:txEl>
                                              <p:pRg st="1" end="1"/>
                                            </p:txEl>
                                          </p:spTgt>
                                        </p:tgtEl>
                                      </p:cBhvr>
                                    </p:animEffect>
                                    <p:anim calcmode="lin" valueType="num">
                                      <p:cBhvr>
                                        <p:cTn id="6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animBg="1"/>
      <p:bldP spid="10" grpId="0"/>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 y="-24"/>
            <a:ext cx="6183608" cy="584775"/>
          </a:xfrm>
          <a:prstGeom prst="rect">
            <a:avLst/>
          </a:prstGeom>
          <a:noFill/>
        </p:spPr>
        <p:txBody>
          <a:bodyPr wrap="square" rtlCol="0">
            <a:spAutoFit/>
          </a:bodyPr>
          <a:lstStyle/>
          <a:p>
            <a:pPr algn="ctr"/>
            <a:r>
              <a:rPr lang="es-E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ISUS</a:t>
            </a:r>
            <a:r>
              <a:rPr lang="es-E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 A </a:t>
            </a:r>
            <a:r>
              <a:rPr lang="es-E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PAZIT</a:t>
            </a:r>
            <a:r>
              <a:rPr lang="es-E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 </a:t>
            </a:r>
            <a:r>
              <a:rPr lang="es-E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LEGEA</a:t>
            </a:r>
            <a:r>
              <a:rPr lang="es-E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 </a:t>
            </a:r>
            <a:r>
              <a:rPr lang="es-E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LUI</a:t>
            </a:r>
            <a:r>
              <a:rPr lang="es-E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 </a:t>
            </a:r>
            <a:r>
              <a:rPr lang="es-E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DUMNEZEU</a:t>
            </a:r>
            <a:endParaRPr lang="es-E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3" name="2 Rectángulo"/>
          <p:cNvSpPr/>
          <p:nvPr/>
        </p:nvSpPr>
        <p:spPr>
          <a:xfrm>
            <a:off x="71438" y="642918"/>
            <a:ext cx="6072198" cy="923330"/>
          </a:xfrm>
          <a:prstGeom prst="rect">
            <a:avLst/>
          </a:prstGeom>
        </p:spPr>
        <p:txBody>
          <a:bodyPr wrap="square">
            <a:spAutoFit/>
          </a:bodyPr>
          <a:lstStyle/>
          <a:p>
            <a:r>
              <a:rPr lang="es-ES" b="1" dirty="0" smtClean="0">
                <a:solidFill>
                  <a:schemeClr val="accent2">
                    <a:lumMod val="50000"/>
                  </a:schemeClr>
                </a:solidFill>
                <a:latin typeface="Comic Sans MS" pitchFamily="66" charset="0"/>
              </a:rPr>
              <a:t>“</a:t>
            </a:r>
            <a:r>
              <a:rPr lang="vi-VN" b="1" dirty="0" smtClean="0">
                <a:solidFill>
                  <a:schemeClr val="accent2">
                    <a:lumMod val="50000"/>
                  </a:schemeClr>
                </a:solidFill>
                <a:latin typeface="Comic Sans MS" pitchFamily="66" charset="0"/>
              </a:rPr>
              <a:t>Dacă păziţi poruncile Mele, veţi rămâne în dragostea Mea, după cum şi Eu am păzit poruncile Tatălui Meu şi rămân în dragostea Lui</a:t>
            </a:r>
            <a:r>
              <a:rPr lang="es-ES" b="1" dirty="0" smtClean="0">
                <a:solidFill>
                  <a:schemeClr val="accent2">
                    <a:lumMod val="50000"/>
                  </a:schemeClr>
                </a:solidFill>
                <a:latin typeface="Comic Sans MS" pitchFamily="66" charset="0"/>
              </a:rPr>
              <a:t>” </a:t>
            </a:r>
            <a:r>
              <a:rPr lang="es-ES" sz="1100" b="1" dirty="0" smtClean="0">
                <a:solidFill>
                  <a:schemeClr val="accent2">
                    <a:lumMod val="50000"/>
                  </a:schemeClr>
                </a:solidFill>
                <a:latin typeface="Comic Sans MS" pitchFamily="66" charset="0"/>
              </a:rPr>
              <a:t>(</a:t>
            </a:r>
            <a:r>
              <a:rPr lang="es-ES" sz="1100" b="1" dirty="0" err="1" smtClean="0">
                <a:solidFill>
                  <a:schemeClr val="accent2">
                    <a:lumMod val="50000"/>
                  </a:schemeClr>
                </a:solidFill>
                <a:latin typeface="Comic Sans MS" pitchFamily="66" charset="0"/>
              </a:rPr>
              <a:t>Ioan</a:t>
            </a:r>
            <a:r>
              <a:rPr lang="es-ES" sz="1100" b="1" dirty="0" smtClean="0">
                <a:solidFill>
                  <a:schemeClr val="accent2">
                    <a:lumMod val="50000"/>
                  </a:schemeClr>
                </a:solidFill>
                <a:latin typeface="Comic Sans MS" pitchFamily="66" charset="0"/>
              </a:rPr>
              <a:t> 15:10</a:t>
            </a:r>
            <a:r>
              <a:rPr lang="es-ES" sz="1100" b="1" dirty="0" smtClean="0">
                <a:solidFill>
                  <a:schemeClr val="accent2">
                    <a:lumMod val="50000"/>
                  </a:schemeClr>
                </a:solidFill>
                <a:latin typeface="Comic Sans MS" pitchFamily="66" charset="0"/>
              </a:rPr>
              <a:t>)</a:t>
            </a:r>
            <a:endParaRPr lang="es-ES" b="1" dirty="0" smtClean="0">
              <a:solidFill>
                <a:schemeClr val="accent2">
                  <a:lumMod val="50000"/>
                </a:schemeClr>
              </a:solidFill>
              <a:latin typeface="Comic Sans MS" pitchFamily="66" charset="0"/>
            </a:endParaRPr>
          </a:p>
        </p:txBody>
      </p:sp>
      <p:sp>
        <p:nvSpPr>
          <p:cNvPr id="4" name="3 CuadroTexto"/>
          <p:cNvSpPr txBox="1"/>
          <p:nvPr/>
        </p:nvSpPr>
        <p:spPr>
          <a:xfrm>
            <a:off x="214282" y="2440726"/>
            <a:ext cx="5857916" cy="1938992"/>
          </a:xfrm>
          <a:prstGeom prst="rect">
            <a:avLst/>
          </a:prstGeom>
          <a:noFill/>
        </p:spPr>
        <p:txBody>
          <a:bodyPr wrap="square" rtlCol="0">
            <a:spAutoFit/>
          </a:bodyPr>
          <a:lstStyle/>
          <a:p>
            <a:pPr marL="360363" indent="-360363">
              <a:spcBef>
                <a:spcPts val="600"/>
              </a:spcBef>
              <a:buClr>
                <a:schemeClr val="accent2">
                  <a:lumMod val="50000"/>
                </a:schemeClr>
              </a:buClr>
              <a:buFont typeface="Wingdings" pitchFamily="2" charset="2"/>
              <a:buChar char=""/>
            </a:pPr>
            <a:r>
              <a:rPr lang="vi-VN" sz="2000" b="1" dirty="0" smtClean="0"/>
              <a:t>Și-a cinstit părinţii (Luca </a:t>
            </a:r>
            <a:r>
              <a:rPr lang="es-ES" sz="2000" b="1" dirty="0" smtClean="0"/>
              <a:t>2:51</a:t>
            </a:r>
            <a:r>
              <a:rPr lang="es-ES" sz="2000" b="1" dirty="0" smtClean="0"/>
              <a:t>)</a:t>
            </a:r>
          </a:p>
          <a:p>
            <a:pPr marL="360363" indent="-360363">
              <a:spcBef>
                <a:spcPts val="600"/>
              </a:spcBef>
              <a:buClr>
                <a:schemeClr val="accent2">
                  <a:lumMod val="50000"/>
                </a:schemeClr>
              </a:buClr>
              <a:buFont typeface="Wingdings" pitchFamily="2" charset="2"/>
              <a:buChar char=""/>
            </a:pPr>
            <a:r>
              <a:rPr lang="it-IT" sz="2000" b="1" dirty="0" smtClean="0"/>
              <a:t>A refuzat să se închine lui Satana (Luca </a:t>
            </a:r>
            <a:r>
              <a:rPr lang="es-ES" sz="2000" b="1" dirty="0" smtClean="0"/>
              <a:t>4:8</a:t>
            </a:r>
            <a:r>
              <a:rPr lang="es-ES" sz="2000" b="1" dirty="0" smtClean="0"/>
              <a:t>)</a:t>
            </a:r>
          </a:p>
          <a:p>
            <a:pPr marL="360363" indent="-360363">
              <a:spcBef>
                <a:spcPts val="600"/>
              </a:spcBef>
              <a:buClr>
                <a:schemeClr val="accent2">
                  <a:lumMod val="50000"/>
                </a:schemeClr>
              </a:buClr>
              <a:buFont typeface="Wingdings" pitchFamily="2" charset="2"/>
              <a:buChar char=""/>
            </a:pPr>
            <a:r>
              <a:rPr lang="vi-VN" sz="2000" b="1" dirty="0" smtClean="0"/>
              <a:t>A păzit Sabatul (Luca </a:t>
            </a:r>
            <a:r>
              <a:rPr lang="es-ES" sz="2000" b="1" dirty="0" smtClean="0"/>
              <a:t>4:16</a:t>
            </a:r>
            <a:r>
              <a:rPr lang="es-ES" sz="2000" b="1" dirty="0" smtClean="0"/>
              <a:t>)</a:t>
            </a:r>
          </a:p>
          <a:p>
            <a:pPr marL="360363" indent="-360363">
              <a:spcBef>
                <a:spcPts val="600"/>
              </a:spcBef>
              <a:buClr>
                <a:schemeClr val="accent2">
                  <a:lumMod val="50000"/>
                </a:schemeClr>
              </a:buClr>
              <a:buFont typeface="Wingdings" pitchFamily="2" charset="2"/>
              <a:buChar char=""/>
            </a:pPr>
            <a:r>
              <a:rPr lang="vi-VN" sz="2000" b="1" dirty="0" smtClean="0"/>
              <a:t>Niciodată nu a păcătuit (Evrei </a:t>
            </a:r>
            <a:r>
              <a:rPr lang="es-ES" sz="2000" b="1" dirty="0" smtClean="0"/>
              <a:t>4:15</a:t>
            </a:r>
            <a:r>
              <a:rPr lang="es-ES" sz="2000" b="1" dirty="0" smtClean="0"/>
              <a:t>)</a:t>
            </a:r>
          </a:p>
          <a:p>
            <a:pPr marL="360363" indent="-360363">
              <a:spcBef>
                <a:spcPts val="600"/>
              </a:spcBef>
              <a:buClr>
                <a:schemeClr val="accent2">
                  <a:lumMod val="50000"/>
                </a:schemeClr>
              </a:buClr>
              <a:buFont typeface="Wingdings" pitchFamily="2" charset="2"/>
              <a:buChar char=""/>
            </a:pPr>
            <a:r>
              <a:rPr lang="vi-VN" sz="2000" b="1" dirty="0" smtClean="0"/>
              <a:t>A fost ascultător toată viaţa Sa </a:t>
            </a:r>
            <a:r>
              <a:rPr lang="es-ES" sz="2000" b="1" dirty="0" smtClean="0"/>
              <a:t>(</a:t>
            </a:r>
            <a:r>
              <a:rPr lang="es-ES" sz="2000" b="1" dirty="0" err="1" smtClean="0"/>
              <a:t>Fil.</a:t>
            </a:r>
            <a:r>
              <a:rPr lang="es-ES" sz="2000" b="1" dirty="0" smtClean="0"/>
              <a:t> 2:5-11)</a:t>
            </a:r>
            <a:endParaRPr lang="es-ES" sz="2000" b="1" dirty="0"/>
          </a:p>
        </p:txBody>
      </p:sp>
      <p:sp>
        <p:nvSpPr>
          <p:cNvPr id="5" name="4 CuadroTexto"/>
          <p:cNvSpPr txBox="1"/>
          <p:nvPr/>
        </p:nvSpPr>
        <p:spPr>
          <a:xfrm>
            <a:off x="2357422" y="1643050"/>
            <a:ext cx="3786214" cy="707886"/>
          </a:xfrm>
          <a:prstGeom prst="rect">
            <a:avLst/>
          </a:prstGeom>
          <a:noFill/>
        </p:spPr>
        <p:txBody>
          <a:bodyPr wrap="square" rtlCol="0">
            <a:spAutoFit/>
          </a:bodyPr>
          <a:lstStyle/>
          <a:p>
            <a:pPr algn="ctr"/>
            <a:r>
              <a:rPr lang="fr-FR" sz="2000" b="1" dirty="0" err="1" smtClean="0"/>
              <a:t>În</a:t>
            </a:r>
            <a:r>
              <a:rPr lang="fr-FR" sz="2000" b="1" dirty="0" smtClean="0"/>
              <a:t> ce </a:t>
            </a:r>
            <a:r>
              <a:rPr lang="fr-FR" sz="2000" b="1" dirty="0" err="1" smtClean="0"/>
              <a:t>mod</a:t>
            </a:r>
            <a:r>
              <a:rPr lang="fr-FR" sz="2000" b="1" dirty="0" smtClean="0"/>
              <a:t> a </a:t>
            </a:r>
            <a:r>
              <a:rPr lang="fr-FR" sz="2000" b="1" dirty="0" err="1" smtClean="0"/>
              <a:t>păzit</a:t>
            </a:r>
            <a:r>
              <a:rPr lang="fr-FR" sz="2000" b="1" dirty="0" smtClean="0"/>
              <a:t> </a:t>
            </a:r>
            <a:r>
              <a:rPr lang="fr-FR" sz="2000" b="1" dirty="0" err="1" smtClean="0"/>
              <a:t>Isus</a:t>
            </a:r>
            <a:r>
              <a:rPr lang="fr-FR" sz="2000" b="1" dirty="0" smtClean="0"/>
              <a:t> </a:t>
            </a:r>
            <a:r>
              <a:rPr lang="fr-FR" sz="2000" b="1" dirty="0" err="1" smtClean="0"/>
              <a:t>poruncile</a:t>
            </a:r>
            <a:r>
              <a:rPr lang="fr-FR" sz="2000" b="1" dirty="0" smtClean="0"/>
              <a:t> lui </a:t>
            </a:r>
            <a:r>
              <a:rPr lang="fr-FR" sz="2000" b="1" dirty="0" err="1" smtClean="0"/>
              <a:t>Dumnezeu</a:t>
            </a:r>
            <a:r>
              <a:rPr lang="fr-FR" sz="2000" b="1" dirty="0" smtClean="0"/>
              <a:t>?</a:t>
            </a:r>
            <a:endParaRPr lang="es-ES" sz="2000" b="1" dirty="0"/>
          </a:p>
        </p:txBody>
      </p:sp>
      <p:sp>
        <p:nvSpPr>
          <p:cNvPr id="6" name="5 Rectángulo"/>
          <p:cNvSpPr/>
          <p:nvPr/>
        </p:nvSpPr>
        <p:spPr>
          <a:xfrm>
            <a:off x="1071538" y="4500570"/>
            <a:ext cx="4572000" cy="1200329"/>
          </a:xfrm>
          <a:prstGeom prst="rect">
            <a:avLst/>
          </a:prstGeom>
        </p:spPr>
        <p:txBody>
          <a:bodyPr>
            <a:spAutoFit/>
          </a:bodyPr>
          <a:lstStyle/>
          <a:p>
            <a:r>
              <a:rPr lang="es-ES" b="1" dirty="0" smtClean="0">
                <a:solidFill>
                  <a:schemeClr val="accent2">
                    <a:lumMod val="50000"/>
                  </a:schemeClr>
                </a:solidFill>
                <a:latin typeface="Comic Sans MS" pitchFamily="66" charset="0"/>
              </a:rPr>
              <a:t>“</a:t>
            </a:r>
            <a:r>
              <a:rPr lang="vi-VN" b="1" dirty="0" smtClean="0">
                <a:solidFill>
                  <a:schemeClr val="accent2">
                    <a:lumMod val="50000"/>
                  </a:schemeClr>
                </a:solidFill>
                <a:latin typeface="Comic Sans MS" pitchFamily="66" charset="0"/>
              </a:rPr>
              <a:t>La înfăţişare a fost găsit ca un om, S-a smerit şi S-a făcut ascultător până la moarte, şi încă moarte de cruce</a:t>
            </a:r>
            <a:r>
              <a:rPr lang="es-ES" b="1" dirty="0" smtClean="0">
                <a:solidFill>
                  <a:schemeClr val="accent2">
                    <a:lumMod val="50000"/>
                  </a:schemeClr>
                </a:solidFill>
                <a:latin typeface="Comic Sans MS" pitchFamily="66" charset="0"/>
              </a:rPr>
              <a:t>” </a:t>
            </a:r>
            <a:r>
              <a:rPr lang="es-ES" sz="1100" b="1" dirty="0" smtClean="0">
                <a:solidFill>
                  <a:schemeClr val="accent2">
                    <a:lumMod val="50000"/>
                  </a:schemeClr>
                </a:solidFill>
                <a:latin typeface="Comic Sans MS" pitchFamily="66" charset="0"/>
              </a:rPr>
              <a:t>(</a:t>
            </a:r>
            <a:r>
              <a:rPr lang="es-ES" sz="1100" b="1" dirty="0" err="1" smtClean="0">
                <a:solidFill>
                  <a:schemeClr val="accent2">
                    <a:lumMod val="50000"/>
                  </a:schemeClr>
                </a:solidFill>
                <a:latin typeface="Comic Sans MS" pitchFamily="66" charset="0"/>
              </a:rPr>
              <a:t>Filipeni</a:t>
            </a:r>
            <a:r>
              <a:rPr lang="es-ES" sz="1100" b="1" dirty="0" smtClean="0">
                <a:solidFill>
                  <a:schemeClr val="accent2">
                    <a:lumMod val="50000"/>
                  </a:schemeClr>
                </a:solidFill>
                <a:latin typeface="Comic Sans MS" pitchFamily="66" charset="0"/>
              </a:rPr>
              <a:t> 2:8</a:t>
            </a:r>
            <a:r>
              <a:rPr lang="es-ES" sz="1100" b="1" dirty="0" smtClean="0">
                <a:solidFill>
                  <a:schemeClr val="accent2">
                    <a:lumMod val="50000"/>
                  </a:schemeClr>
                </a:solidFill>
                <a:latin typeface="Comic Sans MS" pitchFamily="66" charset="0"/>
              </a:rPr>
              <a:t>)</a:t>
            </a:r>
            <a:endParaRPr lang="es-ES" b="1" dirty="0" smtClean="0">
              <a:solidFill>
                <a:schemeClr val="accent2">
                  <a:lumMod val="50000"/>
                </a:schemeClr>
              </a:solidFill>
              <a:latin typeface="Comic Sans MS" pitchFamily="66" charset="0"/>
            </a:endParaRPr>
          </a:p>
        </p:txBody>
      </p:sp>
      <p:sp>
        <p:nvSpPr>
          <p:cNvPr id="7" name="6 CuadroTexto"/>
          <p:cNvSpPr txBox="1"/>
          <p:nvPr/>
        </p:nvSpPr>
        <p:spPr>
          <a:xfrm>
            <a:off x="142844" y="5699485"/>
            <a:ext cx="5857916" cy="1015663"/>
          </a:xfrm>
          <a:prstGeom prst="rect">
            <a:avLst/>
          </a:prstGeom>
          <a:noFill/>
        </p:spPr>
        <p:txBody>
          <a:bodyPr wrap="square" rtlCol="0">
            <a:spAutoFit/>
          </a:bodyPr>
          <a:lstStyle/>
          <a:p>
            <a:r>
              <a:rPr lang="vi-VN" sz="2000" b="1" dirty="0" smtClean="0"/>
              <a:t>Dacă vrem să rămânem în dragostea lui Isus, trebuie să Il ascultăm așa cum El l-a ascultat pe Tatăl Său și a rămas în dragostea Sa.</a:t>
            </a:r>
            <a:endParaRPr lang="es-ES" sz="2000" b="1" dirty="0"/>
          </a:p>
        </p:txBody>
      </p:sp>
      <p:pic>
        <p:nvPicPr>
          <p:cNvPr id="6145" name="Picture 1" descr="R:\Dibujos\Jesus\Ninyo\1-232.jpg"/>
          <p:cNvPicPr>
            <a:picLocks noChangeAspect="1" noChangeArrowheads="1"/>
          </p:cNvPicPr>
          <p:nvPr/>
        </p:nvPicPr>
        <p:blipFill>
          <a:blip r:embed="rId3" cstate="email"/>
          <a:srcRect/>
          <a:stretch>
            <a:fillRect/>
          </a:stretch>
        </p:blipFill>
        <p:spPr bwMode="auto">
          <a:xfrm>
            <a:off x="6129369" y="160868"/>
            <a:ext cx="1512000" cy="226800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pic>
        <p:nvPicPr>
          <p:cNvPr id="6146" name="Picture 2" descr="R:\Dibujos\Jesus\Tentaciones\Carl_Bloch_Denying_Satan_1850.jpg"/>
          <p:cNvPicPr>
            <a:picLocks noChangeAspect="1" noChangeArrowheads="1"/>
          </p:cNvPicPr>
          <p:nvPr/>
        </p:nvPicPr>
        <p:blipFill>
          <a:blip r:embed="rId4" cstate="email"/>
          <a:srcRect/>
          <a:stretch>
            <a:fillRect/>
          </a:stretch>
        </p:blipFill>
        <p:spPr bwMode="auto">
          <a:xfrm>
            <a:off x="7782069" y="160868"/>
            <a:ext cx="1290525" cy="226800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pic>
        <p:nvPicPr>
          <p:cNvPr id="6147" name="Picture 3" descr="R:\Dibujos\Jesus\Templo\Cristem.jpg"/>
          <p:cNvPicPr>
            <a:picLocks noChangeAspect="1" noChangeArrowheads="1"/>
          </p:cNvPicPr>
          <p:nvPr/>
        </p:nvPicPr>
        <p:blipFill>
          <a:blip r:embed="rId5" cstate="email">
            <a:lum bright="20000" contrast="30000"/>
          </a:blip>
          <a:srcRect/>
          <a:stretch>
            <a:fillRect/>
          </a:stretch>
        </p:blipFill>
        <p:spPr bwMode="auto">
          <a:xfrm>
            <a:off x="6129369" y="2571744"/>
            <a:ext cx="1513998" cy="1928826"/>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pic>
        <p:nvPicPr>
          <p:cNvPr id="6149" name="Picture 5" descr="R:\Dibujos\Jesus\Rostro\dgdfgdfg.bmp"/>
          <p:cNvPicPr>
            <a:picLocks noChangeAspect="1" noChangeArrowheads="1"/>
          </p:cNvPicPr>
          <p:nvPr/>
        </p:nvPicPr>
        <p:blipFill>
          <a:blip r:embed="rId6" cstate="email"/>
          <a:srcRect/>
          <a:stretch>
            <a:fillRect/>
          </a:stretch>
        </p:blipFill>
        <p:spPr bwMode="auto">
          <a:xfrm>
            <a:off x="7786711" y="2555281"/>
            <a:ext cx="1285884" cy="1945289"/>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pic>
        <p:nvPicPr>
          <p:cNvPr id="6150" name="Picture 6" descr="R:\Dibujos\Jesus\Crucifixion\golgota.jpg"/>
          <p:cNvPicPr>
            <a:picLocks noChangeAspect="1" noChangeArrowheads="1"/>
          </p:cNvPicPr>
          <p:nvPr/>
        </p:nvPicPr>
        <p:blipFill>
          <a:blip r:embed="rId7" cstate="email"/>
          <a:srcRect/>
          <a:stretch>
            <a:fillRect/>
          </a:stretch>
        </p:blipFill>
        <p:spPr bwMode="auto">
          <a:xfrm>
            <a:off x="6129369" y="4650706"/>
            <a:ext cx="2943225" cy="2064442"/>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3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5" presetClass="entr" presetSubtype="0" fill="hold" nodeType="afterEffect">
                                  <p:stCondLst>
                                    <p:cond delay="0"/>
                                  </p:stCondLst>
                                  <p:childTnLst>
                                    <p:set>
                                      <p:cBhvr>
                                        <p:cTn id="38" dur="1" fill="hold">
                                          <p:stCondLst>
                                            <p:cond delay="0"/>
                                          </p:stCondLst>
                                        </p:cTn>
                                        <p:tgtEl>
                                          <p:spTgt spid="6145"/>
                                        </p:tgtEl>
                                        <p:attrNameLst>
                                          <p:attrName>style.visibility</p:attrName>
                                        </p:attrNameLst>
                                      </p:cBhvr>
                                      <p:to>
                                        <p:strVal val="visible"/>
                                      </p:to>
                                    </p:set>
                                    <p:anim calcmode="lin" valueType="num">
                                      <p:cBhvr>
                                        <p:cTn id="39" dur="500" decel="50000" fill="hold">
                                          <p:stCondLst>
                                            <p:cond delay="0"/>
                                          </p:stCondLst>
                                        </p:cTn>
                                        <p:tgtEl>
                                          <p:spTgt spid="614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614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6145"/>
                                        </p:tgtEl>
                                        <p:attrNameLst>
                                          <p:attrName>ppt_w</p:attrName>
                                        </p:attrNameLst>
                                      </p:cBhvr>
                                      <p:tavLst>
                                        <p:tav tm="0">
                                          <p:val>
                                            <p:strVal val="#ppt_w*.05"/>
                                          </p:val>
                                        </p:tav>
                                        <p:tav tm="100000">
                                          <p:val>
                                            <p:strVal val="#ppt_w"/>
                                          </p:val>
                                        </p:tav>
                                      </p:tavLst>
                                    </p:anim>
                                    <p:anim calcmode="lin" valueType="num">
                                      <p:cBhvr>
                                        <p:cTn id="42" dur="1000" fill="hold"/>
                                        <p:tgtEl>
                                          <p:spTgt spid="614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614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614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614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6145"/>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 calcmode="lin" valueType="num">
                                      <p:cBhvr>
                                        <p:cTn id="51"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52"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5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5" presetClass="entr" presetSubtype="0" fill="hold" nodeType="afterEffect">
                                  <p:stCondLst>
                                    <p:cond delay="0"/>
                                  </p:stCondLst>
                                  <p:childTnLst>
                                    <p:set>
                                      <p:cBhvr>
                                        <p:cTn id="57" dur="1" fill="hold">
                                          <p:stCondLst>
                                            <p:cond delay="0"/>
                                          </p:stCondLst>
                                        </p:cTn>
                                        <p:tgtEl>
                                          <p:spTgt spid="6146"/>
                                        </p:tgtEl>
                                        <p:attrNameLst>
                                          <p:attrName>style.visibility</p:attrName>
                                        </p:attrNameLst>
                                      </p:cBhvr>
                                      <p:to>
                                        <p:strVal val="visible"/>
                                      </p:to>
                                    </p:set>
                                    <p:anim calcmode="lin" valueType="num">
                                      <p:cBhvr>
                                        <p:cTn id="58"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61" dur="1000" fill="hold"/>
                                        <p:tgtEl>
                                          <p:spTgt spid="6146"/>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6146"/>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grpId="0"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 calcmode="lin" valueType="num">
                                      <p:cBhvr>
                                        <p:cTn id="70"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71"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7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73"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5" presetClass="entr" presetSubtype="0" fill="hold" nodeType="afterEffect">
                                  <p:stCondLst>
                                    <p:cond delay="0"/>
                                  </p:stCondLst>
                                  <p:childTnLst>
                                    <p:set>
                                      <p:cBhvr>
                                        <p:cTn id="76" dur="1" fill="hold">
                                          <p:stCondLst>
                                            <p:cond delay="0"/>
                                          </p:stCondLst>
                                        </p:cTn>
                                        <p:tgtEl>
                                          <p:spTgt spid="6147"/>
                                        </p:tgtEl>
                                        <p:attrNameLst>
                                          <p:attrName>style.visibility</p:attrName>
                                        </p:attrNameLst>
                                      </p:cBhvr>
                                      <p:to>
                                        <p:strVal val="visible"/>
                                      </p:to>
                                    </p:set>
                                    <p:anim calcmode="lin" valueType="num">
                                      <p:cBhvr>
                                        <p:cTn id="77" dur="500" decel="50000" fill="hold">
                                          <p:stCondLst>
                                            <p:cond delay="0"/>
                                          </p:stCondLst>
                                        </p:cTn>
                                        <p:tgtEl>
                                          <p:spTgt spid="614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614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6147"/>
                                        </p:tgtEl>
                                        <p:attrNameLst>
                                          <p:attrName>ppt_w</p:attrName>
                                        </p:attrNameLst>
                                      </p:cBhvr>
                                      <p:tavLst>
                                        <p:tav tm="0">
                                          <p:val>
                                            <p:strVal val="#ppt_w*.05"/>
                                          </p:val>
                                        </p:tav>
                                        <p:tav tm="100000">
                                          <p:val>
                                            <p:strVal val="#ppt_w"/>
                                          </p:val>
                                        </p:tav>
                                      </p:tavLst>
                                    </p:anim>
                                    <p:anim calcmode="lin" valueType="num">
                                      <p:cBhvr>
                                        <p:cTn id="80" dur="1000" fill="hold"/>
                                        <p:tgtEl>
                                          <p:spTgt spid="614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614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614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614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6147"/>
                                        </p:tgtEl>
                                      </p:cBhvr>
                                    </p:animEffect>
                                  </p:childTnLst>
                                </p:cTn>
                              </p:par>
                            </p:childTnLst>
                          </p:cTn>
                        </p:par>
                      </p:childTnLst>
                    </p:cTn>
                  </p:par>
                  <p:par>
                    <p:cTn id="85" fill="hold">
                      <p:stCondLst>
                        <p:cond delay="indefinite"/>
                      </p:stCondLst>
                      <p:childTnLst>
                        <p:par>
                          <p:cTn id="86" fill="hold">
                            <p:stCondLst>
                              <p:cond delay="0"/>
                            </p:stCondLst>
                            <p:childTnLst>
                              <p:par>
                                <p:cTn id="87" presetID="17" presetClass="entr" presetSubtype="8" fill="hold" grpId="0" nodeType="clickEffect">
                                  <p:stCondLst>
                                    <p:cond delay="0"/>
                                  </p:stCondLst>
                                  <p:childTnLst>
                                    <p:set>
                                      <p:cBhvr>
                                        <p:cTn id="88" dur="1" fill="hold">
                                          <p:stCondLst>
                                            <p:cond delay="0"/>
                                          </p:stCondLst>
                                        </p:cTn>
                                        <p:tgtEl>
                                          <p:spTgt spid="4">
                                            <p:txEl>
                                              <p:pRg st="3" end="3"/>
                                            </p:txEl>
                                          </p:spTgt>
                                        </p:tgtEl>
                                        <p:attrNameLst>
                                          <p:attrName>style.visibility</p:attrName>
                                        </p:attrNameLst>
                                      </p:cBhvr>
                                      <p:to>
                                        <p:strVal val="visible"/>
                                      </p:to>
                                    </p:set>
                                    <p:anim calcmode="lin" valueType="num">
                                      <p:cBhvr>
                                        <p:cTn id="89" dur="5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90"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9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par>
                          <p:cTn id="93" fill="hold">
                            <p:stCondLst>
                              <p:cond delay="500"/>
                            </p:stCondLst>
                            <p:childTnLst>
                              <p:par>
                                <p:cTn id="94" presetID="25" presetClass="entr" presetSubtype="0" fill="hold" nodeType="afterEffect">
                                  <p:stCondLst>
                                    <p:cond delay="0"/>
                                  </p:stCondLst>
                                  <p:childTnLst>
                                    <p:set>
                                      <p:cBhvr>
                                        <p:cTn id="95" dur="1" fill="hold">
                                          <p:stCondLst>
                                            <p:cond delay="0"/>
                                          </p:stCondLst>
                                        </p:cTn>
                                        <p:tgtEl>
                                          <p:spTgt spid="6149"/>
                                        </p:tgtEl>
                                        <p:attrNameLst>
                                          <p:attrName>style.visibility</p:attrName>
                                        </p:attrNameLst>
                                      </p:cBhvr>
                                      <p:to>
                                        <p:strVal val="visible"/>
                                      </p:to>
                                    </p:set>
                                    <p:anim calcmode="lin" valueType="num">
                                      <p:cBhvr>
                                        <p:cTn id="96" dur="500" decel="50000" fill="hold">
                                          <p:stCondLst>
                                            <p:cond delay="0"/>
                                          </p:stCondLst>
                                        </p:cTn>
                                        <p:tgtEl>
                                          <p:spTgt spid="6149"/>
                                        </p:tgtEl>
                                        <p:attrNameLst>
                                          <p:attrName>style.rotation</p:attrName>
                                        </p:attrNameLst>
                                      </p:cBhvr>
                                      <p:tavLst>
                                        <p:tav tm="0">
                                          <p:val>
                                            <p:fltVal val="-90"/>
                                          </p:val>
                                        </p:tav>
                                        <p:tav tm="100000">
                                          <p:val>
                                            <p:fltVal val="0"/>
                                          </p:val>
                                        </p:tav>
                                      </p:tavLst>
                                    </p:anim>
                                    <p:anim calcmode="lin" valueType="num">
                                      <p:cBhvr>
                                        <p:cTn id="97" dur="500" decel="50000" fill="hold">
                                          <p:stCondLst>
                                            <p:cond delay="0"/>
                                          </p:stCondLst>
                                        </p:cTn>
                                        <p:tgtEl>
                                          <p:spTgt spid="6149"/>
                                        </p:tgtEl>
                                        <p:attrNameLst>
                                          <p:attrName>ppt_w</p:attrName>
                                        </p:attrNameLst>
                                      </p:cBhvr>
                                      <p:tavLst>
                                        <p:tav tm="0">
                                          <p:val>
                                            <p:strVal val="#ppt_w"/>
                                          </p:val>
                                        </p:tav>
                                        <p:tav tm="100000">
                                          <p:val>
                                            <p:strVal val="#ppt_w*.05"/>
                                          </p:val>
                                        </p:tav>
                                      </p:tavLst>
                                    </p:anim>
                                    <p:anim calcmode="lin" valueType="num">
                                      <p:cBhvr>
                                        <p:cTn id="98" dur="500" accel="50000" fill="hold">
                                          <p:stCondLst>
                                            <p:cond delay="500"/>
                                          </p:stCondLst>
                                        </p:cTn>
                                        <p:tgtEl>
                                          <p:spTgt spid="6149"/>
                                        </p:tgtEl>
                                        <p:attrNameLst>
                                          <p:attrName>ppt_w</p:attrName>
                                        </p:attrNameLst>
                                      </p:cBhvr>
                                      <p:tavLst>
                                        <p:tav tm="0">
                                          <p:val>
                                            <p:strVal val="#ppt_w*.05"/>
                                          </p:val>
                                        </p:tav>
                                        <p:tav tm="100000">
                                          <p:val>
                                            <p:strVal val="#ppt_w"/>
                                          </p:val>
                                        </p:tav>
                                      </p:tavLst>
                                    </p:anim>
                                    <p:anim calcmode="lin" valueType="num">
                                      <p:cBhvr>
                                        <p:cTn id="99" dur="1000" fill="hold"/>
                                        <p:tgtEl>
                                          <p:spTgt spid="6149"/>
                                        </p:tgtEl>
                                        <p:attrNameLst>
                                          <p:attrName>ppt_h</p:attrName>
                                        </p:attrNameLst>
                                      </p:cBhvr>
                                      <p:tavLst>
                                        <p:tav tm="0">
                                          <p:val>
                                            <p:strVal val="#ppt_h"/>
                                          </p:val>
                                        </p:tav>
                                        <p:tav tm="100000">
                                          <p:val>
                                            <p:strVal val="#ppt_h"/>
                                          </p:val>
                                        </p:tav>
                                      </p:tavLst>
                                    </p:anim>
                                    <p:anim calcmode="lin" valueType="num">
                                      <p:cBhvr>
                                        <p:cTn id="100" dur="500" decel="50000" fill="hold">
                                          <p:stCondLst>
                                            <p:cond delay="0"/>
                                          </p:stCondLst>
                                        </p:cTn>
                                        <p:tgtEl>
                                          <p:spTgt spid="6149"/>
                                        </p:tgtEl>
                                        <p:attrNameLst>
                                          <p:attrName>ppt_x</p:attrName>
                                        </p:attrNameLst>
                                      </p:cBhvr>
                                      <p:tavLst>
                                        <p:tav tm="0">
                                          <p:val>
                                            <p:strVal val="#ppt_x+.4"/>
                                          </p:val>
                                        </p:tav>
                                        <p:tav tm="100000">
                                          <p:val>
                                            <p:strVal val="#ppt_x"/>
                                          </p:val>
                                        </p:tav>
                                      </p:tavLst>
                                    </p:anim>
                                    <p:anim calcmode="lin" valueType="num">
                                      <p:cBhvr>
                                        <p:cTn id="101" dur="500" decel="50000" fill="hold">
                                          <p:stCondLst>
                                            <p:cond delay="0"/>
                                          </p:stCondLst>
                                        </p:cTn>
                                        <p:tgtEl>
                                          <p:spTgt spid="6149"/>
                                        </p:tgtEl>
                                        <p:attrNameLst>
                                          <p:attrName>ppt_y</p:attrName>
                                        </p:attrNameLst>
                                      </p:cBhvr>
                                      <p:tavLst>
                                        <p:tav tm="0">
                                          <p:val>
                                            <p:strVal val="#ppt_y-.2"/>
                                          </p:val>
                                        </p:tav>
                                        <p:tav tm="100000">
                                          <p:val>
                                            <p:strVal val="#ppt_y+.1"/>
                                          </p:val>
                                        </p:tav>
                                      </p:tavLst>
                                    </p:anim>
                                    <p:anim calcmode="lin" valueType="num">
                                      <p:cBhvr>
                                        <p:cTn id="102" dur="500" accel="50000" fill="hold">
                                          <p:stCondLst>
                                            <p:cond delay="500"/>
                                          </p:stCondLst>
                                        </p:cTn>
                                        <p:tgtEl>
                                          <p:spTgt spid="6149"/>
                                        </p:tgtEl>
                                        <p:attrNameLst>
                                          <p:attrName>ppt_y</p:attrName>
                                        </p:attrNameLst>
                                      </p:cBhvr>
                                      <p:tavLst>
                                        <p:tav tm="0">
                                          <p:val>
                                            <p:strVal val="#ppt_y+.1"/>
                                          </p:val>
                                        </p:tav>
                                        <p:tav tm="100000">
                                          <p:val>
                                            <p:strVal val="#ppt_y"/>
                                          </p:val>
                                        </p:tav>
                                      </p:tavLst>
                                    </p:anim>
                                    <p:animEffect transition="in" filter="fade">
                                      <p:cBhvr>
                                        <p:cTn id="103" dur="1000" decel="50000">
                                          <p:stCondLst>
                                            <p:cond delay="0"/>
                                          </p:stCondLst>
                                        </p:cTn>
                                        <p:tgtEl>
                                          <p:spTgt spid="6149"/>
                                        </p:tgtEl>
                                      </p:cBhvr>
                                    </p:animEffec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4">
                                            <p:txEl>
                                              <p:pRg st="4" end="4"/>
                                            </p:txEl>
                                          </p:spTgt>
                                        </p:tgtEl>
                                        <p:attrNameLst>
                                          <p:attrName>style.visibility</p:attrName>
                                        </p:attrNameLst>
                                      </p:cBhvr>
                                      <p:to>
                                        <p:strVal val="visible"/>
                                      </p:to>
                                    </p:set>
                                    <p:anim calcmode="lin" valueType="num">
                                      <p:cBhvr>
                                        <p:cTn id="108" dur="5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109"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11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11" dur="500" fill="hold"/>
                                        <p:tgtEl>
                                          <p:spTgt spid="4">
                                            <p:txEl>
                                              <p:pRg st="4" end="4"/>
                                            </p:txEl>
                                          </p:spTgt>
                                        </p:tgtEl>
                                        <p:attrNameLst>
                                          <p:attrName>ppt_h</p:attrName>
                                        </p:attrNameLst>
                                      </p:cBhvr>
                                      <p:tavLst>
                                        <p:tav tm="0">
                                          <p:val>
                                            <p:strVal val="#ppt_h"/>
                                          </p:val>
                                        </p:tav>
                                        <p:tav tm="100000">
                                          <p:val>
                                            <p:strVal val="#ppt_h"/>
                                          </p:val>
                                        </p:tav>
                                      </p:tavLst>
                                    </p:anim>
                                  </p:childTnLst>
                                </p:cTn>
                              </p:par>
                              <p:par>
                                <p:cTn id="112" presetID="17" presetClass="entr" presetSubtype="1" fill="hold" grpId="0" nodeType="withEffect">
                                  <p:stCondLst>
                                    <p:cond delay="0"/>
                                  </p:stCondLst>
                                  <p:childTnLst>
                                    <p:set>
                                      <p:cBhvr>
                                        <p:cTn id="113" dur="1" fill="hold">
                                          <p:stCondLst>
                                            <p:cond delay="0"/>
                                          </p:stCondLst>
                                        </p:cTn>
                                        <p:tgtEl>
                                          <p:spTgt spid="6"/>
                                        </p:tgtEl>
                                        <p:attrNameLst>
                                          <p:attrName>style.visibility</p:attrName>
                                        </p:attrNameLst>
                                      </p:cBhvr>
                                      <p:to>
                                        <p:strVal val="visible"/>
                                      </p:to>
                                    </p:set>
                                    <p:anim calcmode="lin" valueType="num">
                                      <p:cBhvr>
                                        <p:cTn id="114" dur="500" fill="hold"/>
                                        <p:tgtEl>
                                          <p:spTgt spid="6"/>
                                        </p:tgtEl>
                                        <p:attrNameLst>
                                          <p:attrName>ppt_x</p:attrName>
                                        </p:attrNameLst>
                                      </p:cBhvr>
                                      <p:tavLst>
                                        <p:tav tm="0">
                                          <p:val>
                                            <p:strVal val="#ppt_x"/>
                                          </p:val>
                                        </p:tav>
                                        <p:tav tm="100000">
                                          <p:val>
                                            <p:strVal val="#ppt_x"/>
                                          </p:val>
                                        </p:tav>
                                      </p:tavLst>
                                    </p:anim>
                                    <p:anim calcmode="lin" valueType="num">
                                      <p:cBhvr>
                                        <p:cTn id="115" dur="500" fill="hold"/>
                                        <p:tgtEl>
                                          <p:spTgt spid="6"/>
                                        </p:tgtEl>
                                        <p:attrNameLst>
                                          <p:attrName>ppt_y</p:attrName>
                                        </p:attrNameLst>
                                      </p:cBhvr>
                                      <p:tavLst>
                                        <p:tav tm="0">
                                          <p:val>
                                            <p:strVal val="#ppt_y-#ppt_h/2"/>
                                          </p:val>
                                        </p:tav>
                                        <p:tav tm="100000">
                                          <p:val>
                                            <p:strVal val="#ppt_y"/>
                                          </p:val>
                                        </p:tav>
                                      </p:tavLst>
                                    </p:anim>
                                    <p:anim calcmode="lin" valueType="num">
                                      <p:cBhvr>
                                        <p:cTn id="116" dur="500" fill="hold"/>
                                        <p:tgtEl>
                                          <p:spTgt spid="6"/>
                                        </p:tgtEl>
                                        <p:attrNameLst>
                                          <p:attrName>ppt_w</p:attrName>
                                        </p:attrNameLst>
                                      </p:cBhvr>
                                      <p:tavLst>
                                        <p:tav tm="0">
                                          <p:val>
                                            <p:strVal val="#ppt_w"/>
                                          </p:val>
                                        </p:tav>
                                        <p:tav tm="100000">
                                          <p:val>
                                            <p:strVal val="#ppt_w"/>
                                          </p:val>
                                        </p:tav>
                                      </p:tavLst>
                                    </p:anim>
                                    <p:anim calcmode="lin" valueType="num">
                                      <p:cBhvr>
                                        <p:cTn id="117" dur="500" fill="hold"/>
                                        <p:tgtEl>
                                          <p:spTgt spid="6"/>
                                        </p:tgtEl>
                                        <p:attrNameLst>
                                          <p:attrName>ppt_h</p:attrName>
                                        </p:attrNameLst>
                                      </p:cBhvr>
                                      <p:tavLst>
                                        <p:tav tm="0">
                                          <p:val>
                                            <p:fltVal val="0"/>
                                          </p:val>
                                        </p:tav>
                                        <p:tav tm="100000">
                                          <p:val>
                                            <p:strVal val="#ppt_h"/>
                                          </p:val>
                                        </p:tav>
                                      </p:tavLst>
                                    </p:anim>
                                  </p:childTnLst>
                                </p:cTn>
                              </p:par>
                            </p:childTnLst>
                          </p:cTn>
                        </p:par>
                        <p:par>
                          <p:cTn id="118" fill="hold">
                            <p:stCondLst>
                              <p:cond delay="500"/>
                            </p:stCondLst>
                            <p:childTnLst>
                              <p:par>
                                <p:cTn id="119" presetID="25" presetClass="entr" presetSubtype="0" fill="hold" nodeType="afterEffect">
                                  <p:stCondLst>
                                    <p:cond delay="0"/>
                                  </p:stCondLst>
                                  <p:childTnLst>
                                    <p:set>
                                      <p:cBhvr>
                                        <p:cTn id="120" dur="1" fill="hold">
                                          <p:stCondLst>
                                            <p:cond delay="0"/>
                                          </p:stCondLst>
                                        </p:cTn>
                                        <p:tgtEl>
                                          <p:spTgt spid="6150"/>
                                        </p:tgtEl>
                                        <p:attrNameLst>
                                          <p:attrName>style.visibility</p:attrName>
                                        </p:attrNameLst>
                                      </p:cBhvr>
                                      <p:to>
                                        <p:strVal val="visible"/>
                                      </p:to>
                                    </p:set>
                                    <p:anim calcmode="lin" valueType="num">
                                      <p:cBhvr>
                                        <p:cTn id="121" dur="500" decel="50000" fill="hold">
                                          <p:stCondLst>
                                            <p:cond delay="0"/>
                                          </p:stCondLst>
                                        </p:cTn>
                                        <p:tgtEl>
                                          <p:spTgt spid="6150"/>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6150"/>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6150"/>
                                        </p:tgtEl>
                                        <p:attrNameLst>
                                          <p:attrName>ppt_w</p:attrName>
                                        </p:attrNameLst>
                                      </p:cBhvr>
                                      <p:tavLst>
                                        <p:tav tm="0">
                                          <p:val>
                                            <p:strVal val="#ppt_w*.05"/>
                                          </p:val>
                                        </p:tav>
                                        <p:tav tm="100000">
                                          <p:val>
                                            <p:strVal val="#ppt_w"/>
                                          </p:val>
                                        </p:tav>
                                      </p:tavLst>
                                    </p:anim>
                                    <p:anim calcmode="lin" valueType="num">
                                      <p:cBhvr>
                                        <p:cTn id="124" dur="1000" fill="hold"/>
                                        <p:tgtEl>
                                          <p:spTgt spid="6150"/>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6150"/>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6150"/>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6150"/>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6150"/>
                                        </p:tgtEl>
                                      </p:cBhvr>
                                    </p:animEffect>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fade">
                                      <p:cBhvr>
                                        <p:cTn id="133" dur="1000"/>
                                        <p:tgtEl>
                                          <p:spTgt spid="7"/>
                                        </p:tgtEl>
                                      </p:cBhvr>
                                    </p:animEffect>
                                    <p:anim calcmode="lin" valueType="num">
                                      <p:cBhvr>
                                        <p:cTn id="134" dur="1000" fill="hold"/>
                                        <p:tgtEl>
                                          <p:spTgt spid="7"/>
                                        </p:tgtEl>
                                        <p:attrNameLst>
                                          <p:attrName>ppt_x</p:attrName>
                                        </p:attrNameLst>
                                      </p:cBhvr>
                                      <p:tavLst>
                                        <p:tav tm="0">
                                          <p:val>
                                            <p:strVal val="#ppt_x"/>
                                          </p:val>
                                        </p:tav>
                                        <p:tav tm="100000">
                                          <p:val>
                                            <p:strVal val="#ppt_x"/>
                                          </p:val>
                                        </p:tav>
                                      </p:tavLst>
                                    </p:anim>
                                    <p:anim calcmode="lin" valueType="num">
                                      <p:cBhvr>
                                        <p:cTn id="1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42910" y="1571612"/>
            <a:ext cx="7929618" cy="4401205"/>
          </a:xfrm>
          <a:prstGeom prst="rect">
            <a:avLst/>
          </a:prstGeom>
        </p:spPr>
        <p:txBody>
          <a:bodyPr wrap="square">
            <a:spAutoFit/>
          </a:bodyPr>
          <a:lstStyle/>
          <a:p>
            <a:r>
              <a:rPr lang="vi-VN" sz="2800" b="1" dirty="0" smtClean="0">
                <a:latin typeface="Cooper Black" pitchFamily="18" charset="0"/>
              </a:rPr>
              <a:t>“A nu păzi poruncile lui Dumnezeu implică să nu-L iubești. Nimeni nu va păzi Legea lui Dumnezeu dacă nu iubește pe Singurul Născut din Tatăl. Și cu nu mai puțină sigurantă, dacă cineva Il iubește, va exprima dragostea Sa prin ascultare. Toți cei care Il iubesc pe Hristos, vor fi iubiţi de Tatăl, și El li se va arăta. În toate situațiile de urgență și nedumeriri vor avea ajutorul lui Isus Hristos”</a:t>
            </a:r>
            <a:endParaRPr lang="es-ES" sz="2800" b="1" dirty="0">
              <a:latin typeface="Cooper Black" pitchFamily="18" charset="0"/>
            </a:endParaRPr>
          </a:p>
        </p:txBody>
      </p:sp>
      <p:sp>
        <p:nvSpPr>
          <p:cNvPr id="3" name="2 CuadroTexto"/>
          <p:cNvSpPr txBox="1"/>
          <p:nvPr/>
        </p:nvSpPr>
        <p:spPr>
          <a:xfrm>
            <a:off x="3895813" y="6193057"/>
            <a:ext cx="3816494" cy="307777"/>
          </a:xfrm>
          <a:prstGeom prst="rect">
            <a:avLst/>
          </a:prstGeom>
          <a:noFill/>
        </p:spPr>
        <p:txBody>
          <a:bodyPr wrap="none" rtlCol="0">
            <a:spAutoFit/>
          </a:bodyPr>
          <a:lstStyle/>
          <a:p>
            <a:pPr algn="r"/>
            <a:r>
              <a:rPr lang="es-ES" sz="1400" b="1" dirty="0" smtClean="0"/>
              <a:t>E.G.W. </a:t>
            </a:r>
            <a:r>
              <a:rPr lang="es-ES" sz="1400" b="1" dirty="0" smtClean="0"/>
              <a:t>(</a:t>
            </a:r>
            <a:r>
              <a:rPr lang="it-IT" sz="1400" b="1" dirty="0" smtClean="0"/>
              <a:t>In fiecare zi cu Dumnezeu, 13 mai</a:t>
            </a:r>
            <a:r>
              <a:rPr lang="es-ES" sz="1400" b="1" dirty="0" smtClean="0"/>
              <a:t>)</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8072462" cy="707886"/>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fr-FR" sz="4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ISUS</a:t>
            </a:r>
            <a:r>
              <a:rPr lang="fr-F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 A </a:t>
            </a:r>
            <a:r>
              <a:rPr lang="fr-FR" sz="4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LARGIT</a:t>
            </a:r>
            <a:r>
              <a:rPr lang="fr-F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 </a:t>
            </a:r>
            <a:r>
              <a:rPr lang="fr-FR" sz="4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LEGEA</a:t>
            </a:r>
            <a:r>
              <a:rPr lang="fr-F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 LUI </a:t>
            </a:r>
            <a:r>
              <a:rPr lang="fr-FR" sz="4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rPr>
              <a:t>DUMNEZEU</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mj-lt"/>
            </a:endParaRPr>
          </a:p>
        </p:txBody>
      </p:sp>
      <p:sp>
        <p:nvSpPr>
          <p:cNvPr id="3" name="2 Rectángulo"/>
          <p:cNvSpPr/>
          <p:nvPr/>
        </p:nvSpPr>
        <p:spPr>
          <a:xfrm>
            <a:off x="0" y="714356"/>
            <a:ext cx="7215206" cy="646331"/>
          </a:xfrm>
          <a:prstGeom prst="rect">
            <a:avLst/>
          </a:prstGeom>
        </p:spPr>
        <p:txBody>
          <a:bodyPr wrap="square">
            <a:spAutoFit/>
          </a:bodyPr>
          <a:lstStyle/>
          <a:p>
            <a:r>
              <a:rPr lang="es-ES" b="1" dirty="0" smtClean="0">
                <a:solidFill>
                  <a:schemeClr val="accent4">
                    <a:lumMod val="40000"/>
                    <a:lumOff val="60000"/>
                  </a:schemeClr>
                </a:solidFill>
                <a:latin typeface="Comic Sans MS" pitchFamily="66" charset="0"/>
              </a:rPr>
              <a:t>“</a:t>
            </a:r>
            <a:r>
              <a:rPr lang="vi-VN" b="1" dirty="0" smtClean="0">
                <a:solidFill>
                  <a:schemeClr val="accent4">
                    <a:lumMod val="40000"/>
                    <a:lumOff val="60000"/>
                  </a:schemeClr>
                </a:solidFill>
                <a:latin typeface="Comic Sans MS" pitchFamily="66" charset="0"/>
              </a:rPr>
              <a:t>Vă dau o poruncă nouă: să vă iubiţi unii pe alţii; cum v-am iubit Eu, aşa să vă iubiţi şi voi unii pe alţii</a:t>
            </a:r>
            <a:r>
              <a:rPr lang="es-ES" b="1" dirty="0" smtClean="0">
                <a:solidFill>
                  <a:schemeClr val="accent4">
                    <a:lumMod val="40000"/>
                    <a:lumOff val="60000"/>
                  </a:schemeClr>
                </a:solidFill>
                <a:latin typeface="Comic Sans MS" pitchFamily="66" charset="0"/>
              </a:rPr>
              <a:t>” </a:t>
            </a:r>
            <a:r>
              <a:rPr lang="es-ES" sz="1100" b="1" dirty="0" smtClean="0">
                <a:solidFill>
                  <a:schemeClr val="accent4">
                    <a:lumMod val="40000"/>
                    <a:lumOff val="60000"/>
                  </a:schemeClr>
                </a:solidFill>
                <a:latin typeface="Comic Sans MS" pitchFamily="66" charset="0"/>
              </a:rPr>
              <a:t>(</a:t>
            </a:r>
            <a:r>
              <a:rPr lang="es-ES" sz="1100" b="1" dirty="0" err="1" smtClean="0">
                <a:solidFill>
                  <a:schemeClr val="accent4">
                    <a:lumMod val="40000"/>
                    <a:lumOff val="60000"/>
                  </a:schemeClr>
                </a:solidFill>
                <a:latin typeface="Comic Sans MS" pitchFamily="66" charset="0"/>
              </a:rPr>
              <a:t>Ioan</a:t>
            </a:r>
            <a:r>
              <a:rPr lang="es-ES" sz="1100" b="1" dirty="0" smtClean="0">
                <a:solidFill>
                  <a:schemeClr val="accent4">
                    <a:lumMod val="40000"/>
                    <a:lumOff val="60000"/>
                  </a:schemeClr>
                </a:solidFill>
                <a:latin typeface="Comic Sans MS" pitchFamily="66" charset="0"/>
              </a:rPr>
              <a:t> 13:34</a:t>
            </a:r>
            <a:r>
              <a:rPr lang="es-ES" sz="1100" b="1" dirty="0" smtClean="0">
                <a:solidFill>
                  <a:schemeClr val="accent4">
                    <a:lumMod val="40000"/>
                    <a:lumOff val="60000"/>
                  </a:schemeClr>
                </a:solidFill>
                <a:latin typeface="Comic Sans MS" pitchFamily="66" charset="0"/>
              </a:rPr>
              <a:t>)</a:t>
            </a:r>
            <a:endParaRPr lang="es-ES" b="1" dirty="0" smtClean="0">
              <a:solidFill>
                <a:schemeClr val="accent4">
                  <a:lumMod val="40000"/>
                  <a:lumOff val="60000"/>
                </a:schemeClr>
              </a:solidFill>
              <a:latin typeface="Comic Sans MS" pitchFamily="66" charset="0"/>
            </a:endParaRPr>
          </a:p>
        </p:txBody>
      </p:sp>
      <p:sp>
        <p:nvSpPr>
          <p:cNvPr id="4" name="3 CuadroTexto"/>
          <p:cNvSpPr txBox="1"/>
          <p:nvPr/>
        </p:nvSpPr>
        <p:spPr>
          <a:xfrm>
            <a:off x="-32" y="1583187"/>
            <a:ext cx="5143536" cy="3385542"/>
          </a:xfrm>
          <a:prstGeom prst="rect">
            <a:avLst/>
          </a:prstGeom>
          <a:noFill/>
        </p:spPr>
        <p:txBody>
          <a:bodyPr wrap="square" rtlCol="0">
            <a:spAutoFit/>
          </a:bodyPr>
          <a:lstStyle/>
          <a:p>
            <a:pPr>
              <a:spcBef>
                <a:spcPts val="600"/>
              </a:spcBef>
            </a:pPr>
            <a:r>
              <a:rPr lang="vi-VN" sz="2200" b="1" dirty="0" smtClean="0">
                <a:solidFill>
                  <a:schemeClr val="bg1"/>
                </a:solidFill>
              </a:rPr>
              <a:t>Isus a învățat deja de mai multe ori, bazându-se pe învățăturile din Vechiul Testament, că trebuie să ne iubim prietenii și dușmanii</a:t>
            </a:r>
            <a:r>
              <a:rPr lang="es-ES" sz="2200" b="1" dirty="0" smtClean="0">
                <a:solidFill>
                  <a:schemeClr val="bg1"/>
                </a:solidFill>
              </a:rPr>
              <a:t>.</a:t>
            </a:r>
            <a:endParaRPr lang="es-ES" sz="2200" b="1" dirty="0" smtClean="0">
              <a:solidFill>
                <a:schemeClr val="bg1"/>
              </a:solidFill>
            </a:endParaRPr>
          </a:p>
          <a:p>
            <a:pPr>
              <a:spcBef>
                <a:spcPts val="600"/>
              </a:spcBef>
            </a:pPr>
            <a:r>
              <a:rPr lang="vi-VN" sz="2200" b="1" dirty="0" smtClean="0">
                <a:solidFill>
                  <a:schemeClr val="bg1"/>
                </a:solidFill>
              </a:rPr>
              <a:t>Apoi, în ce aspect, a se iubi unii pe alţii a fost o poruncă NOUA</a:t>
            </a:r>
            <a:r>
              <a:rPr lang="es-ES" sz="2200" b="1" dirty="0" smtClean="0">
                <a:solidFill>
                  <a:schemeClr val="bg1"/>
                </a:solidFill>
              </a:rPr>
              <a:t>?</a:t>
            </a:r>
            <a:endParaRPr lang="es-ES" sz="2200" b="1" dirty="0" smtClean="0">
              <a:solidFill>
                <a:schemeClr val="bg1"/>
              </a:solidFill>
            </a:endParaRPr>
          </a:p>
          <a:p>
            <a:pPr>
              <a:spcBef>
                <a:spcPts val="600"/>
              </a:spcBef>
            </a:pPr>
            <a:r>
              <a:rPr lang="vi-VN" sz="2200" b="1" dirty="0" smtClean="0">
                <a:solidFill>
                  <a:schemeClr val="bg1"/>
                </a:solidFill>
              </a:rPr>
              <a:t>Nuanţa care o face nouă este aceasta: Noi trebuie să iubim așa cum Isus ne-a iubit</a:t>
            </a:r>
            <a:r>
              <a:rPr lang="es-ES" sz="2200" b="1" dirty="0" smtClean="0">
                <a:solidFill>
                  <a:schemeClr val="bg1"/>
                </a:solidFill>
              </a:rPr>
              <a:t>.</a:t>
            </a:r>
            <a:endParaRPr lang="es-ES" sz="2200" b="1" dirty="0" smtClean="0">
              <a:solidFill>
                <a:schemeClr val="bg1"/>
              </a:solidFill>
            </a:endParaRPr>
          </a:p>
        </p:txBody>
      </p:sp>
      <p:sp>
        <p:nvSpPr>
          <p:cNvPr id="5" name="4 Rectángulo"/>
          <p:cNvSpPr/>
          <p:nvPr/>
        </p:nvSpPr>
        <p:spPr>
          <a:xfrm>
            <a:off x="0" y="5391709"/>
            <a:ext cx="5500694" cy="1323439"/>
          </a:xfrm>
          <a:prstGeom prst="rect">
            <a:avLst/>
          </a:prstGeom>
        </p:spPr>
        <p:txBody>
          <a:bodyPr wrap="square">
            <a:spAutoFit/>
          </a:bodyPr>
          <a:lstStyle/>
          <a:p>
            <a:r>
              <a:rPr lang="es-ES" sz="2000" b="1" dirty="0" smtClean="0">
                <a:solidFill>
                  <a:schemeClr val="accent4">
                    <a:lumMod val="40000"/>
                    <a:lumOff val="60000"/>
                  </a:schemeClr>
                </a:solidFill>
                <a:latin typeface="Comic Sans MS" pitchFamily="66" charset="0"/>
              </a:rPr>
              <a:t>“</a:t>
            </a:r>
            <a:r>
              <a:rPr lang="vi-VN" sz="2000" b="1" dirty="0" smtClean="0">
                <a:solidFill>
                  <a:schemeClr val="accent4">
                    <a:lumMod val="40000"/>
                    <a:lumOff val="60000"/>
                  </a:schemeClr>
                </a:solidFill>
                <a:latin typeface="Comic Sans MS" pitchFamily="66" charset="0"/>
              </a:rPr>
              <a:t>Noi Îl iubim, pentru că El ne-a iubit întâi…Şi aceasta este porunca pe care o avem de la El: cine iubeşte pe Dumnezeu iubeşte şi pe fratele său</a:t>
            </a:r>
            <a:r>
              <a:rPr lang="es-ES" sz="2000" b="1" dirty="0" smtClean="0">
                <a:solidFill>
                  <a:schemeClr val="accent4">
                    <a:lumMod val="40000"/>
                    <a:lumOff val="60000"/>
                  </a:schemeClr>
                </a:solidFill>
                <a:latin typeface="Comic Sans MS" pitchFamily="66" charset="0"/>
              </a:rPr>
              <a:t>.” </a:t>
            </a:r>
            <a:r>
              <a:rPr lang="es-ES" sz="1200" b="1" dirty="0" smtClean="0">
                <a:solidFill>
                  <a:schemeClr val="accent4">
                    <a:lumMod val="40000"/>
                    <a:lumOff val="60000"/>
                  </a:schemeClr>
                </a:solidFill>
                <a:latin typeface="Comic Sans MS" pitchFamily="66" charset="0"/>
              </a:rPr>
              <a:t>(</a:t>
            </a:r>
            <a:r>
              <a:rPr lang="es-ES" sz="1200" b="1" dirty="0" smtClean="0">
                <a:solidFill>
                  <a:schemeClr val="accent4">
                    <a:lumMod val="40000"/>
                    <a:lumOff val="60000"/>
                  </a:schemeClr>
                </a:solidFill>
                <a:latin typeface="Comic Sans MS" pitchFamily="66" charset="0"/>
              </a:rPr>
              <a:t>1Ioan </a:t>
            </a:r>
            <a:r>
              <a:rPr lang="es-ES" sz="1200" b="1" dirty="0" smtClean="0">
                <a:solidFill>
                  <a:schemeClr val="accent4">
                    <a:lumMod val="40000"/>
                    <a:lumOff val="60000"/>
                  </a:schemeClr>
                </a:solidFill>
                <a:latin typeface="Comic Sans MS" pitchFamily="66" charset="0"/>
              </a:rPr>
              <a:t>4:19</a:t>
            </a:r>
            <a:r>
              <a:rPr lang="es-ES" sz="1200" b="1" dirty="0" smtClean="0">
                <a:solidFill>
                  <a:schemeClr val="accent4">
                    <a:lumMod val="40000"/>
                    <a:lumOff val="60000"/>
                  </a:schemeClr>
                </a:solidFill>
                <a:latin typeface="Comic Sans MS" pitchFamily="66" charset="0"/>
              </a:rPr>
              <a:t>, 21)</a:t>
            </a:r>
            <a:endParaRPr lang="es-ES" sz="2000" b="1" dirty="0" smtClean="0">
              <a:solidFill>
                <a:schemeClr val="accent4">
                  <a:lumMod val="40000"/>
                  <a:lumOff val="60000"/>
                </a:schemeClr>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5"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fltVal val="0"/>
                                          </p:val>
                                        </p:tav>
                                        <p:tav tm="100000">
                                          <p:val>
                                            <p:strVal val="#ppt_w"/>
                                          </p:val>
                                        </p:tav>
                                      </p:tavLst>
                                    </p:anim>
                                    <p:anim calcmode="lin" valueType="num">
                                      <p:cBhvr>
                                        <p:cTn id="49" dur="1000" fill="hold"/>
                                        <p:tgtEl>
                                          <p:spTgt spid="5"/>
                                        </p:tgtEl>
                                        <p:attrNameLst>
                                          <p:attrName>ppt_h</p:attrName>
                                        </p:attrNameLst>
                                      </p:cBhvr>
                                      <p:tavLst>
                                        <p:tav tm="0">
                                          <p:val>
                                            <p:fltVal val="0"/>
                                          </p:val>
                                        </p:tav>
                                        <p:tav tm="100000">
                                          <p:val>
                                            <p:strVal val="#ppt_h"/>
                                          </p:val>
                                        </p:tav>
                                      </p:tavLst>
                                    </p:anim>
                                    <p:anim calcmode="lin" valueType="num">
                                      <p:cBhvr>
                                        <p:cTn id="5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3075" name="Picture 3" descr="R:\Dibujos\Pablo\Predicando\Pablo predicando ante los griegos.jpg"/>
          <p:cNvPicPr>
            <a:picLocks noChangeAspect="1" noChangeArrowheads="1"/>
          </p:cNvPicPr>
          <p:nvPr/>
        </p:nvPicPr>
        <p:blipFill>
          <a:blip r:embed="rId3" cstate="email"/>
          <a:srcRect/>
          <a:stretch>
            <a:fillRect/>
          </a:stretch>
        </p:blipFill>
        <p:spPr bwMode="auto">
          <a:xfrm>
            <a:off x="142844" y="785794"/>
            <a:ext cx="2357454" cy="169442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074" name="Picture 2" descr="R:\Dibujos\Pablo\Predicando\hch17.jpg"/>
          <p:cNvPicPr>
            <a:picLocks noChangeAspect="1" noChangeArrowheads="1"/>
          </p:cNvPicPr>
          <p:nvPr/>
        </p:nvPicPr>
        <p:blipFill>
          <a:blip r:embed="rId4" cstate="email"/>
          <a:srcRect/>
          <a:stretch>
            <a:fillRect/>
          </a:stretch>
        </p:blipFill>
        <p:spPr bwMode="auto">
          <a:xfrm>
            <a:off x="1428728" y="2000240"/>
            <a:ext cx="1785950" cy="2214578"/>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1 CuadroTexto"/>
          <p:cNvSpPr txBox="1"/>
          <p:nvPr/>
        </p:nvSpPr>
        <p:spPr>
          <a:xfrm>
            <a:off x="0" y="0"/>
            <a:ext cx="9144000" cy="523220"/>
          </a:xfrm>
          <a:prstGeom prst="rect">
            <a:avLst/>
          </a:prstGeom>
          <a:noFill/>
        </p:spPr>
        <p:txBody>
          <a:bodyPr wrap="square" rtlCol="0">
            <a:spAutoFit/>
            <a:scene3d>
              <a:camera prst="orthographicFront"/>
              <a:lightRig rig="harsh" dir="t"/>
            </a:scene3d>
            <a:sp3d extrusionH="57150">
              <a:bevelT w="38100" h="38100"/>
            </a:sp3d>
          </a:bodyPr>
          <a:lstStyle/>
          <a:p>
            <a:pPr algn="ctr"/>
            <a:r>
              <a:rPr lang="es-ES" sz="2800" b="1" spc="300" dirty="0" err="1"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LEGEA</a:t>
            </a:r>
            <a:r>
              <a:rPr lang="es-ES" sz="2800" b="1" spc="300" dirty="0"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 </a:t>
            </a:r>
            <a:r>
              <a:rPr lang="es-ES" sz="2800" b="1" spc="300" dirty="0" err="1"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LUI</a:t>
            </a:r>
            <a:r>
              <a:rPr lang="es-ES" sz="2800" b="1" spc="300" dirty="0"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 </a:t>
            </a:r>
            <a:r>
              <a:rPr lang="es-ES" sz="2800" b="1" spc="300" dirty="0" err="1"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DUMNEZEU</a:t>
            </a:r>
            <a:r>
              <a:rPr lang="es-ES" sz="2800" b="1" spc="300" dirty="0"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 SI </a:t>
            </a:r>
            <a:r>
              <a:rPr lang="es-ES" sz="2800" b="1" spc="300" dirty="0" err="1"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LEGEA</a:t>
            </a:r>
            <a:r>
              <a:rPr lang="es-ES" sz="2800" b="1" spc="300" dirty="0"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 </a:t>
            </a:r>
            <a:r>
              <a:rPr lang="es-ES" sz="2800" b="1" spc="300" dirty="0" err="1"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LUI</a:t>
            </a:r>
            <a:r>
              <a:rPr lang="es-ES" sz="2800" b="1" spc="300" dirty="0"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 </a:t>
            </a:r>
            <a:r>
              <a:rPr lang="es-ES" sz="2800" b="1" spc="300" dirty="0" err="1" smtClean="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rPr>
              <a:t>HRISTOS</a:t>
            </a:r>
            <a:endParaRPr lang="es-ES" sz="2800" b="1" spc="300" dirty="0">
              <a:ln w="11430" cmpd="sng">
                <a:solidFill>
                  <a:schemeClr val="accent1">
                    <a:tint val="10000"/>
                  </a:schemeClr>
                </a:solidFill>
                <a:prstDash val="solid"/>
                <a:miter lim="800000"/>
              </a:ln>
              <a:gradFill>
                <a:gsLst>
                  <a:gs pos="10000">
                    <a:srgbClr val="319B8E"/>
                  </a:gs>
                  <a:gs pos="75000">
                    <a:srgbClr val="236F66"/>
                  </a:gs>
                </a:gsLst>
                <a:lin ang="5400000"/>
              </a:gradFill>
              <a:effectLst>
                <a:glow rad="63500">
                  <a:srgbClr val="319B8E">
                    <a:alpha val="40000"/>
                  </a:srgbClr>
                </a:glow>
              </a:effectLst>
              <a:latin typeface="+mj-lt"/>
            </a:endParaRPr>
          </a:p>
        </p:txBody>
      </p:sp>
      <p:sp>
        <p:nvSpPr>
          <p:cNvPr id="3" name="2 Rectángulo"/>
          <p:cNvSpPr/>
          <p:nvPr/>
        </p:nvSpPr>
        <p:spPr>
          <a:xfrm>
            <a:off x="2643174" y="648282"/>
            <a:ext cx="6500826" cy="1200329"/>
          </a:xfrm>
          <a:prstGeom prst="rect">
            <a:avLst/>
          </a:prstGeom>
        </p:spPr>
        <p:txBody>
          <a:bodyPr wrap="square">
            <a:spAutoFit/>
          </a:bodyPr>
          <a:lstStyle/>
          <a:p>
            <a:r>
              <a:rPr lang="es-ES" b="1" dirty="0" smtClean="0">
                <a:solidFill>
                  <a:srgbClr val="1B554E"/>
                </a:solidFill>
                <a:latin typeface="Comic Sans MS" pitchFamily="66" charset="0"/>
              </a:rPr>
              <a:t>“</a:t>
            </a:r>
            <a:r>
              <a:rPr lang="vi-VN" b="1" dirty="0" smtClean="0">
                <a:solidFill>
                  <a:srgbClr val="1B554E"/>
                </a:solidFill>
                <a:latin typeface="Comic Sans MS" pitchFamily="66" charset="0"/>
              </a:rPr>
              <a:t>cu cei ce sunt fără Lege m-am făcut ca şi cum aş fi fost fără Lege (măcar că nu sunt fără o Lege a lui Dumnezeu, ci sunt sub Legea lui Hristos), ca să câştig pe cei fără lege</a:t>
            </a:r>
            <a:r>
              <a:rPr lang="es-ES" b="1" dirty="0" smtClean="0">
                <a:solidFill>
                  <a:srgbClr val="1B554E"/>
                </a:solidFill>
                <a:latin typeface="Comic Sans MS" pitchFamily="66" charset="0"/>
              </a:rPr>
              <a:t>” </a:t>
            </a:r>
            <a:r>
              <a:rPr lang="es-ES" sz="1100" b="1" dirty="0" smtClean="0">
                <a:solidFill>
                  <a:srgbClr val="1B554E"/>
                </a:solidFill>
                <a:latin typeface="Comic Sans MS" pitchFamily="66" charset="0"/>
              </a:rPr>
              <a:t>(1Corinteni 9:21</a:t>
            </a:r>
            <a:r>
              <a:rPr lang="es-ES" sz="1100" b="1" dirty="0" smtClean="0">
                <a:solidFill>
                  <a:srgbClr val="1B554E"/>
                </a:solidFill>
                <a:latin typeface="Comic Sans MS" pitchFamily="66" charset="0"/>
              </a:rPr>
              <a:t>)</a:t>
            </a:r>
            <a:endParaRPr lang="es-ES" b="1" dirty="0" smtClean="0">
              <a:solidFill>
                <a:srgbClr val="1B554E"/>
              </a:solidFill>
              <a:latin typeface="Comic Sans MS" pitchFamily="66" charset="0"/>
            </a:endParaRPr>
          </a:p>
        </p:txBody>
      </p:sp>
      <p:sp>
        <p:nvSpPr>
          <p:cNvPr id="4" name="3 CuadroTexto"/>
          <p:cNvSpPr txBox="1"/>
          <p:nvPr/>
        </p:nvSpPr>
        <p:spPr>
          <a:xfrm>
            <a:off x="3286116" y="1785926"/>
            <a:ext cx="5857884" cy="3939540"/>
          </a:xfrm>
          <a:prstGeom prst="rect">
            <a:avLst/>
          </a:prstGeom>
          <a:noFill/>
        </p:spPr>
        <p:txBody>
          <a:bodyPr wrap="square" rtlCol="0">
            <a:spAutoFit/>
          </a:bodyPr>
          <a:lstStyle/>
          <a:p>
            <a:pPr>
              <a:spcBef>
                <a:spcPts val="600"/>
              </a:spcBef>
            </a:pPr>
            <a:r>
              <a:rPr lang="vi-VN" sz="2000" b="1" dirty="0" smtClean="0"/>
              <a:t>În încercarea Sa de a salva toată lumea, Pavel înrădăcina o relație cu Neamurile  fără să folosească, inițial, Legea lui Dumnezeu, dar căutând subiecte legate de ceea ce ar putea să-i înveţe iubirea lui Dumnezeu</a:t>
            </a:r>
            <a:r>
              <a:rPr lang="es-ES" sz="2000" b="1" dirty="0" smtClean="0"/>
              <a:t>.</a:t>
            </a:r>
            <a:endParaRPr lang="es-ES" sz="2000" b="1" dirty="0" smtClean="0"/>
          </a:p>
          <a:p>
            <a:pPr>
              <a:spcBef>
                <a:spcPts val="600"/>
              </a:spcBef>
            </a:pPr>
            <a:r>
              <a:rPr lang="vi-VN" sz="2000" b="1" dirty="0" smtClean="0"/>
              <a:t>În scrisoarea sa către Corinteni, el a vrut să lase clar că -deși nu mergea mai departe cu Legea atunci când predica la Neamuri- a respectat și a ascultat de Legea lui Dumnezeu</a:t>
            </a:r>
            <a:r>
              <a:rPr lang="es-ES" sz="2000" b="1" dirty="0" smtClean="0"/>
              <a:t>.</a:t>
            </a:r>
            <a:endParaRPr lang="es-ES" sz="2000" b="1" dirty="0" smtClean="0"/>
          </a:p>
          <a:p>
            <a:pPr>
              <a:spcBef>
                <a:spcPts val="600"/>
              </a:spcBef>
            </a:pPr>
            <a:r>
              <a:rPr lang="vi-VN" sz="2000" b="1" dirty="0" smtClean="0"/>
              <a:t>Această ascultare, potrivit lui Pavel, a fost bazată pe ascultarea de Legea lui </a:t>
            </a:r>
            <a:r>
              <a:rPr lang="vi-VN" sz="2000" b="1" dirty="0" smtClean="0"/>
              <a:t>Hristos</a:t>
            </a:r>
            <a:r>
              <a:rPr lang="es-ES" sz="2000" b="1" dirty="0" smtClean="0"/>
              <a:t/>
            </a:r>
            <a:br>
              <a:rPr lang="es-ES" sz="2000" b="1" dirty="0" smtClean="0"/>
            </a:br>
            <a:r>
              <a:rPr lang="vi-VN" sz="2000" b="1" dirty="0" smtClean="0"/>
              <a:t>(Ioan </a:t>
            </a:r>
            <a:r>
              <a:rPr lang="es-ES" sz="2000" b="1" dirty="0" smtClean="0"/>
              <a:t>13:34</a:t>
            </a:r>
            <a:r>
              <a:rPr lang="es-ES" sz="2000" b="1" dirty="0" smtClean="0"/>
              <a:t>)</a:t>
            </a:r>
          </a:p>
        </p:txBody>
      </p:sp>
      <p:sp>
        <p:nvSpPr>
          <p:cNvPr id="6" name="5 Rectángulo"/>
          <p:cNvSpPr/>
          <p:nvPr/>
        </p:nvSpPr>
        <p:spPr>
          <a:xfrm>
            <a:off x="0" y="5720380"/>
            <a:ext cx="9144000" cy="923330"/>
          </a:xfrm>
          <a:prstGeom prst="rect">
            <a:avLst/>
          </a:prstGeom>
        </p:spPr>
        <p:txBody>
          <a:bodyPr wrap="square">
            <a:spAutoFit/>
          </a:bodyPr>
          <a:lstStyle/>
          <a:p>
            <a:r>
              <a:rPr lang="es-ES" dirty="0" smtClean="0">
                <a:latin typeface="Cooper Black" pitchFamily="18" charset="0"/>
              </a:rPr>
              <a:t>“</a:t>
            </a:r>
            <a:r>
              <a:rPr lang="vi-VN" dirty="0" smtClean="0">
                <a:latin typeface="Cooper Black" pitchFamily="18" charset="0"/>
              </a:rPr>
              <a:t>Pe cei dintre neamuri, Pavel îi aborda prezentând pe Hristos și apoi cerințele obligatorii ale Legii. El le arăta modul în care lumina reflectată de crucea Golgotei conferă semnificație și slavă întregului sistem religios iudaic</a:t>
            </a:r>
            <a:r>
              <a:rPr lang="es-ES" dirty="0" smtClean="0">
                <a:latin typeface="Cooper Black" pitchFamily="18" charset="0"/>
              </a:rPr>
              <a:t>”</a:t>
            </a:r>
            <a:endParaRPr lang="es-ES" dirty="0">
              <a:latin typeface="Cooper Black" pitchFamily="18" charset="0"/>
            </a:endParaRPr>
          </a:p>
        </p:txBody>
      </p:sp>
      <p:sp>
        <p:nvSpPr>
          <p:cNvPr id="7" name="6 CuadroTexto"/>
          <p:cNvSpPr txBox="1"/>
          <p:nvPr/>
        </p:nvSpPr>
        <p:spPr>
          <a:xfrm>
            <a:off x="6181363" y="6581025"/>
            <a:ext cx="2962671" cy="276999"/>
          </a:xfrm>
          <a:prstGeom prst="rect">
            <a:avLst/>
          </a:prstGeom>
          <a:noFill/>
        </p:spPr>
        <p:txBody>
          <a:bodyPr wrap="none" rtlCol="0">
            <a:spAutoFit/>
          </a:bodyPr>
          <a:lstStyle/>
          <a:p>
            <a:pPr algn="r"/>
            <a:r>
              <a:rPr lang="es-ES" sz="1200" b="1" dirty="0" smtClean="0"/>
              <a:t>E.G.W. </a:t>
            </a:r>
            <a:r>
              <a:rPr lang="es-ES" sz="1200" b="1" dirty="0" smtClean="0"/>
              <a:t>(</a:t>
            </a:r>
            <a:r>
              <a:rPr lang="es-ES" sz="1200" b="1" dirty="0" err="1" smtClean="0"/>
              <a:t>Slujitorii</a:t>
            </a:r>
            <a:r>
              <a:rPr lang="es-ES" sz="1200" b="1" dirty="0" smtClean="0"/>
              <a:t> </a:t>
            </a:r>
            <a:r>
              <a:rPr lang="es-ES" sz="1200" b="1" dirty="0" err="1" smtClean="0"/>
              <a:t>Evangheliei</a:t>
            </a:r>
            <a:r>
              <a:rPr lang="es-ES" sz="1200" b="1" dirty="0" smtClean="0"/>
              <a:t>, pg. 118)</a:t>
            </a:r>
            <a:endParaRPr lang="es-ES" sz="1200" b="1" dirty="0"/>
          </a:p>
        </p:txBody>
      </p:sp>
      <p:pic>
        <p:nvPicPr>
          <p:cNvPr id="3073" name="Picture 1" descr="R:\Dibujos\Pablo\Predicando\EN_CAS~1.JPG"/>
          <p:cNvPicPr>
            <a:picLocks noChangeAspect="1" noChangeArrowheads="1"/>
          </p:cNvPicPr>
          <p:nvPr/>
        </p:nvPicPr>
        <p:blipFill>
          <a:blip r:embed="rId5" cstate="email"/>
          <a:srcRect/>
          <a:stretch>
            <a:fillRect/>
          </a:stretch>
        </p:blipFill>
        <p:spPr bwMode="auto">
          <a:xfrm>
            <a:off x="142845" y="3786190"/>
            <a:ext cx="2381266" cy="1785950"/>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pic>
        <p:nvPicPr>
          <p:cNvPr id="3076" name="Picture 4" descr="R:\Dibujos\la ley\0604092.jpg"/>
          <p:cNvPicPr>
            <a:picLocks noChangeAspect="1" noChangeArrowheads="1"/>
          </p:cNvPicPr>
          <p:nvPr/>
        </p:nvPicPr>
        <p:blipFill>
          <a:blip r:embed="rId6" cstate="email"/>
          <a:srcRect/>
          <a:stretch>
            <a:fillRect/>
          </a:stretch>
        </p:blipFill>
        <p:spPr bwMode="auto">
          <a:xfrm>
            <a:off x="357158" y="2624206"/>
            <a:ext cx="1357322" cy="1017992"/>
          </a:xfrm>
          <a:prstGeom prst="ellipse">
            <a:avLst/>
          </a:prstGeom>
          <a:ln w="28575" cap="rnd">
            <a:solidFill>
              <a:srgbClr val="93DDD4"/>
            </a:solidFill>
          </a:ln>
          <a:effectLst/>
          <a:scene3d>
            <a:camera prst="orthographicFront"/>
            <a:lightRig rig="contrasting" dir="t">
              <a:rot lat="0" lon="0" rev="3000000"/>
            </a:lightRig>
          </a:scene3d>
          <a:sp3d contourW="7620">
            <a:bevelT w="95250" h="31750" prst="divot"/>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5" presetClass="entr" presetSubtype="0" fill="hold" nodeType="after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p:cTn id="21"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24" dur="1000" fill="hold"/>
                                        <p:tgtEl>
                                          <p:spTgt spid="3075"/>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3075"/>
                                        </p:tgtEl>
                                      </p:cBhvr>
                                    </p:animEffect>
                                  </p:childTnLst>
                                </p:cTn>
                              </p:par>
                              <p:par>
                                <p:cTn id="29" presetID="25" presetClass="entr" presetSubtype="0" fill="hold" nodeType="with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34" dur="1000" fill="hold"/>
                                        <p:tgtEl>
                                          <p:spTgt spid="307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4"/>
                                        </p:tgtEl>
                                      </p:cBhvr>
                                    </p:animEffect>
                                  </p:childTnLst>
                                </p:cTn>
                              </p:par>
                              <p:par>
                                <p:cTn id="39" presetID="25" presetClass="entr" presetSubtype="0" fill="hold" nodeType="withEffect">
                                  <p:stCondLst>
                                    <p:cond delay="0"/>
                                  </p:stCondLst>
                                  <p:childTnLst>
                                    <p:set>
                                      <p:cBhvr>
                                        <p:cTn id="40" dur="1" fill="hold">
                                          <p:stCondLst>
                                            <p:cond delay="0"/>
                                          </p:stCondLst>
                                        </p:cTn>
                                        <p:tgtEl>
                                          <p:spTgt spid="3073"/>
                                        </p:tgtEl>
                                        <p:attrNameLst>
                                          <p:attrName>style.visibility</p:attrName>
                                        </p:attrNameLst>
                                      </p:cBhvr>
                                      <p:to>
                                        <p:strVal val="visible"/>
                                      </p:to>
                                    </p:set>
                                    <p:anim calcmode="lin" valueType="num">
                                      <p:cBhvr>
                                        <p:cTn id="41" dur="500" decel="50000" fill="hold">
                                          <p:stCondLst>
                                            <p:cond delay="0"/>
                                          </p:stCondLst>
                                        </p:cTn>
                                        <p:tgtEl>
                                          <p:spTgt spid="3073"/>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073"/>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073"/>
                                        </p:tgtEl>
                                        <p:attrNameLst>
                                          <p:attrName>ppt_w</p:attrName>
                                        </p:attrNameLst>
                                      </p:cBhvr>
                                      <p:tavLst>
                                        <p:tav tm="0">
                                          <p:val>
                                            <p:strVal val="#ppt_w*.05"/>
                                          </p:val>
                                        </p:tav>
                                        <p:tav tm="100000">
                                          <p:val>
                                            <p:strVal val="#ppt_w"/>
                                          </p:val>
                                        </p:tav>
                                      </p:tavLst>
                                    </p:anim>
                                    <p:anim calcmode="lin" valueType="num">
                                      <p:cBhvr>
                                        <p:cTn id="44" dur="1000" fill="hold"/>
                                        <p:tgtEl>
                                          <p:spTgt spid="3073"/>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073"/>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073"/>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073"/>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073"/>
                                        </p:tgtEl>
                                      </p:cBhvr>
                                    </p:animEffect>
                                  </p:childTnLst>
                                </p:cTn>
                              </p:par>
                            </p:childTnLst>
                          </p:cTn>
                        </p:par>
                        <p:par>
                          <p:cTn id="49" fill="hold">
                            <p:stCondLst>
                              <p:cond delay="2500"/>
                            </p:stCondLst>
                            <p:childTnLst>
                              <p:par>
                                <p:cTn id="50" presetID="35" presetClass="entr" presetSubtype="0" fill="hold" nodeType="afterEffect">
                                  <p:stCondLst>
                                    <p:cond delay="0"/>
                                  </p:stCondLst>
                                  <p:childTnLst>
                                    <p:set>
                                      <p:cBhvr>
                                        <p:cTn id="51" dur="1" fill="hold">
                                          <p:stCondLst>
                                            <p:cond delay="0"/>
                                          </p:stCondLst>
                                        </p:cTn>
                                        <p:tgtEl>
                                          <p:spTgt spid="3076"/>
                                        </p:tgtEl>
                                        <p:attrNameLst>
                                          <p:attrName>style.visibility</p:attrName>
                                        </p:attrNameLst>
                                      </p:cBhvr>
                                      <p:to>
                                        <p:strVal val="visible"/>
                                      </p:to>
                                    </p:set>
                                    <p:animEffect transition="in" filter="fade">
                                      <p:cBhvr>
                                        <p:cTn id="52" dur="1000"/>
                                        <p:tgtEl>
                                          <p:spTgt spid="3076"/>
                                        </p:tgtEl>
                                      </p:cBhvr>
                                    </p:animEffect>
                                    <p:anim calcmode="lin" valueType="num">
                                      <p:cBhvr>
                                        <p:cTn id="53" dur="1000" fill="hold"/>
                                        <p:tgtEl>
                                          <p:spTgt spid="3076"/>
                                        </p:tgtEl>
                                        <p:attrNameLst>
                                          <p:attrName>style.rotation</p:attrName>
                                        </p:attrNameLst>
                                      </p:cBhvr>
                                      <p:tavLst>
                                        <p:tav tm="0">
                                          <p:val>
                                            <p:fltVal val="720"/>
                                          </p:val>
                                        </p:tav>
                                        <p:tav tm="100000">
                                          <p:val>
                                            <p:fltVal val="0"/>
                                          </p:val>
                                        </p:tav>
                                      </p:tavLst>
                                    </p:anim>
                                    <p:anim calcmode="lin" valueType="num">
                                      <p:cBhvr>
                                        <p:cTn id="54" dur="1000" fill="hold"/>
                                        <p:tgtEl>
                                          <p:spTgt spid="3076"/>
                                        </p:tgtEl>
                                        <p:attrNameLst>
                                          <p:attrName>ppt_h</p:attrName>
                                        </p:attrNameLst>
                                      </p:cBhvr>
                                      <p:tavLst>
                                        <p:tav tm="0">
                                          <p:val>
                                            <p:fltVal val="0"/>
                                          </p:val>
                                        </p:tav>
                                        <p:tav tm="100000">
                                          <p:val>
                                            <p:strVal val="#ppt_h"/>
                                          </p:val>
                                        </p:tav>
                                      </p:tavLst>
                                    </p:anim>
                                    <p:anim calcmode="lin" valueType="num">
                                      <p:cBhvr>
                                        <p:cTn id="55" dur="1000" fill="hold"/>
                                        <p:tgtEl>
                                          <p:spTgt spid="3076"/>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grpId="0" nodeType="clickEffect">
                                  <p:stCondLst>
                                    <p:cond delay="0"/>
                                  </p:stCondLst>
                                  <p:childTnLst>
                                    <p:set>
                                      <p:cBhvr>
                                        <p:cTn id="59" dur="1" fill="hold">
                                          <p:stCondLst>
                                            <p:cond delay="0"/>
                                          </p:stCondLst>
                                        </p:cTn>
                                        <p:tgtEl>
                                          <p:spTgt spid="4">
                                            <p:txEl>
                                              <p:pRg st="0" end="0"/>
                                            </p:txEl>
                                          </p:spTgt>
                                        </p:tgtEl>
                                        <p:attrNameLst>
                                          <p:attrName>style.visibility</p:attrName>
                                        </p:attrNameLst>
                                      </p:cBhvr>
                                      <p:to>
                                        <p:strVal val="visible"/>
                                      </p:to>
                                    </p:set>
                                    <p:animEffect transition="in" filter="fade">
                                      <p:cBhvr>
                                        <p:cTn id="60" dur="1000"/>
                                        <p:tgtEl>
                                          <p:spTgt spid="4">
                                            <p:txEl>
                                              <p:pRg st="0" end="0"/>
                                            </p:txEl>
                                          </p:spTgt>
                                        </p:tgtEl>
                                      </p:cBhvr>
                                    </p:animEffect>
                                    <p:anim calcmode="lin" valueType="num">
                                      <p:cBhvr>
                                        <p:cTn id="6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Effect transition="in" filter="fade">
                                      <p:cBhvr>
                                        <p:cTn id="68" dur="1000"/>
                                        <p:tgtEl>
                                          <p:spTgt spid="4">
                                            <p:txEl>
                                              <p:pRg st="1" end="1"/>
                                            </p:txEl>
                                          </p:spTgt>
                                        </p:tgtEl>
                                      </p:cBhvr>
                                    </p:animEffect>
                                    <p:anim calcmode="lin" valueType="num">
                                      <p:cBhvr>
                                        <p:cTn id="6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0"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4">
                                            <p:txEl>
                                              <p:pRg st="2" end="2"/>
                                            </p:txEl>
                                          </p:spTgt>
                                        </p:tgtEl>
                                        <p:attrNameLst>
                                          <p:attrName>style.visibility</p:attrName>
                                        </p:attrNameLst>
                                      </p:cBhvr>
                                      <p:to>
                                        <p:strVal val="visible"/>
                                      </p:to>
                                    </p:set>
                                    <p:animEffect transition="in" filter="fade">
                                      <p:cBhvr>
                                        <p:cTn id="76" dur="1000"/>
                                        <p:tgtEl>
                                          <p:spTgt spid="4">
                                            <p:txEl>
                                              <p:pRg st="2" end="2"/>
                                            </p:txEl>
                                          </p:spTgt>
                                        </p:tgtEl>
                                      </p:cBhvr>
                                    </p:animEffect>
                                    <p:anim calcmode="lin" valueType="num">
                                      <p:cBhvr>
                                        <p:cTn id="7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8"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p:cTn id="84" dur="1000" fill="hold"/>
                                        <p:tgtEl>
                                          <p:spTgt spid="6"/>
                                        </p:tgtEl>
                                        <p:attrNameLst>
                                          <p:attrName>ppt_w</p:attrName>
                                        </p:attrNameLst>
                                      </p:cBhvr>
                                      <p:tavLst>
                                        <p:tav tm="0">
                                          <p:val>
                                            <p:fltVal val="0"/>
                                          </p:val>
                                        </p:tav>
                                        <p:tav tm="100000">
                                          <p:val>
                                            <p:strVal val="#ppt_w"/>
                                          </p:val>
                                        </p:tav>
                                      </p:tavLst>
                                    </p:anim>
                                    <p:anim calcmode="lin" valueType="num">
                                      <p:cBhvr>
                                        <p:cTn id="85" dur="1000" fill="hold"/>
                                        <p:tgtEl>
                                          <p:spTgt spid="6"/>
                                        </p:tgtEl>
                                        <p:attrNameLst>
                                          <p:attrName>ppt_h</p:attrName>
                                        </p:attrNameLst>
                                      </p:cBhvr>
                                      <p:tavLst>
                                        <p:tav tm="0">
                                          <p:val>
                                            <p:fltVal val="0"/>
                                          </p:val>
                                        </p:tav>
                                        <p:tav tm="100000">
                                          <p:val>
                                            <p:strVal val="#ppt_h"/>
                                          </p:val>
                                        </p:tav>
                                      </p:tavLst>
                                    </p:anim>
                                    <p:anim calcmode="lin" valueType="num">
                                      <p:cBhvr>
                                        <p:cTn id="8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6"/>
                                        </p:tgtEl>
                                        <p:attrNameLst>
                                          <p:attrName>ppt_y</p:attrName>
                                        </p:attrNameLst>
                                      </p:cBhvr>
                                      <p:tavLst>
                                        <p:tav tm="0" fmla="#ppt_y+(sin(-2*pi*(1-$))*-#ppt_x+cos(-2*pi*(1-$))*(1-#ppt_y))*(1-$)">
                                          <p:val>
                                            <p:fltVal val="0"/>
                                          </p:val>
                                        </p:tav>
                                        <p:tav tm="100000">
                                          <p:val>
                                            <p:fltVal val="1"/>
                                          </p:val>
                                        </p:tav>
                                      </p:tavLst>
                                    </p:anim>
                                  </p:childTnLst>
                                </p:cTn>
                              </p:par>
                              <p:par>
                                <p:cTn id="88" presetID="15" presetClass="entr" presetSubtype="0"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 calcmode="lin" valueType="num">
                                      <p:cBhvr>
                                        <p:cTn id="90" dur="1000" fill="hold"/>
                                        <p:tgtEl>
                                          <p:spTgt spid="7"/>
                                        </p:tgtEl>
                                        <p:attrNameLst>
                                          <p:attrName>ppt_w</p:attrName>
                                        </p:attrNameLst>
                                      </p:cBhvr>
                                      <p:tavLst>
                                        <p:tav tm="0">
                                          <p:val>
                                            <p:fltVal val="0"/>
                                          </p:val>
                                        </p:tav>
                                        <p:tav tm="100000">
                                          <p:val>
                                            <p:strVal val="#ppt_w"/>
                                          </p:val>
                                        </p:tav>
                                      </p:tavLst>
                                    </p:anim>
                                    <p:anim calcmode="lin" valueType="num">
                                      <p:cBhvr>
                                        <p:cTn id="91" dur="1000" fill="hold"/>
                                        <p:tgtEl>
                                          <p:spTgt spid="7"/>
                                        </p:tgtEl>
                                        <p:attrNameLst>
                                          <p:attrName>ppt_h</p:attrName>
                                        </p:attrNameLst>
                                      </p:cBhvr>
                                      <p:tavLst>
                                        <p:tav tm="0">
                                          <p:val>
                                            <p:fltVal val="0"/>
                                          </p:val>
                                        </p:tav>
                                        <p:tav tm="100000">
                                          <p:val>
                                            <p:strVal val="#ppt_h"/>
                                          </p:val>
                                        </p:tav>
                                      </p:tavLst>
                                    </p:anim>
                                    <p:anim calcmode="lin" valueType="num">
                                      <p:cBhvr>
                                        <p:cTn id="9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7643834" cy="769441"/>
          </a:xfrm>
          <a:prstGeom prst="rect">
            <a:avLst/>
          </a:prstGeom>
          <a:noFill/>
        </p:spPr>
        <p:txBody>
          <a:bodyPr wrap="square" rtlCol="0">
            <a:spAutoFit/>
            <a:scene3d>
              <a:camera prst="orthographicFront"/>
              <a:lightRig rig="flood" dir="tl"/>
            </a:scene3d>
            <a:sp3d contourW="19050" prstMaterial="clear">
              <a:bevelT w="50800" h="50800"/>
              <a:contourClr>
                <a:srgbClr val="FFFF00"/>
              </a:contourClr>
            </a:sp3d>
          </a:bodyPr>
          <a:lstStyle/>
          <a:p>
            <a:pPr algn="ctr"/>
            <a:r>
              <a:rPr lang="es-ES" sz="4400" b="1" dirty="0" err="1" smtClean="0">
                <a:ln/>
                <a:solidFill>
                  <a:srgbClr val="FFFF00"/>
                </a:solidFill>
                <a:latin typeface="+mj-lt"/>
              </a:rPr>
              <a:t>IMPLINIREA</a:t>
            </a:r>
            <a:r>
              <a:rPr lang="es-ES" sz="4400" b="1" dirty="0" smtClean="0">
                <a:ln/>
                <a:solidFill>
                  <a:srgbClr val="FFFF00"/>
                </a:solidFill>
                <a:latin typeface="+mj-lt"/>
              </a:rPr>
              <a:t> </a:t>
            </a:r>
            <a:r>
              <a:rPr lang="es-ES" sz="4400" b="1" dirty="0" err="1" smtClean="0">
                <a:ln/>
                <a:solidFill>
                  <a:srgbClr val="FFFF00"/>
                </a:solidFill>
                <a:latin typeface="+mj-lt"/>
              </a:rPr>
              <a:t>LEGII</a:t>
            </a:r>
            <a:r>
              <a:rPr lang="es-ES" sz="4400" b="1" dirty="0" smtClean="0">
                <a:ln/>
                <a:solidFill>
                  <a:srgbClr val="FFFF00"/>
                </a:solidFill>
                <a:latin typeface="+mj-lt"/>
              </a:rPr>
              <a:t> </a:t>
            </a:r>
            <a:r>
              <a:rPr lang="es-ES" sz="4400" b="1" dirty="0" err="1" smtClean="0">
                <a:ln/>
                <a:solidFill>
                  <a:srgbClr val="FFFF00"/>
                </a:solidFill>
                <a:latin typeface="+mj-lt"/>
              </a:rPr>
              <a:t>LUI</a:t>
            </a:r>
            <a:r>
              <a:rPr lang="es-ES" sz="4400" b="1" dirty="0" smtClean="0">
                <a:ln/>
                <a:solidFill>
                  <a:srgbClr val="FFFF00"/>
                </a:solidFill>
                <a:latin typeface="+mj-lt"/>
              </a:rPr>
              <a:t> </a:t>
            </a:r>
            <a:r>
              <a:rPr lang="es-ES" sz="4400" b="1" dirty="0" err="1" smtClean="0">
                <a:ln/>
                <a:solidFill>
                  <a:srgbClr val="FFFF00"/>
                </a:solidFill>
                <a:latin typeface="+mj-lt"/>
              </a:rPr>
              <a:t>HRISTOS</a:t>
            </a:r>
            <a:endParaRPr lang="es-ES" sz="4400" b="1" dirty="0">
              <a:ln/>
              <a:solidFill>
                <a:srgbClr val="FFFF00"/>
              </a:solidFill>
              <a:latin typeface="+mj-lt"/>
            </a:endParaRPr>
          </a:p>
        </p:txBody>
      </p:sp>
      <p:sp>
        <p:nvSpPr>
          <p:cNvPr id="3" name="2 Rectángulo"/>
          <p:cNvSpPr/>
          <p:nvPr/>
        </p:nvSpPr>
        <p:spPr>
          <a:xfrm>
            <a:off x="214314" y="1874445"/>
            <a:ext cx="5072066" cy="3293209"/>
          </a:xfrm>
          <a:prstGeom prst="rect">
            <a:avLst/>
          </a:prstGeom>
        </p:spPr>
        <p:txBody>
          <a:bodyPr wrap="square">
            <a:spAutoFit/>
          </a:bodyPr>
          <a:lstStyle/>
          <a:p>
            <a:pPr>
              <a:spcBef>
                <a:spcPts val="600"/>
              </a:spcBef>
            </a:pPr>
            <a:r>
              <a:rPr lang="vi-VN" sz="2200" b="1" dirty="0" smtClean="0">
                <a:solidFill>
                  <a:schemeClr val="bg1"/>
                </a:solidFill>
              </a:rPr>
              <a:t>Legea lui Hristos este motivată de îndurare</a:t>
            </a:r>
            <a:r>
              <a:rPr lang="es-ES" sz="2200" b="1" dirty="0" smtClean="0">
                <a:solidFill>
                  <a:schemeClr val="bg1"/>
                </a:solidFill>
              </a:rPr>
              <a:t>.</a:t>
            </a:r>
            <a:endParaRPr lang="es-ES" sz="2200" b="1" dirty="0" smtClean="0">
              <a:solidFill>
                <a:schemeClr val="bg1"/>
              </a:solidFill>
            </a:endParaRPr>
          </a:p>
          <a:p>
            <a:pPr>
              <a:spcBef>
                <a:spcPts val="600"/>
              </a:spcBef>
            </a:pPr>
            <a:r>
              <a:rPr lang="vi-VN" sz="2200" b="1" dirty="0" smtClean="0">
                <a:solidFill>
                  <a:schemeClr val="bg1"/>
                </a:solidFill>
              </a:rPr>
              <a:t>Dacă Hristos nu Și-ar fi dat viaţa ca jertfă, nu am avea motive să păzim Legea lui Dumnezeu. Totuși El ne-a pus la dispoziţie viaţa veșnică și aceasta ne dă curajul ca, </a:t>
            </a:r>
            <a:r>
              <a:rPr lang="vi-VN" sz="2200" b="1" dirty="0" smtClean="0">
                <a:solidFill>
                  <a:schemeClr val="bg1"/>
                </a:solidFill>
              </a:rPr>
              <a:t>după </a:t>
            </a:r>
            <a:r>
              <a:rPr lang="vi-VN" sz="2200" b="1" dirty="0" smtClean="0">
                <a:solidFill>
                  <a:schemeClr val="bg1"/>
                </a:solidFill>
              </a:rPr>
              <a:t>momentele de slăbiciune, să ne întoarcem la păzirea Legii Sale</a:t>
            </a:r>
            <a:r>
              <a:rPr lang="es-ES" sz="2200" b="1" dirty="0" smtClean="0">
                <a:solidFill>
                  <a:schemeClr val="bg1"/>
                </a:solidFill>
              </a:rPr>
              <a:t>.</a:t>
            </a:r>
            <a:endParaRPr lang="es-ES" sz="2200" b="1" dirty="0" smtClean="0">
              <a:solidFill>
                <a:schemeClr val="bg1"/>
              </a:solidFill>
            </a:endParaRPr>
          </a:p>
        </p:txBody>
      </p:sp>
      <p:sp>
        <p:nvSpPr>
          <p:cNvPr id="4" name="3 Rectángulo"/>
          <p:cNvSpPr/>
          <p:nvPr/>
        </p:nvSpPr>
        <p:spPr>
          <a:xfrm>
            <a:off x="214282" y="1000108"/>
            <a:ext cx="5286412" cy="646331"/>
          </a:xfrm>
          <a:prstGeom prst="rect">
            <a:avLst/>
          </a:prstGeom>
        </p:spPr>
        <p:txBody>
          <a:bodyPr wrap="square">
            <a:spAutoFit/>
          </a:bodyPr>
          <a:lstStyle/>
          <a:p>
            <a:r>
              <a:rPr lang="es-ES" b="1" dirty="0" smtClean="0">
                <a:solidFill>
                  <a:schemeClr val="accent2">
                    <a:lumMod val="40000"/>
                    <a:lumOff val="60000"/>
                  </a:schemeClr>
                </a:solidFill>
                <a:latin typeface="Comic Sans MS" pitchFamily="66" charset="0"/>
              </a:rPr>
              <a:t>“</a:t>
            </a:r>
            <a:r>
              <a:rPr lang="vi-VN" b="1" dirty="0" smtClean="0">
                <a:solidFill>
                  <a:schemeClr val="accent2">
                    <a:lumMod val="40000"/>
                    <a:lumOff val="60000"/>
                  </a:schemeClr>
                </a:solidFill>
                <a:latin typeface="Comic Sans MS" pitchFamily="66" charset="0"/>
              </a:rPr>
              <a:t>Purtaţi-vă sarcinile unii altora şi veţi împlini astfel legea lui Hristos</a:t>
            </a:r>
            <a:r>
              <a:rPr lang="es-ES" b="1" dirty="0" smtClean="0">
                <a:solidFill>
                  <a:schemeClr val="accent2">
                    <a:lumMod val="40000"/>
                    <a:lumOff val="60000"/>
                  </a:schemeClr>
                </a:solidFill>
                <a:latin typeface="Comic Sans MS" pitchFamily="66" charset="0"/>
              </a:rPr>
              <a:t>” </a:t>
            </a:r>
            <a:r>
              <a:rPr lang="es-ES" sz="1100" b="1" dirty="0" smtClean="0">
                <a:solidFill>
                  <a:schemeClr val="accent2">
                    <a:lumMod val="40000"/>
                    <a:lumOff val="60000"/>
                  </a:schemeClr>
                </a:solidFill>
                <a:latin typeface="Comic Sans MS" pitchFamily="66" charset="0"/>
              </a:rPr>
              <a:t>(</a:t>
            </a:r>
            <a:r>
              <a:rPr lang="es-ES" sz="1100" b="1" dirty="0" err="1" smtClean="0">
                <a:solidFill>
                  <a:schemeClr val="accent2">
                    <a:lumMod val="40000"/>
                    <a:lumOff val="60000"/>
                  </a:schemeClr>
                </a:solidFill>
                <a:latin typeface="Comic Sans MS" pitchFamily="66" charset="0"/>
              </a:rPr>
              <a:t>Galateni</a:t>
            </a:r>
            <a:r>
              <a:rPr lang="es-ES" sz="1100" b="1" dirty="0" smtClean="0">
                <a:solidFill>
                  <a:schemeClr val="accent2">
                    <a:lumMod val="40000"/>
                    <a:lumOff val="60000"/>
                  </a:schemeClr>
                </a:solidFill>
                <a:latin typeface="Comic Sans MS" pitchFamily="66" charset="0"/>
              </a:rPr>
              <a:t> </a:t>
            </a:r>
            <a:r>
              <a:rPr lang="es-ES" sz="1100" b="1" dirty="0" smtClean="0">
                <a:solidFill>
                  <a:schemeClr val="accent2">
                    <a:lumMod val="40000"/>
                    <a:lumOff val="60000"/>
                  </a:schemeClr>
                </a:solidFill>
                <a:latin typeface="Comic Sans MS" pitchFamily="66" charset="0"/>
              </a:rPr>
              <a:t>6:2</a:t>
            </a:r>
            <a:r>
              <a:rPr lang="es-ES" sz="1100" b="1" dirty="0" smtClean="0">
                <a:solidFill>
                  <a:schemeClr val="accent2">
                    <a:lumMod val="40000"/>
                    <a:lumOff val="60000"/>
                  </a:schemeClr>
                </a:solidFill>
                <a:latin typeface="Comic Sans MS" pitchFamily="66" charset="0"/>
              </a:rPr>
              <a:t>)</a:t>
            </a:r>
            <a:endParaRPr lang="es-ES" b="1" dirty="0" smtClean="0">
              <a:solidFill>
                <a:schemeClr val="accent2">
                  <a:lumMod val="40000"/>
                  <a:lumOff val="60000"/>
                </a:schemeClr>
              </a:solidFill>
              <a:latin typeface="Comic Sans MS" pitchFamily="66" charset="0"/>
            </a:endParaRPr>
          </a:p>
        </p:txBody>
      </p:sp>
      <p:sp>
        <p:nvSpPr>
          <p:cNvPr id="5" name="4 Rectángulo"/>
          <p:cNvSpPr/>
          <p:nvPr/>
        </p:nvSpPr>
        <p:spPr>
          <a:xfrm>
            <a:off x="214314" y="5500702"/>
            <a:ext cx="7143768" cy="1107996"/>
          </a:xfrm>
          <a:prstGeom prst="rect">
            <a:avLst/>
          </a:prstGeom>
        </p:spPr>
        <p:txBody>
          <a:bodyPr wrap="square">
            <a:spAutoFit/>
          </a:bodyPr>
          <a:lstStyle/>
          <a:p>
            <a:pPr>
              <a:spcBef>
                <a:spcPts val="600"/>
              </a:spcBef>
            </a:pPr>
            <a:r>
              <a:rPr lang="vi-VN" sz="2200" b="1" dirty="0" smtClean="0">
                <a:solidFill>
                  <a:prstClr val="white"/>
                </a:solidFill>
              </a:rPr>
              <a:t>Pentru credincioși, Legea lui Hristos ar trebui să fie mijlocul de a-l aduce pe păcătosul pocăit înapoi, la Legea lui Dumnezeu, Legea iubirii Sale</a:t>
            </a:r>
            <a:r>
              <a:rPr lang="es-ES" sz="2200" b="1" dirty="0" smtClean="0">
                <a:solidFill>
                  <a:prstClr val="white"/>
                </a:solidFill>
              </a:rPr>
              <a:t>.</a:t>
            </a:r>
            <a:endParaRPr lang="es-ES" sz="2200" b="1" dirty="0">
              <a:solidFill>
                <a:prstClr val="white"/>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2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p:cTn id="29"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30"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ppt_w/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1025" name="Picture 1" descr="R:\Dibujos\Juicio\Juicio (10).jpg"/>
          <p:cNvPicPr>
            <a:picLocks noChangeAspect="1" noChangeArrowheads="1"/>
          </p:cNvPicPr>
          <p:nvPr/>
        </p:nvPicPr>
        <p:blipFill>
          <a:blip r:embed="rId3" cstate="email"/>
          <a:srcRect/>
          <a:stretch>
            <a:fillRect/>
          </a:stretch>
        </p:blipFill>
        <p:spPr bwMode="auto">
          <a:xfrm>
            <a:off x="0" y="928670"/>
            <a:ext cx="4143372" cy="5786478"/>
          </a:xfrm>
          <a:prstGeom prst="rect">
            <a:avLst/>
          </a:prstGeom>
          <a:ln>
            <a:noFill/>
          </a:ln>
          <a:effectLst>
            <a:softEdge rad="112500"/>
          </a:effectLst>
        </p:spPr>
      </p:pic>
      <p:sp>
        <p:nvSpPr>
          <p:cNvPr id="2" name="1 CuadroTexto"/>
          <p:cNvSpPr txBox="1"/>
          <p:nvPr/>
        </p:nvSpPr>
        <p:spPr>
          <a:xfrm>
            <a:off x="0" y="0"/>
            <a:ext cx="9144000" cy="830997"/>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800" b="1" cap="all" spc="30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LEGEA</a:t>
            </a:r>
            <a:r>
              <a:rPr lang="es-ES" sz="4800" b="1" cap="all" spc="30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 SI </a:t>
            </a:r>
            <a:r>
              <a:rPr lang="es-ES" sz="4800" b="1" cap="all" spc="300"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rPr>
              <a:t>JUDECATA</a:t>
            </a:r>
            <a:endParaRPr lang="es-ES" sz="4800" b="1" cap="all" spc="30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ndParaRPr>
          </a:p>
        </p:txBody>
      </p:sp>
      <p:sp>
        <p:nvSpPr>
          <p:cNvPr id="3" name="2 Rectángulo"/>
          <p:cNvSpPr/>
          <p:nvPr/>
        </p:nvSpPr>
        <p:spPr>
          <a:xfrm>
            <a:off x="4143372" y="1006602"/>
            <a:ext cx="5000628" cy="707886"/>
          </a:xfrm>
          <a:prstGeom prst="rect">
            <a:avLst/>
          </a:prstGeom>
        </p:spPr>
        <p:txBody>
          <a:bodyPr wrap="square">
            <a:spAutoFit/>
          </a:bodyPr>
          <a:lstStyle/>
          <a:p>
            <a:r>
              <a:rPr lang="es-ES" sz="2000" b="1" dirty="0" smtClean="0">
                <a:solidFill>
                  <a:schemeClr val="tx2">
                    <a:lumMod val="75000"/>
                  </a:schemeClr>
                </a:solidFill>
                <a:latin typeface="Comic Sans MS" pitchFamily="66" charset="0"/>
              </a:rPr>
              <a:t>“</a:t>
            </a:r>
            <a:r>
              <a:rPr lang="vi-VN" sz="2000" b="1" dirty="0" smtClean="0">
                <a:solidFill>
                  <a:schemeClr val="tx2">
                    <a:lumMod val="75000"/>
                  </a:schemeClr>
                </a:solidFill>
                <a:latin typeface="Comic Sans MS" pitchFamily="66" charset="0"/>
              </a:rPr>
              <a:t>Tatăl nici nu judecă pe nimeni, ci toată judecata a dat-o Fiului</a:t>
            </a:r>
            <a:r>
              <a:rPr lang="es-ES" sz="2000" b="1" dirty="0" smtClean="0">
                <a:solidFill>
                  <a:schemeClr val="tx2">
                    <a:lumMod val="75000"/>
                  </a:schemeClr>
                </a:solidFill>
                <a:latin typeface="Comic Sans MS" pitchFamily="66" charset="0"/>
              </a:rPr>
              <a:t>” </a:t>
            </a:r>
            <a:r>
              <a:rPr lang="es-ES" sz="1200" b="1" dirty="0" smtClean="0">
                <a:solidFill>
                  <a:schemeClr val="tx2">
                    <a:lumMod val="75000"/>
                  </a:schemeClr>
                </a:solidFill>
                <a:latin typeface="Comic Sans MS" pitchFamily="66" charset="0"/>
              </a:rPr>
              <a:t>(</a:t>
            </a:r>
            <a:r>
              <a:rPr lang="es-ES" sz="1200" b="1" dirty="0" err="1" smtClean="0">
                <a:solidFill>
                  <a:schemeClr val="tx2">
                    <a:lumMod val="75000"/>
                  </a:schemeClr>
                </a:solidFill>
                <a:latin typeface="Comic Sans MS" pitchFamily="66" charset="0"/>
              </a:rPr>
              <a:t>Ioan</a:t>
            </a:r>
            <a:r>
              <a:rPr lang="es-ES" sz="1200" b="1" dirty="0" smtClean="0">
                <a:solidFill>
                  <a:schemeClr val="tx2">
                    <a:lumMod val="75000"/>
                  </a:schemeClr>
                </a:solidFill>
                <a:latin typeface="Comic Sans MS" pitchFamily="66" charset="0"/>
              </a:rPr>
              <a:t> 5:22</a:t>
            </a:r>
            <a:r>
              <a:rPr lang="es-ES" sz="1200" b="1" dirty="0" smtClean="0">
                <a:solidFill>
                  <a:schemeClr val="tx2">
                    <a:lumMod val="75000"/>
                  </a:schemeClr>
                </a:solidFill>
                <a:latin typeface="Comic Sans MS" pitchFamily="66" charset="0"/>
              </a:rPr>
              <a:t>)</a:t>
            </a:r>
            <a:endParaRPr lang="es-ES" sz="2000" b="1" dirty="0" smtClean="0">
              <a:solidFill>
                <a:schemeClr val="tx2">
                  <a:lumMod val="75000"/>
                </a:schemeClr>
              </a:solidFill>
              <a:latin typeface="Comic Sans MS" pitchFamily="66" charset="0"/>
            </a:endParaRPr>
          </a:p>
        </p:txBody>
      </p:sp>
      <p:sp>
        <p:nvSpPr>
          <p:cNvPr id="4" name="3 CuadroTexto"/>
          <p:cNvSpPr txBox="1"/>
          <p:nvPr/>
        </p:nvSpPr>
        <p:spPr>
          <a:xfrm>
            <a:off x="4071902" y="2028191"/>
            <a:ext cx="5072098" cy="4401205"/>
          </a:xfrm>
          <a:prstGeom prst="rect">
            <a:avLst/>
          </a:prstGeom>
          <a:noFill/>
        </p:spPr>
        <p:txBody>
          <a:bodyPr wrap="square" rtlCol="0">
            <a:spAutoFit/>
          </a:bodyPr>
          <a:lstStyle/>
          <a:p>
            <a:pPr>
              <a:spcBef>
                <a:spcPts val="600"/>
              </a:spcBef>
            </a:pPr>
            <a:r>
              <a:rPr lang="vi-VN" sz="2000" b="1" dirty="0" smtClean="0"/>
              <a:t>A fi judecaţi de către Acela care a trecut prin aceleași experiențe ca și noi, și a cărui Lege este iubirea, este reconfortant</a:t>
            </a:r>
            <a:r>
              <a:rPr lang="es-ES" sz="2000" b="1" dirty="0" smtClean="0"/>
              <a:t>.</a:t>
            </a:r>
            <a:endParaRPr lang="es-ES" sz="2000" b="1" dirty="0" smtClean="0"/>
          </a:p>
          <a:p>
            <a:pPr>
              <a:spcBef>
                <a:spcPts val="600"/>
              </a:spcBef>
            </a:pPr>
            <a:r>
              <a:rPr lang="vi-VN" sz="2000" b="1" dirty="0" smtClean="0"/>
              <a:t>Noi nu împlinim Legea pentru a câștiga favoarea lui Dumnezeu, ci pentru a le </a:t>
            </a:r>
          </a:p>
          <a:p>
            <a:pPr>
              <a:spcBef>
                <a:spcPts val="600"/>
              </a:spcBef>
            </a:pPr>
            <a:r>
              <a:rPr lang="vi-VN" sz="2000" b="1" dirty="0" smtClean="0"/>
              <a:t>împărtăși celor din jur dragostea Sa</a:t>
            </a:r>
            <a:r>
              <a:rPr lang="es-ES" sz="2000" b="1" dirty="0" smtClean="0"/>
              <a:t>.</a:t>
            </a:r>
            <a:endParaRPr lang="es-ES" sz="2000" b="1" dirty="0" smtClean="0"/>
          </a:p>
          <a:p>
            <a:pPr>
              <a:spcBef>
                <a:spcPts val="600"/>
              </a:spcBef>
            </a:pPr>
            <a:r>
              <a:rPr lang="vi-VN" sz="2000" b="1" dirty="0" smtClean="0"/>
              <a:t>Legea indică măsura în care am manifestat dragoste faţă de Dumnezeu și faţă de oameni</a:t>
            </a:r>
            <a:r>
              <a:rPr lang="es-ES" sz="2000" b="1" dirty="0" smtClean="0"/>
              <a:t>.</a:t>
            </a:r>
            <a:endParaRPr lang="es-ES" sz="2000" b="1" dirty="0" smtClean="0"/>
          </a:p>
          <a:p>
            <a:pPr>
              <a:spcBef>
                <a:spcPts val="600"/>
              </a:spcBef>
            </a:pPr>
            <a:r>
              <a:rPr lang="vi-VN" sz="2000" b="1" dirty="0" smtClean="0"/>
              <a:t>La judecata finală, Hristos va conduce lucrările și va stabili verdictul în baza „legii </a:t>
            </a:r>
            <a:r>
              <a:rPr lang="vi-VN" sz="2000" b="1" dirty="0" smtClean="0"/>
              <a:t>slobozeniei</a:t>
            </a:r>
            <a:r>
              <a:rPr lang="vi-VN" sz="2000" b="1" dirty="0" smtClean="0"/>
              <a:t>” (Iacov </a:t>
            </a:r>
            <a:r>
              <a:rPr lang="es-ES" sz="2000" b="1" dirty="0" smtClean="0"/>
              <a:t>2:12</a:t>
            </a:r>
            <a:r>
              <a:rPr lang="es-ES" sz="2000" b="1" dirty="0" smtClean="0"/>
              <a:t>)</a:t>
            </a:r>
            <a:endParaRPr lang="es-ES" sz="20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025"/>
                                        </p:tgtEl>
                                        <p:attrNameLst>
                                          <p:attrName>style.visibility</p:attrName>
                                        </p:attrNameLst>
                                      </p:cBhvr>
                                      <p:to>
                                        <p:strVal val="visible"/>
                                      </p:to>
                                    </p:set>
                                    <p:animEffect transition="in" filter="fade">
                                      <p:cBhvr>
                                        <p:cTn id="22" dur="1000"/>
                                        <p:tgtEl>
                                          <p:spTgt spid="1025"/>
                                        </p:tgtEl>
                                      </p:cBhvr>
                                    </p:animEffect>
                                    <p:anim calcmode="lin" valueType="num">
                                      <p:cBhvr>
                                        <p:cTn id="23" dur="1000" fill="hold"/>
                                        <p:tgtEl>
                                          <p:spTgt spid="1025"/>
                                        </p:tgtEl>
                                        <p:attrNameLst>
                                          <p:attrName>ppt_x</p:attrName>
                                        </p:attrNameLst>
                                      </p:cBhvr>
                                      <p:tavLst>
                                        <p:tav tm="0">
                                          <p:val>
                                            <p:strVal val="#ppt_x"/>
                                          </p:val>
                                        </p:tav>
                                        <p:tav tm="100000">
                                          <p:val>
                                            <p:strVal val="#ppt_x"/>
                                          </p:val>
                                        </p:tav>
                                      </p:tavLst>
                                    </p:anim>
                                    <p:anim calcmode="lin" valueType="num">
                                      <p:cBhvr>
                                        <p:cTn id="24" dur="900" decel="100000" fill="hold"/>
                                        <p:tgtEl>
                                          <p:spTgt spid="102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025"/>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p:cTn id="30"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31"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p:cTn id="38"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9"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 calcmode="lin" valueType="num">
                                      <p:cBhvr>
                                        <p:cTn id="46"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47"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7" presetClass="entr" presetSubtype="8" fill="hold" grpId="0" nodeType="click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 calcmode="lin" valueType="num">
                                      <p:cBhvr>
                                        <p:cTn id="54" dur="5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55"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56"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 calcmode="lin" valueType="num">
                                      <p:cBhvr>
                                        <p:cTn id="62" dur="5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63"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6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5"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Calibri"/>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1166</Words>
  <Application>Microsoft Office PowerPoint</Application>
  <PresentationFormat>Presentación en pantalla (4:3)</PresentationFormat>
  <Paragraphs>55</Paragraphs>
  <Slides>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Arial</vt:lpstr>
      <vt:lpstr>Trebuchet MS</vt:lpstr>
      <vt:lpstr>Calibri</vt:lpstr>
      <vt:lpstr>Comic Sans MS</vt:lpstr>
      <vt:lpstr>Wingdings</vt:lpstr>
      <vt:lpstr>Cooper Black</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vector>
  </TitlesOfParts>
  <Company>SPEE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sepe</dc:creator>
  <cp:lastModifiedBy>SFC</cp:lastModifiedBy>
  <cp:revision>107</cp:revision>
  <dcterms:created xsi:type="dcterms:W3CDTF">2014-05-09T15:30:14Z</dcterms:created>
  <dcterms:modified xsi:type="dcterms:W3CDTF">2014-05-22T20:36:36Z</dcterms:modified>
</cp:coreProperties>
</file>