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57" r:id="rId4"/>
    <p:sldId id="258" r:id="rId5"/>
    <p:sldId id="259" r:id="rId6"/>
    <p:sldId id="260" r:id="rId7"/>
    <p:sldId id="270" r:id="rId8"/>
    <p:sldId id="261" r:id="rId9"/>
    <p:sldId id="268" r:id="rId10"/>
    <p:sldId id="269"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Trebuchet MS" pitchFamily="34" charset="0"/>
      <p:regular r:id="rId17"/>
      <p:bold r:id="rId18"/>
      <p:italic r:id="rId19"/>
      <p:boldItalic r:id="rId20"/>
    </p:embeddedFont>
    <p:embeddedFont>
      <p:font typeface="Comic Sans MS" pitchFamily="66" charset="0"/>
      <p:regular r:id="rId21"/>
      <p:bold r:id="rId22"/>
    </p:embeddedFont>
    <p:embeddedFont>
      <p:font typeface="Cooper Black" pitchFamily="18" charset="0"/>
      <p:regular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F53"/>
    <a:srgbClr val="9E5ECE"/>
    <a:srgbClr val="B17ED8"/>
    <a:srgbClr val="C7A1E3"/>
    <a:srgbClr val="FF9FFF"/>
    <a:srgbClr val="660066"/>
    <a:srgbClr val="FF43FF"/>
    <a:srgbClr val="9900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300" y="-84"/>
      </p:cViewPr>
      <p:guideLst>
        <p:guide orient="horz" pos="2160"/>
        <p:guide pos="2880"/>
      </p:guideLst>
    </p:cSldViewPr>
  </p:slideViewPr>
  <p:notesTextViewPr>
    <p:cViewPr>
      <p:scale>
        <a:sx n="33" d="100"/>
        <a:sy n="33"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E31D26-85C1-4853-8F58-41084C08ED26}"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8A1ACF-2CBF-4856-A404-2FFC550DBFDD}" type="datetimeFigureOut">
              <a:rPr lang="es-ES" smtClean="0"/>
              <a:pPr/>
              <a:t>15/05/2014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201886-1F1E-41F9-BE15-EA9BE1CD37C4}"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A1ACF-2CBF-4856-A404-2FFC550DBFDD}" type="datetimeFigureOut">
              <a:rPr lang="es-ES" smtClean="0"/>
              <a:pPr/>
              <a:t>15/05/2014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01886-1F1E-41F9-BE15-EA9BE1CD37C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E5FD7-E140-4C7D-A7E6-5B5EDFAD9F21}" type="datetimeFigureOut">
              <a:rPr lang="es-ES" smtClean="0"/>
              <a:pPr/>
              <a:t>15/05/2014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1D26-85C1-4853-8F58-41084C08ED2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85720" y="202088"/>
            <a:ext cx="4214842" cy="5632311"/>
          </a:xfrm>
          <a:prstGeom prst="rect">
            <a:avLst/>
          </a:prstGeom>
          <a:noFill/>
        </p:spPr>
        <p:txBody>
          <a:bodyPr wrap="square" rtlCol="0">
            <a:spAutoFit/>
            <a:scene3d>
              <a:camera prst="perspectiveHeroicExtremeRightFacing"/>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s-ES" sz="8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HRISTOS</a:t>
            </a: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 </a:t>
            </a:r>
            <a:r>
              <a:rPr lang="es-ES" sz="8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SFARSITULLEGII</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5" name="4 CuadroTexto"/>
          <p:cNvSpPr txBox="1"/>
          <p:nvPr/>
        </p:nvSpPr>
        <p:spPr>
          <a:xfrm>
            <a:off x="0" y="6488668"/>
            <a:ext cx="3347391" cy="369332"/>
          </a:xfrm>
          <a:prstGeom prst="rect">
            <a:avLst/>
          </a:prstGeom>
          <a:noFill/>
        </p:spPr>
        <p:txBody>
          <a:bodyPr wrap="none" rtlCol="0">
            <a:spAutoFit/>
          </a:bodyPr>
          <a:lstStyle/>
          <a:p>
            <a:r>
              <a:rPr lang="it-IT" b="1" dirty="0" smtClean="0">
                <a:solidFill>
                  <a:schemeClr val="bg1"/>
                </a:solidFill>
              </a:rPr>
              <a:t>Studiul 7 pentru 17 mai 2014</a:t>
            </a:r>
            <a:endParaRPr lang="es-E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14000"/>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71472" y="747671"/>
            <a:ext cx="8001056" cy="5324535"/>
          </a:xfrm>
          <a:prstGeom prst="rect">
            <a:avLst/>
          </a:prstGeom>
        </p:spPr>
        <p:txBody>
          <a:bodyPr wrap="square">
            <a:spAutoFit/>
          </a:bodyPr>
          <a:lstStyle/>
          <a:p>
            <a:r>
              <a:rPr lang="vi-VN" sz="2000" dirty="0" smtClean="0">
                <a:latin typeface="Cooper Black" pitchFamily="18" charset="0"/>
              </a:rPr>
              <a:t>“În călcarea legii, nu există nici siguranță nici odihnă nici îndreptățire. Omul nu poate spera să stea nevinovat în fața lui Dumnezeu și în pace cu el, prin meritele lui Hristos, în timp ce continuă în păcat. Trebuie să înceteze să păcătuiască și să devină loial și credincios. Când păcătosul examinează marea oglindă morală, vede defectele sale de caracter. Se vede pe sine asa cum este, murdar, contaminat și condamnat. Dar el știe că legea nu poate, în nici un fel, să ia vina sau să-l ierte pe păcătos. Trebuie să meargă mai departe. Legea este, dar învățătorul pentru a-l aduce la Hristos. Ar trebui să-L ia în considerare pe Mântuitorul care poartă păcatele. Și când Hristos este revelat la crucea de pe Golgota, murind sub povara păcatelor lumii întregi, Duhul Sfânt arată atitudinea lui Dumnezeu față de toți cei care se pocăiesc de păcatele lor. “Fiindcă atât de mult a iubit Dumnezeu lumea, că a dat pe singurul Lui Fiu, pentru ca oricine crede în El să nu piară, ci să aibă viaţa veşnică”. Ioan 3:16”</a:t>
            </a:r>
            <a:endParaRPr lang="es-ES" sz="2000" dirty="0">
              <a:latin typeface="Cooper Black" pitchFamily="18" charset="0"/>
            </a:endParaRPr>
          </a:p>
        </p:txBody>
      </p:sp>
      <p:sp>
        <p:nvSpPr>
          <p:cNvPr id="3" name="2 CuadroTexto"/>
          <p:cNvSpPr txBox="1"/>
          <p:nvPr/>
        </p:nvSpPr>
        <p:spPr>
          <a:xfrm>
            <a:off x="4989171" y="6050181"/>
            <a:ext cx="3511922" cy="307777"/>
          </a:xfrm>
          <a:prstGeom prst="rect">
            <a:avLst/>
          </a:prstGeom>
          <a:noFill/>
        </p:spPr>
        <p:txBody>
          <a:bodyPr wrap="none" rtlCol="0">
            <a:spAutoFit/>
          </a:bodyPr>
          <a:lstStyle/>
          <a:p>
            <a:pPr algn="r"/>
            <a:r>
              <a:rPr lang="es-ES" sz="1400" b="1" dirty="0" smtClean="0"/>
              <a:t>E.G.W. </a:t>
            </a:r>
            <a:r>
              <a:rPr lang="es-ES" sz="1400" b="1" dirty="0" smtClean="0"/>
              <a:t>(</a:t>
            </a:r>
            <a:r>
              <a:rPr lang="nl-NL" sz="1400" b="1" dirty="0" smtClean="0"/>
              <a:t>Mesaje selecte, vol. 1, pg. 250</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bodyPr>
          <a:lstStyle/>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DE LA </a:t>
            </a:r>
            <a:r>
              <a:rPr lang="es-E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GRESEALA</a:t>
            </a: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LA </a:t>
            </a:r>
            <a:r>
              <a:rPr lang="es-E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INDREPTATIRE</a:t>
            </a:r>
            <a:endParaRPr lang="es-E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3" name="2 Rectángulo"/>
          <p:cNvSpPr/>
          <p:nvPr/>
        </p:nvSpPr>
        <p:spPr>
          <a:xfrm>
            <a:off x="142844" y="576844"/>
            <a:ext cx="7643866" cy="1200329"/>
          </a:xfrm>
          <a:prstGeom prst="rect">
            <a:avLst/>
          </a:prstGeom>
        </p:spPr>
        <p:txBody>
          <a:bodyPr wrap="square">
            <a:spAutoFit/>
          </a:bodyPr>
          <a:lstStyle/>
          <a:p>
            <a:r>
              <a:rPr lang="es-ES" b="1" dirty="0" smtClean="0">
                <a:solidFill>
                  <a:schemeClr val="bg1"/>
                </a:solidFill>
                <a:effectLst>
                  <a:outerShdw blurRad="50800" dist="50800" dir="5400000" algn="ctr" rotWithShape="0">
                    <a:schemeClr val="tx1"/>
                  </a:outerShdw>
                </a:effectLst>
                <a:latin typeface="Comic Sans MS" pitchFamily="66" charset="0"/>
              </a:rPr>
              <a:t>“</a:t>
            </a:r>
            <a:r>
              <a:rPr lang="vi-VN" b="1" dirty="0" smtClean="0">
                <a:solidFill>
                  <a:schemeClr val="bg1"/>
                </a:solidFill>
                <a:effectLst>
                  <a:outerShdw blurRad="50800" dist="50800" dir="5400000" algn="ctr" rotWithShape="0">
                    <a:schemeClr val="tx1"/>
                  </a:outerShdw>
                </a:effectLst>
                <a:latin typeface="Comic Sans MS" pitchFamily="66" charset="0"/>
              </a:rPr>
              <a:t>Totuşi moartea a domnit, de la Adam până la Moise, chiar peste cei ce nu păcătuiseră printr-o călcare de lege asemănătoare cu a lui Adam, care este o icoană preînchipuitoare a Celui ce avea să vină</a:t>
            </a:r>
            <a:r>
              <a:rPr lang="es-ES" b="1" dirty="0" smtClean="0">
                <a:solidFill>
                  <a:schemeClr val="bg1"/>
                </a:solidFill>
                <a:effectLst>
                  <a:outerShdw blurRad="50800" dist="50800" dir="5400000" algn="ctr" rotWithShape="0">
                    <a:schemeClr val="tx1"/>
                  </a:outerShdw>
                </a:effectLst>
                <a:latin typeface="Comic Sans MS" pitchFamily="66" charset="0"/>
              </a:rPr>
              <a:t>” </a:t>
            </a: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err="1" smtClean="0">
                <a:solidFill>
                  <a:schemeClr val="bg1"/>
                </a:solidFill>
                <a:effectLst>
                  <a:outerShdw blurRad="50800" dist="50800" dir="5400000" algn="ctr" rotWithShape="0">
                    <a:schemeClr val="tx1"/>
                  </a:outerShdw>
                </a:effectLst>
                <a:latin typeface="Comic Sans MS" pitchFamily="66" charset="0"/>
              </a:rPr>
              <a:t>Romani</a:t>
            </a:r>
            <a:r>
              <a:rPr lang="es-ES" sz="1100" b="1" dirty="0" smtClean="0">
                <a:solidFill>
                  <a:schemeClr val="bg1"/>
                </a:solidFill>
                <a:effectLst>
                  <a:outerShdw blurRad="50800" dist="50800" dir="5400000" algn="ctr" rotWithShape="0">
                    <a:schemeClr val="tx1"/>
                  </a:outerShdw>
                </a:effectLst>
                <a:latin typeface="Comic Sans MS" pitchFamily="66" charset="0"/>
              </a:rPr>
              <a:t> 5:14</a:t>
            </a:r>
            <a:r>
              <a:rPr lang="es-ES" sz="1100" b="1" dirty="0" smtClean="0">
                <a:solidFill>
                  <a:schemeClr val="bg1"/>
                </a:solidFill>
                <a:effectLst>
                  <a:outerShdw blurRad="50800" dist="50800" dir="5400000" algn="ctr" rotWithShape="0">
                    <a:schemeClr val="tx1"/>
                  </a:outerShdw>
                </a:effectLst>
                <a:latin typeface="Comic Sans MS" pitchFamily="66" charset="0"/>
              </a:rPr>
              <a:t>)</a:t>
            </a:r>
            <a:endParaRPr lang="es-ES"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928794" y="1643050"/>
            <a:ext cx="7143800" cy="1200329"/>
          </a:xfrm>
          <a:prstGeom prst="rect">
            <a:avLst/>
          </a:prstGeom>
          <a:ln>
            <a:noFill/>
          </a:ln>
          <a:effectLst>
            <a:outerShdw blurRad="63500" dist="25400" dir="5400000" rotWithShape="0">
              <a:srgbClr val="000000">
                <a:alpha val="43137"/>
              </a:srgbClr>
            </a:outerShdw>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b="1" dirty="0" smtClean="0"/>
              <a:t>Pavel ne învață în Romani 5:12-21 că, așa cum păcatul și moartea au venit de la Adam și au trecut la întreaga rasă umană, la fel si îndreptățirea și viața au venit de la Hristos pentru toți oamenii, și sunt oferite tuturor celor care doresc să le </a:t>
            </a:r>
            <a:r>
              <a:rPr lang="vi-VN" b="1" dirty="0" smtClean="0"/>
              <a:t>accepte</a:t>
            </a:r>
            <a:r>
              <a:rPr lang="es-ES" b="1" dirty="0" smtClean="0"/>
              <a:t>s</a:t>
            </a:r>
            <a:r>
              <a:rPr lang="es-ES" b="1" dirty="0" smtClean="0"/>
              <a:t>.</a:t>
            </a:r>
            <a:endParaRPr lang="es-ES" b="1" dirty="0"/>
          </a:p>
        </p:txBody>
      </p:sp>
      <p:graphicFrame>
        <p:nvGraphicFramePr>
          <p:cNvPr id="6" name="5 Tabla"/>
          <p:cNvGraphicFramePr>
            <a:graphicFrameLocks noGrp="1"/>
          </p:cNvGraphicFramePr>
          <p:nvPr/>
        </p:nvGraphicFramePr>
        <p:xfrm>
          <a:off x="71406" y="2910228"/>
          <a:ext cx="9001188" cy="3804920"/>
        </p:xfrm>
        <a:graphic>
          <a:graphicData uri="http://schemas.openxmlformats.org/drawingml/2006/table">
            <a:tbl>
              <a:tblPr firstRow="1" bandRow="1">
                <a:tableStyleId>{8FD4443E-F989-4FC4-A0C8-D5A2AF1F390B}</a:tableStyleId>
              </a:tblPr>
              <a:tblGrid>
                <a:gridCol w="500066"/>
                <a:gridCol w="3643338"/>
                <a:gridCol w="485778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smtClean="0"/>
                    </a:p>
                  </a:txBody>
                  <a:tcPr>
                    <a:cell3D prstMaterial="dkEdge">
                      <a:bevel w="77470" h="12700" prst="softRound"/>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dirty="0" smtClean="0">
                          <a:solidFill>
                            <a:schemeClr val="tx1"/>
                          </a:solidFill>
                        </a:rPr>
                        <a:t>Adam: păcătosul</a:t>
                      </a:r>
                      <a:endParaRPr lang="es-ES" sz="2000" b="1" dirty="0">
                        <a:solidFill>
                          <a:schemeClr val="tx1"/>
                        </a:solidFill>
                      </a:endParaRPr>
                    </a:p>
                  </a:txBody>
                  <a:tcPr anchor="ctr">
                    <a:cell3D prstMaterial="dkEdge">
                      <a:bevel w="77470" h="12700" prst="softRound"/>
                      <a:lightRig rig="flood" dir="t"/>
                    </a:cell3D>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smtClean="0">
                          <a:solidFill>
                            <a:schemeClr val="tx1"/>
                          </a:solidFill>
                        </a:rPr>
                        <a:t>Isus</a:t>
                      </a:r>
                      <a:r>
                        <a:rPr lang="es-ES" sz="2000" b="1" dirty="0" smtClean="0">
                          <a:solidFill>
                            <a:schemeClr val="tx1"/>
                          </a:solidFill>
                        </a:rPr>
                        <a:t>: </a:t>
                      </a:r>
                      <a:r>
                        <a:rPr lang="es-ES" sz="2000" b="1" dirty="0" err="1" smtClean="0">
                          <a:solidFill>
                            <a:schemeClr val="tx1"/>
                          </a:solidFill>
                        </a:rPr>
                        <a:t>Darul</a:t>
                      </a:r>
                      <a:endParaRPr lang="es-ES" sz="2000" b="1" dirty="0" smtClean="0">
                        <a:solidFill>
                          <a:schemeClr val="tx1"/>
                        </a:solidFill>
                      </a:endParaRPr>
                    </a:p>
                  </a:txBody>
                  <a:tcPr anchor="ctr">
                    <a:cell3D prstMaterial="dkEdge">
                      <a:bevel w="77470" h="12700" prst="softRound"/>
                      <a:lightRig rig="flood" dir="t"/>
                    </a:cell3D>
                    <a:solidFill>
                      <a:srgbClr val="FFC000"/>
                    </a:solidFill>
                  </a:tcPr>
                </a:tc>
              </a:tr>
              <a:tr h="370840">
                <a:tc>
                  <a:txBody>
                    <a:bodyPr/>
                    <a:lstStyle/>
                    <a:p>
                      <a:pPr algn="ctr"/>
                      <a:r>
                        <a:rPr lang="es-ES" b="1" dirty="0" smtClean="0">
                          <a:solidFill>
                            <a:schemeClr val="accent2">
                              <a:lumMod val="60000"/>
                              <a:lumOff val="40000"/>
                            </a:schemeClr>
                          </a:solidFill>
                        </a:rPr>
                        <a:t>15</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err="1" smtClean="0"/>
                        <a:t>Mulți</a:t>
                      </a:r>
                      <a:r>
                        <a:rPr lang="es-ES" b="1" dirty="0" smtClean="0"/>
                        <a:t> </a:t>
                      </a:r>
                      <a:r>
                        <a:rPr lang="es-ES" b="1" dirty="0" err="1" smtClean="0"/>
                        <a:t>au</a:t>
                      </a:r>
                      <a:r>
                        <a:rPr lang="es-ES" b="1" dirty="0" smtClean="0"/>
                        <a:t> </a:t>
                      </a:r>
                      <a:r>
                        <a:rPr lang="es-ES" b="1" dirty="0" err="1" smtClean="0"/>
                        <a:t>murit</a:t>
                      </a:r>
                      <a:endParaRPr lang="es-ES" b="1" dirty="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smtClean="0"/>
                        <a:t>S-a </a:t>
                      </a:r>
                      <a:r>
                        <a:rPr lang="es-ES" b="1" dirty="0" err="1" smtClean="0"/>
                        <a:t>înmulțit</a:t>
                      </a:r>
                      <a:r>
                        <a:rPr lang="es-ES" b="1" dirty="0" smtClean="0"/>
                        <a:t> </a:t>
                      </a:r>
                      <a:r>
                        <a:rPr lang="es-ES" b="1" dirty="0" err="1" smtClean="0"/>
                        <a:t>pentru</a:t>
                      </a:r>
                      <a:r>
                        <a:rPr lang="es-ES" b="1" dirty="0" smtClean="0"/>
                        <a:t> </a:t>
                      </a:r>
                      <a:r>
                        <a:rPr lang="es-ES" b="1" dirty="0" err="1" smtClean="0"/>
                        <a:t>cei</a:t>
                      </a:r>
                      <a:r>
                        <a:rPr lang="es-ES" b="1" dirty="0" smtClean="0"/>
                        <a:t> </a:t>
                      </a:r>
                      <a:r>
                        <a:rPr lang="es-ES" b="1" dirty="0" err="1" smtClean="0"/>
                        <a:t>mulți</a:t>
                      </a:r>
                      <a:r>
                        <a:rPr lang="es-ES" b="1" dirty="0" smtClean="0"/>
                        <a:t> </a:t>
                      </a:r>
                      <a:r>
                        <a:rPr lang="es-ES" b="1" dirty="0" err="1" smtClean="0"/>
                        <a:t>harul</a:t>
                      </a:r>
                      <a:r>
                        <a:rPr lang="es-ES" b="1" dirty="0" smtClean="0"/>
                        <a:t> </a:t>
                      </a:r>
                      <a:r>
                        <a:rPr lang="es-ES" b="1" dirty="0" err="1" smtClean="0"/>
                        <a:t>și</a:t>
                      </a:r>
                      <a:r>
                        <a:rPr lang="es-ES" b="1" dirty="0" smtClean="0"/>
                        <a:t> </a:t>
                      </a:r>
                      <a:r>
                        <a:rPr lang="es-ES" b="1" dirty="0" err="1" smtClean="0"/>
                        <a:t>Darul</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16</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b="1" dirty="0" smtClean="0"/>
                        <a:t>Judecata a venit în urma unui singur păcat</a:t>
                      </a:r>
                      <a:endParaRPr lang="es-ES" b="1" dirty="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b="1" dirty="0" smtClean="0"/>
                        <a:t>Îndreptățirea a venit din cauza mai multor fărădelegi</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17</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err="1" smtClean="0"/>
                        <a:t>Moartea</a:t>
                      </a:r>
                      <a:r>
                        <a:rPr lang="es-ES" b="1" dirty="0" smtClean="0"/>
                        <a:t> a </a:t>
                      </a:r>
                      <a:r>
                        <a:rPr lang="es-ES" b="1" dirty="0" err="1" smtClean="0"/>
                        <a:t>domnit</a:t>
                      </a:r>
                      <a:endParaRPr lang="es-ES" b="1" dirty="0"/>
                    </a:p>
                  </a:txBody>
                  <a:tcPr anchor="ctr">
                    <a:cell3D prstMaterial="dkEdge">
                      <a:bevel w="77470" h="12700" prst="softRound"/>
                      <a:lightRig rig="flood" dir="t"/>
                    </a:cell3D>
                  </a:tcPr>
                </a:tc>
                <a:tc>
                  <a:txBody>
                    <a:bodyPr/>
                    <a:lstStyle/>
                    <a:p>
                      <a:pPr lvl="0"/>
                      <a:r>
                        <a:rPr lang="es-ES" b="1" dirty="0" smtClean="0"/>
                        <a:t>Va </a:t>
                      </a:r>
                      <a:r>
                        <a:rPr lang="es-ES" b="1" dirty="0" err="1" smtClean="0"/>
                        <a:t>domni</a:t>
                      </a:r>
                      <a:r>
                        <a:rPr lang="es-ES" b="1" dirty="0" smtClean="0"/>
                        <a:t> </a:t>
                      </a:r>
                      <a:r>
                        <a:rPr lang="es-ES" b="1" dirty="0" err="1" smtClean="0"/>
                        <a:t>viata</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18</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err="1" smtClean="0"/>
                        <a:t>Condamnarea</a:t>
                      </a:r>
                      <a:r>
                        <a:rPr lang="es-ES" b="1" dirty="0" smtClean="0"/>
                        <a:t> </a:t>
                      </a:r>
                      <a:r>
                        <a:rPr lang="es-ES" b="1" dirty="0" err="1" smtClean="0"/>
                        <a:t>tuturor</a:t>
                      </a:r>
                      <a:r>
                        <a:rPr lang="es-ES" b="1" dirty="0" smtClean="0"/>
                        <a:t> </a:t>
                      </a:r>
                      <a:r>
                        <a:rPr lang="es-ES" b="1" dirty="0" err="1" smtClean="0"/>
                        <a:t>oamenilor</a:t>
                      </a:r>
                      <a:endParaRPr lang="es-ES" b="1" dirty="0" smtClean="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Îndreptățirea vieții a tuturor oamenilor</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19</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Prin neascultarea unui singur om, cei mulți au fost făcuți păcătoși</a:t>
                      </a:r>
                      <a:endParaRPr lang="es-ES" b="1" dirty="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Prin ascultarea unuia, mulți vor fi făcuți neprihăniți</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20</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Păcatul s-a înmulțit</a:t>
                      </a:r>
                      <a:endParaRPr lang="es-ES" b="1" dirty="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smtClean="0"/>
                        <a:t>S-a </a:t>
                      </a:r>
                      <a:r>
                        <a:rPr lang="es-ES" b="1" dirty="0" err="1" smtClean="0"/>
                        <a:t>înmulțit</a:t>
                      </a:r>
                      <a:r>
                        <a:rPr lang="es-ES" b="1" dirty="0" smtClean="0"/>
                        <a:t> </a:t>
                      </a:r>
                      <a:r>
                        <a:rPr lang="es-ES" b="1" dirty="0" err="1" smtClean="0"/>
                        <a:t>harul</a:t>
                      </a:r>
                      <a:endParaRPr lang="es-ES" b="1" dirty="0"/>
                    </a:p>
                  </a:txBody>
                  <a:tcPr anchor="ctr">
                    <a:cell3D prstMaterial="dkEdge">
                      <a:bevel w="77470" h="12700" prst="softRound"/>
                      <a:lightRig rig="flood" dir="t"/>
                    </a:cell3D>
                  </a:tcPr>
                </a:tc>
              </a:tr>
              <a:tr h="370840">
                <a:tc>
                  <a:txBody>
                    <a:bodyPr/>
                    <a:lstStyle/>
                    <a:p>
                      <a:pPr algn="ctr"/>
                      <a:r>
                        <a:rPr lang="es-ES" b="1" dirty="0" smtClean="0">
                          <a:solidFill>
                            <a:schemeClr val="accent2">
                              <a:lumMod val="60000"/>
                              <a:lumOff val="40000"/>
                            </a:schemeClr>
                          </a:solidFill>
                        </a:rPr>
                        <a:t>21</a:t>
                      </a:r>
                      <a:endParaRPr lang="es-ES" b="1" dirty="0">
                        <a:solidFill>
                          <a:schemeClr val="accent2">
                            <a:lumMod val="60000"/>
                            <a:lumOff val="40000"/>
                          </a:schemeClr>
                        </a:solidFill>
                      </a:endParaRPr>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Păcatul a domnit pentru moarte</a:t>
                      </a:r>
                      <a:endParaRPr lang="es-ES" b="1" dirty="0"/>
                    </a:p>
                  </a:txBody>
                  <a:tcPr anchor="ctr">
                    <a:cell3D prstMaterial="dkEdge">
                      <a:bevel w="77470" h="12700" prst="softRound"/>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b="1" dirty="0" smtClean="0"/>
                        <a:t>Harul domneste pentru viața veșnică</a:t>
                      </a:r>
                      <a:endParaRPr lang="es-ES" b="1" dirty="0"/>
                    </a:p>
                  </a:txBody>
                  <a:tcPr anchor="ctr">
                    <a:cell3D prstMaterial="dkEdge">
                      <a:bevel w="77470" h="12700" prst="softRound"/>
                      <a:lightRig rig="flood" dir="t"/>
                    </a:cell3D>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343895"/>
            <a:ext cx="7000892" cy="584775"/>
          </a:xfrm>
          <a:prstGeom prst="rect">
            <a:avLst/>
          </a:prstGeom>
          <a:noFill/>
        </p:spPr>
        <p:txBody>
          <a:bodyPr wrap="square" rtlCol="0">
            <a:spAutoFit/>
          </a:bodyPr>
          <a:lstStyle/>
          <a:p>
            <a:pPr algn="r"/>
            <a:r>
              <a:rPr lang="es-ES" sz="3200" b="1" dirty="0" smtClean="0">
                <a:ln w="12700">
                  <a:solidFill>
                    <a:schemeClr val="tx2">
                      <a:satMod val="155000"/>
                    </a:schemeClr>
                  </a:solidFill>
                  <a:prstDash val="solid"/>
                </a:ln>
                <a:solidFill>
                  <a:srgbClr val="FF9F53"/>
                </a:solidFill>
                <a:effectLst>
                  <a:outerShdw blurRad="41275" dist="20320" dir="1800000" algn="tl" rotWithShape="0">
                    <a:srgbClr val="000000">
                      <a:alpha val="40000"/>
                    </a:srgbClr>
                  </a:outerShdw>
                </a:effectLst>
                <a:latin typeface="+mj-lt"/>
              </a:rPr>
              <a:t>DE LA </a:t>
            </a:r>
            <a:r>
              <a:rPr lang="es-ES" sz="3200" b="1" dirty="0" err="1" smtClean="0">
                <a:ln w="12700">
                  <a:solidFill>
                    <a:schemeClr val="tx2">
                      <a:satMod val="155000"/>
                    </a:schemeClr>
                  </a:solidFill>
                  <a:prstDash val="solid"/>
                </a:ln>
                <a:solidFill>
                  <a:srgbClr val="FF9F53"/>
                </a:solidFill>
                <a:effectLst>
                  <a:outerShdw blurRad="41275" dist="20320" dir="1800000" algn="tl" rotWithShape="0">
                    <a:srgbClr val="000000">
                      <a:alpha val="40000"/>
                    </a:srgbClr>
                  </a:outerShdw>
                </a:effectLst>
                <a:latin typeface="+mj-lt"/>
              </a:rPr>
              <a:t>INDRETATIRE</a:t>
            </a:r>
            <a:r>
              <a:rPr lang="es-ES" sz="3200" b="1" dirty="0" smtClean="0">
                <a:ln w="12700">
                  <a:solidFill>
                    <a:schemeClr val="tx2">
                      <a:satMod val="155000"/>
                    </a:schemeClr>
                  </a:solidFill>
                  <a:prstDash val="solid"/>
                </a:ln>
                <a:solidFill>
                  <a:srgbClr val="FF9F53"/>
                </a:solidFill>
                <a:effectLst>
                  <a:outerShdw blurRad="41275" dist="20320" dir="1800000" algn="tl" rotWithShape="0">
                    <a:srgbClr val="000000">
                      <a:alpha val="40000"/>
                    </a:srgbClr>
                  </a:outerShdw>
                </a:effectLst>
                <a:latin typeface="+mj-lt"/>
              </a:rPr>
              <a:t> LA </a:t>
            </a:r>
            <a:r>
              <a:rPr lang="es-ES" sz="3200" b="1" dirty="0" err="1" smtClean="0">
                <a:ln w="12700">
                  <a:solidFill>
                    <a:schemeClr val="tx2">
                      <a:satMod val="155000"/>
                    </a:schemeClr>
                  </a:solidFill>
                  <a:prstDash val="solid"/>
                </a:ln>
                <a:solidFill>
                  <a:srgbClr val="FF9F53"/>
                </a:solidFill>
                <a:effectLst>
                  <a:outerShdw blurRad="41275" dist="20320" dir="1800000" algn="tl" rotWithShape="0">
                    <a:srgbClr val="000000">
                      <a:alpha val="40000"/>
                    </a:srgbClr>
                  </a:outerShdw>
                </a:effectLst>
                <a:latin typeface="+mj-lt"/>
              </a:rPr>
              <a:t>LEGE</a:t>
            </a:r>
            <a:endParaRPr lang="es-ES" sz="3200" b="1" dirty="0">
              <a:ln w="12700">
                <a:solidFill>
                  <a:schemeClr val="tx2">
                    <a:satMod val="155000"/>
                  </a:schemeClr>
                </a:solidFill>
                <a:prstDash val="solid"/>
              </a:ln>
              <a:solidFill>
                <a:srgbClr val="FF9F53"/>
              </a:solidFill>
              <a:effectLst>
                <a:outerShdw blurRad="41275" dist="20320" dir="1800000" algn="tl" rotWithShape="0">
                  <a:srgbClr val="000000">
                    <a:alpha val="40000"/>
                  </a:srgbClr>
                </a:outerShdw>
              </a:effectLst>
              <a:latin typeface="+mj-lt"/>
            </a:endParaRPr>
          </a:p>
        </p:txBody>
      </p:sp>
      <p:sp>
        <p:nvSpPr>
          <p:cNvPr id="3" name="2 Rectángulo"/>
          <p:cNvSpPr/>
          <p:nvPr/>
        </p:nvSpPr>
        <p:spPr>
          <a:xfrm>
            <a:off x="142844" y="853843"/>
            <a:ext cx="6786610" cy="646331"/>
          </a:xfrm>
          <a:prstGeom prst="rect">
            <a:avLst/>
          </a:prstGeom>
        </p:spPr>
        <p:txBody>
          <a:bodyPr wrap="square">
            <a:spAutoFit/>
          </a:bodyPr>
          <a:lstStyle/>
          <a:p>
            <a:r>
              <a:rPr lang="es-ES" b="1" dirty="0" smtClean="0">
                <a:latin typeface="Comic Sans MS" pitchFamily="66" charset="0"/>
              </a:rPr>
              <a:t>“</a:t>
            </a:r>
            <a:r>
              <a:rPr lang="vi-VN" b="1" dirty="0" smtClean="0">
                <a:latin typeface="Comic Sans MS" pitchFamily="66" charset="0"/>
              </a:rPr>
              <a:t>Ce urmează de aici? Să păcătuim pentru că nu mai suntem sub Lege, ci sub har? Nicidecum</a:t>
            </a:r>
            <a:r>
              <a:rPr lang="es-ES" b="1" dirty="0" smtClean="0">
                <a:latin typeface="Comic Sans MS" pitchFamily="66" charset="0"/>
              </a:rPr>
              <a:t>” </a:t>
            </a:r>
            <a:r>
              <a:rPr lang="es-ES" sz="1100" b="1" dirty="0" smtClean="0">
                <a:latin typeface="Comic Sans MS" pitchFamily="66" charset="0"/>
              </a:rPr>
              <a:t>(</a:t>
            </a:r>
            <a:r>
              <a:rPr lang="es-ES" sz="1100" b="1" dirty="0" err="1" smtClean="0">
                <a:latin typeface="Comic Sans MS" pitchFamily="66" charset="0"/>
              </a:rPr>
              <a:t>Romani</a:t>
            </a:r>
            <a:r>
              <a:rPr lang="es-ES" sz="1100" b="1" dirty="0" smtClean="0">
                <a:latin typeface="Comic Sans MS" pitchFamily="66" charset="0"/>
              </a:rPr>
              <a:t> 6:15</a:t>
            </a:r>
            <a:r>
              <a:rPr lang="es-ES" sz="1100" b="1" dirty="0" smtClean="0">
                <a:latin typeface="Comic Sans MS" pitchFamily="66" charset="0"/>
              </a:rPr>
              <a:t>)</a:t>
            </a:r>
            <a:endParaRPr lang="es-ES" b="1" dirty="0" smtClean="0">
              <a:latin typeface="Comic Sans MS" pitchFamily="66" charset="0"/>
            </a:endParaRPr>
          </a:p>
        </p:txBody>
      </p:sp>
      <p:sp>
        <p:nvSpPr>
          <p:cNvPr id="4" name="3 CuadroTexto"/>
          <p:cNvSpPr txBox="1"/>
          <p:nvPr/>
        </p:nvSpPr>
        <p:spPr>
          <a:xfrm>
            <a:off x="142844" y="1500174"/>
            <a:ext cx="6858048" cy="2185214"/>
          </a:xfrm>
          <a:prstGeom prst="rect">
            <a:avLst/>
          </a:prstGeom>
          <a:noFill/>
        </p:spPr>
        <p:txBody>
          <a:bodyPr wrap="square" rtlCol="0">
            <a:spAutoFit/>
          </a:bodyPr>
          <a:lstStyle/>
          <a:p>
            <a:pPr>
              <a:spcBef>
                <a:spcPts val="600"/>
              </a:spcBef>
            </a:pPr>
            <a:r>
              <a:rPr lang="vi-VN" b="1" dirty="0" smtClean="0"/>
              <a:t>Pavel folosește expresia “sub lege” ca un sinonim pentru că a păcătuit și este sub blestemul legii (Galateni </a:t>
            </a:r>
            <a:r>
              <a:rPr lang="es-ES" b="1" dirty="0" smtClean="0"/>
              <a:t>3:10</a:t>
            </a:r>
            <a:r>
              <a:rPr lang="es-ES" b="1" dirty="0" smtClean="0"/>
              <a:t>, 13)</a:t>
            </a:r>
          </a:p>
          <a:p>
            <a:pPr>
              <a:spcBef>
                <a:spcPts val="600"/>
              </a:spcBef>
            </a:pPr>
            <a:r>
              <a:rPr lang="vi-VN" b="1" dirty="0" smtClean="0"/>
              <a:t>Pe de altă parte, a fi “sub har” înseamnă a acepta iertarea păcatelor noastre prin sângele Domnului Isus Hristos</a:t>
            </a:r>
            <a:r>
              <a:rPr lang="es-ES" b="1" dirty="0" smtClean="0"/>
              <a:t>.</a:t>
            </a:r>
            <a:endParaRPr lang="es-ES" b="1" dirty="0" smtClean="0"/>
          </a:p>
          <a:p>
            <a:pPr>
              <a:spcBef>
                <a:spcPts val="600"/>
              </a:spcBef>
            </a:pPr>
            <a:r>
              <a:rPr lang="vi-VN" b="1" dirty="0" smtClean="0"/>
              <a:t>A primi iertarea păcatelor noastre ne scutește de păzirea legii, și ne dă permisiunea de a păcătui din nou? “Nicidecum</a:t>
            </a:r>
            <a:r>
              <a:rPr lang="es-ES" b="1" dirty="0" smtClean="0"/>
              <a:t>”.</a:t>
            </a:r>
            <a:endParaRPr lang="es-ES" b="1" dirty="0"/>
          </a:p>
        </p:txBody>
      </p:sp>
      <p:sp>
        <p:nvSpPr>
          <p:cNvPr id="5" name="4 CuadroTexto"/>
          <p:cNvSpPr txBox="1"/>
          <p:nvPr/>
        </p:nvSpPr>
        <p:spPr>
          <a:xfrm>
            <a:off x="35719" y="3714752"/>
            <a:ext cx="907256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tabLst>
                <a:tab pos="5380038" algn="l"/>
                <a:tab pos="5649913" algn="l"/>
              </a:tabLst>
            </a:pPr>
            <a:r>
              <a:rPr lang="es-ES" b="1" dirty="0" err="1" smtClean="0">
                <a:solidFill>
                  <a:schemeClr val="accent2">
                    <a:lumMod val="40000"/>
                    <a:lumOff val="60000"/>
                  </a:schemeClr>
                </a:solidFill>
              </a:rPr>
              <a:t>Romani</a:t>
            </a:r>
            <a:r>
              <a:rPr lang="es-ES" b="1" dirty="0" smtClean="0">
                <a:solidFill>
                  <a:schemeClr val="accent2">
                    <a:lumMod val="40000"/>
                    <a:lumOff val="60000"/>
                  </a:schemeClr>
                </a:solidFill>
              </a:rPr>
              <a:t> 6:20 </a:t>
            </a:r>
            <a:r>
              <a:rPr lang="es-ES" b="1" dirty="0" err="1" smtClean="0">
                <a:solidFill>
                  <a:schemeClr val="accent2">
                    <a:lumMod val="40000"/>
                    <a:lumOff val="60000"/>
                  </a:schemeClr>
                </a:solidFill>
              </a:rPr>
              <a:t>NVI</a:t>
            </a:r>
            <a:r>
              <a:rPr lang="es-ES" b="1" dirty="0" smtClean="0">
                <a:solidFill>
                  <a:schemeClr val="accent2">
                    <a:lumMod val="40000"/>
                    <a:lumOff val="60000"/>
                  </a:schemeClr>
                </a:solidFill>
              </a:rPr>
              <a:t>.</a:t>
            </a:r>
          </a:p>
          <a:p>
            <a:pPr>
              <a:tabLst>
                <a:tab pos="4927600" algn="l"/>
                <a:tab pos="5380038" algn="l"/>
              </a:tabLst>
            </a:pPr>
            <a:r>
              <a:rPr lang="vi-VN" b="1" dirty="0" smtClean="0"/>
              <a:t>Atunci când eraţi robi ai păcatului</a:t>
            </a:r>
            <a:r>
              <a:rPr lang="es-ES" b="1" dirty="0" smtClean="0"/>
              <a:t>	</a:t>
            </a:r>
            <a:r>
              <a:rPr lang="es-ES" b="1" dirty="0" smtClean="0">
                <a:solidFill>
                  <a:srgbClr val="FFFF66"/>
                </a:solidFill>
                <a:sym typeface="Wingdings" pitchFamily="2" charset="2"/>
              </a:rPr>
              <a:t></a:t>
            </a:r>
            <a:r>
              <a:rPr lang="es-ES" b="1" dirty="0" smtClean="0">
                <a:sym typeface="Wingdings" pitchFamily="2" charset="2"/>
              </a:rPr>
              <a:t>	</a:t>
            </a:r>
            <a:r>
              <a:rPr lang="vi-VN" b="1" dirty="0" smtClean="0">
                <a:sym typeface="Wingdings" pitchFamily="2" charset="2"/>
              </a:rPr>
              <a:t>eraţi slobozi faţă de neprihănire</a:t>
            </a:r>
            <a:endParaRPr lang="es-ES" b="1" dirty="0" smtClean="0">
              <a:sym typeface="Wingdings" pitchFamily="2" charset="2"/>
            </a:endParaRPr>
          </a:p>
          <a:p>
            <a:pPr>
              <a:tabLst>
                <a:tab pos="5380038" algn="l"/>
                <a:tab pos="5649913" algn="l"/>
              </a:tabLst>
            </a:pPr>
            <a:r>
              <a:rPr lang="es-ES" b="1" dirty="0" err="1" smtClean="0">
                <a:solidFill>
                  <a:schemeClr val="accent2">
                    <a:lumMod val="40000"/>
                    <a:lumOff val="60000"/>
                  </a:schemeClr>
                </a:solidFill>
                <a:sym typeface="Wingdings" pitchFamily="2" charset="2"/>
              </a:rPr>
              <a:t>Romani</a:t>
            </a:r>
            <a:r>
              <a:rPr lang="es-ES" b="1" dirty="0" smtClean="0">
                <a:solidFill>
                  <a:schemeClr val="accent2">
                    <a:lumMod val="40000"/>
                    <a:lumOff val="60000"/>
                  </a:schemeClr>
                </a:solidFill>
                <a:sym typeface="Wingdings" pitchFamily="2" charset="2"/>
              </a:rPr>
              <a:t> 6:18 </a:t>
            </a:r>
            <a:r>
              <a:rPr lang="es-ES" b="1" dirty="0" err="1" smtClean="0">
                <a:solidFill>
                  <a:schemeClr val="accent2">
                    <a:lumMod val="40000"/>
                    <a:lumOff val="60000"/>
                  </a:schemeClr>
                </a:solidFill>
                <a:sym typeface="Wingdings" pitchFamily="2" charset="2"/>
              </a:rPr>
              <a:t>NVI</a:t>
            </a:r>
            <a:r>
              <a:rPr lang="es-ES" b="1" dirty="0" smtClean="0">
                <a:solidFill>
                  <a:schemeClr val="accent2">
                    <a:lumMod val="40000"/>
                    <a:lumOff val="60000"/>
                  </a:schemeClr>
                </a:solidFill>
                <a:sym typeface="Wingdings" pitchFamily="2" charset="2"/>
              </a:rPr>
              <a:t>.</a:t>
            </a:r>
          </a:p>
          <a:p>
            <a:pPr>
              <a:tabLst>
                <a:tab pos="5380038" algn="l"/>
                <a:tab pos="5649913" algn="l"/>
              </a:tabLst>
            </a:pPr>
            <a:r>
              <a:rPr lang="fr-FR" b="1" dirty="0" err="1" smtClean="0">
                <a:sym typeface="Wingdings" pitchFamily="2" charset="2"/>
              </a:rPr>
              <a:t>Prin</a:t>
            </a:r>
            <a:r>
              <a:rPr lang="fr-FR" b="1" dirty="0" smtClean="0">
                <a:sym typeface="Wingdings" pitchFamily="2" charset="2"/>
              </a:rPr>
              <a:t> </a:t>
            </a:r>
            <a:r>
              <a:rPr lang="fr-FR" b="1" dirty="0" err="1" smtClean="0">
                <a:sym typeface="Wingdings" pitchFamily="2" charset="2"/>
              </a:rPr>
              <a:t>chiar</a:t>
            </a:r>
            <a:r>
              <a:rPr lang="fr-FR" b="1" dirty="0" smtClean="0">
                <a:sym typeface="Wingdings" pitchFamily="2" charset="2"/>
              </a:rPr>
              <a:t> </a:t>
            </a:r>
            <a:r>
              <a:rPr lang="fr-FR" b="1" dirty="0" err="1" smtClean="0">
                <a:sym typeface="Wingdings" pitchFamily="2" charset="2"/>
              </a:rPr>
              <a:t>faptul</a:t>
            </a:r>
            <a:r>
              <a:rPr lang="fr-FR" b="1" dirty="0" smtClean="0">
                <a:sym typeface="Wingdings" pitchFamily="2" charset="2"/>
              </a:rPr>
              <a:t> </a:t>
            </a:r>
            <a:r>
              <a:rPr lang="fr-FR" b="1" dirty="0" err="1" smtClean="0">
                <a:sym typeface="Wingdings" pitchFamily="2" charset="2"/>
              </a:rPr>
              <a:t>că</a:t>
            </a:r>
            <a:r>
              <a:rPr lang="fr-FR" b="1" dirty="0" smtClean="0">
                <a:sym typeface="Wingdings" pitchFamily="2" charset="2"/>
              </a:rPr>
              <a:t> a-</a:t>
            </a:r>
            <a:r>
              <a:rPr lang="fr-FR" b="1" dirty="0" err="1" smtClean="0">
                <a:sym typeface="Wingdings" pitchFamily="2" charset="2"/>
              </a:rPr>
              <a:t>ţi</a:t>
            </a:r>
            <a:r>
              <a:rPr lang="fr-FR" b="1" dirty="0" smtClean="0">
                <a:sym typeface="Wingdings" pitchFamily="2" charset="2"/>
              </a:rPr>
              <a:t> </a:t>
            </a:r>
            <a:r>
              <a:rPr lang="fr-FR" b="1" dirty="0" err="1" smtClean="0">
                <a:sym typeface="Wingdings" pitchFamily="2" charset="2"/>
              </a:rPr>
              <a:t>fost</a:t>
            </a:r>
            <a:r>
              <a:rPr lang="fr-FR" b="1" dirty="0" smtClean="0">
                <a:sym typeface="Wingdings" pitchFamily="2" charset="2"/>
              </a:rPr>
              <a:t> </a:t>
            </a:r>
            <a:r>
              <a:rPr lang="fr-FR" b="1" dirty="0" err="1" smtClean="0">
                <a:sym typeface="Wingdings" pitchFamily="2" charset="2"/>
              </a:rPr>
              <a:t>izbăviţi</a:t>
            </a:r>
            <a:r>
              <a:rPr lang="fr-FR" b="1" dirty="0" smtClean="0">
                <a:sym typeface="Wingdings" pitchFamily="2" charset="2"/>
              </a:rPr>
              <a:t> de </a:t>
            </a:r>
            <a:r>
              <a:rPr lang="fr-FR" b="1" dirty="0" err="1" smtClean="0">
                <a:sym typeface="Wingdings" pitchFamily="2" charset="2"/>
              </a:rPr>
              <a:t>sub</a:t>
            </a:r>
            <a:r>
              <a:rPr lang="fr-FR" b="1" dirty="0" smtClean="0">
                <a:sym typeface="Wingdings" pitchFamily="2" charset="2"/>
              </a:rPr>
              <a:t> </a:t>
            </a:r>
            <a:r>
              <a:rPr lang="fr-FR" b="1" dirty="0" err="1" smtClean="0">
                <a:sym typeface="Wingdings" pitchFamily="2" charset="2"/>
              </a:rPr>
              <a:t>păcat</a:t>
            </a:r>
            <a:r>
              <a:rPr lang="es-ES" b="1" dirty="0" smtClean="0">
                <a:sym typeface="Wingdings" pitchFamily="2" charset="2"/>
              </a:rPr>
              <a:t>	</a:t>
            </a:r>
            <a:r>
              <a:rPr lang="es-ES" b="1" dirty="0" smtClean="0">
                <a:solidFill>
                  <a:srgbClr val="FFFF66"/>
                </a:solidFill>
                <a:sym typeface="Wingdings" pitchFamily="2" charset="2"/>
              </a:rPr>
              <a:t></a:t>
            </a:r>
            <a:r>
              <a:rPr lang="es-ES" b="1" dirty="0" smtClean="0">
                <a:sym typeface="Wingdings" pitchFamily="2" charset="2"/>
              </a:rPr>
              <a:t>	</a:t>
            </a:r>
            <a:r>
              <a:rPr lang="vi-VN" b="1" dirty="0" smtClean="0">
                <a:sym typeface="Wingdings" pitchFamily="2" charset="2"/>
              </a:rPr>
              <a:t>v-aţi făcut robi ai neprihănirii</a:t>
            </a:r>
            <a:endParaRPr lang="es-ES" b="1" dirty="0"/>
          </a:p>
        </p:txBody>
      </p:sp>
      <p:sp>
        <p:nvSpPr>
          <p:cNvPr id="6" name="5 CuadroTexto"/>
          <p:cNvSpPr txBox="1"/>
          <p:nvPr/>
        </p:nvSpPr>
        <p:spPr>
          <a:xfrm>
            <a:off x="2500298" y="5072074"/>
            <a:ext cx="4214842" cy="1738938"/>
          </a:xfrm>
          <a:prstGeom prst="rect">
            <a:avLst/>
          </a:prstGeom>
          <a:noFill/>
        </p:spPr>
        <p:txBody>
          <a:bodyPr wrap="square" rtlCol="0">
            <a:spAutoFit/>
          </a:bodyPr>
          <a:lstStyle/>
          <a:p>
            <a:pPr>
              <a:spcBef>
                <a:spcPts val="600"/>
              </a:spcBef>
            </a:pPr>
            <a:r>
              <a:rPr lang="es-ES" sz="1900" b="1" dirty="0" err="1" smtClean="0"/>
              <a:t>Legea</a:t>
            </a:r>
            <a:r>
              <a:rPr lang="es-ES" sz="1900" b="1" dirty="0" smtClean="0"/>
              <a:t> </a:t>
            </a:r>
            <a:r>
              <a:rPr lang="es-ES" sz="1900" b="1" dirty="0" err="1" smtClean="0"/>
              <a:t>și</a:t>
            </a:r>
            <a:r>
              <a:rPr lang="es-ES" sz="1900" b="1" dirty="0" smtClean="0"/>
              <a:t> </a:t>
            </a:r>
            <a:r>
              <a:rPr lang="es-ES" sz="1900" b="1" dirty="0" err="1" smtClean="0"/>
              <a:t>harul</a:t>
            </a:r>
            <a:r>
              <a:rPr lang="es-ES" sz="1900" b="1" dirty="0" smtClean="0"/>
              <a:t> </a:t>
            </a:r>
            <a:r>
              <a:rPr lang="es-ES" sz="1900" b="1" dirty="0" err="1" smtClean="0"/>
              <a:t>nu</a:t>
            </a:r>
            <a:r>
              <a:rPr lang="es-ES" sz="1900" b="1" dirty="0" smtClean="0"/>
              <a:t> </a:t>
            </a:r>
            <a:r>
              <a:rPr lang="es-ES" sz="1900" b="1" dirty="0" err="1" smtClean="0"/>
              <a:t>sunt</a:t>
            </a:r>
            <a:r>
              <a:rPr lang="es-ES" sz="1900" b="1" dirty="0" smtClean="0"/>
              <a:t> opuse.</a:t>
            </a:r>
            <a:endParaRPr lang="es-ES" sz="1900" b="1" dirty="0" smtClean="0"/>
          </a:p>
          <a:p>
            <a:pPr>
              <a:spcBef>
                <a:spcPts val="600"/>
              </a:spcBef>
            </a:pPr>
            <a:r>
              <a:rPr lang="it-IT" sz="1900" b="1" dirty="0" smtClean="0"/>
              <a:t>Legea ne spune ai cui sclavi suntem</a:t>
            </a:r>
            <a:r>
              <a:rPr lang="es-ES" sz="1900" b="1" dirty="0" smtClean="0"/>
              <a:t>.</a:t>
            </a:r>
            <a:endParaRPr lang="es-ES" sz="1900" b="1" dirty="0" smtClean="0"/>
          </a:p>
          <a:p>
            <a:pPr>
              <a:spcBef>
                <a:spcPts val="600"/>
              </a:spcBef>
            </a:pPr>
            <a:r>
              <a:rPr lang="vi-VN" sz="1900" b="1" dirty="0" smtClean="0"/>
              <a:t>Harul ne eliberează de sclavia păcatului</a:t>
            </a:r>
            <a:r>
              <a:rPr lang="es-ES" sz="1900" b="1" dirty="0" smtClean="0"/>
              <a:t>.</a:t>
            </a:r>
            <a:endParaRPr lang="es-ES" sz="1900" b="1" dirty="0"/>
          </a:p>
        </p:txBody>
      </p:sp>
      <p:pic>
        <p:nvPicPr>
          <p:cNvPr id="1026" name="Picture 2" descr="R:\Dibujos\Oxygen\Original Arts\03 (24).jpg"/>
          <p:cNvPicPr>
            <a:picLocks noChangeAspect="1" noChangeArrowheads="1"/>
          </p:cNvPicPr>
          <p:nvPr/>
        </p:nvPicPr>
        <p:blipFill>
          <a:blip r:embed="rId3" cstate="email"/>
          <a:srcRect/>
          <a:stretch>
            <a:fillRect/>
          </a:stretch>
        </p:blipFill>
        <p:spPr bwMode="auto">
          <a:xfrm>
            <a:off x="142844" y="5072074"/>
            <a:ext cx="2286016" cy="1714512"/>
          </a:xfrm>
          <a:prstGeom prst="snip2DiagRect">
            <a:avLst/>
          </a:prstGeom>
          <a:solidFill>
            <a:srgbClr val="FFFFFF">
              <a:shade val="85000"/>
            </a:srgbClr>
          </a:solidFill>
          <a:ln w="57150" cap="sq">
            <a:solidFill>
              <a:srgbClr val="FF9F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p:spPr>
      </p:pic>
      <p:pic>
        <p:nvPicPr>
          <p:cNvPr id="1027" name="Picture 3" descr="R:\Dibujos\Oxygen\Original Arts\06 (5).jpg"/>
          <p:cNvPicPr>
            <a:picLocks noChangeAspect="1" noChangeArrowheads="1"/>
          </p:cNvPicPr>
          <p:nvPr/>
        </p:nvPicPr>
        <p:blipFill>
          <a:blip r:embed="rId4" cstate="email"/>
          <a:srcRect/>
          <a:stretch>
            <a:fillRect/>
          </a:stretch>
        </p:blipFill>
        <p:spPr bwMode="auto">
          <a:xfrm>
            <a:off x="6715140" y="5072073"/>
            <a:ext cx="2286016" cy="1714513"/>
          </a:xfrm>
          <a:prstGeom prst="snip2DiagRect">
            <a:avLst/>
          </a:prstGeom>
          <a:solidFill>
            <a:srgbClr val="FFFFFF">
              <a:shade val="85000"/>
            </a:srgbClr>
          </a:solidFill>
          <a:ln w="57150" cap="sq">
            <a:solidFill>
              <a:srgbClr val="FF9F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p:spPr>
      </p:pic>
      <p:pic>
        <p:nvPicPr>
          <p:cNvPr id="1028" name="Picture 4" descr="R:\Dibujos\la ley\LaLey (96).jpg"/>
          <p:cNvPicPr>
            <a:picLocks noChangeAspect="1" noChangeArrowheads="1"/>
          </p:cNvPicPr>
          <p:nvPr/>
        </p:nvPicPr>
        <p:blipFill>
          <a:blip r:embed="rId5" cstate="email"/>
          <a:srcRect/>
          <a:stretch>
            <a:fillRect/>
          </a:stretch>
        </p:blipFill>
        <p:spPr bwMode="auto">
          <a:xfrm>
            <a:off x="7027269" y="2143116"/>
            <a:ext cx="973755" cy="1431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R:\Dibujos\la ley\LaLey (94).jpg"/>
          <p:cNvPicPr>
            <a:picLocks noChangeAspect="1" noChangeArrowheads="1"/>
          </p:cNvPicPr>
          <p:nvPr/>
        </p:nvPicPr>
        <p:blipFill>
          <a:blip r:embed="rId6" cstate="email"/>
          <a:srcRect/>
          <a:stretch>
            <a:fillRect/>
          </a:stretch>
        </p:blipFill>
        <p:spPr bwMode="auto">
          <a:xfrm>
            <a:off x="8150077" y="1571612"/>
            <a:ext cx="922517"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R:\Dibujos\la ley\LaLey (95).jpg"/>
          <p:cNvPicPr>
            <a:picLocks noChangeAspect="1" noChangeArrowheads="1"/>
          </p:cNvPicPr>
          <p:nvPr/>
        </p:nvPicPr>
        <p:blipFill>
          <a:blip r:embed="rId7" cstate="email"/>
          <a:srcRect/>
          <a:stretch>
            <a:fillRect/>
          </a:stretch>
        </p:blipFill>
        <p:spPr bwMode="auto">
          <a:xfrm>
            <a:off x="7000892" y="500042"/>
            <a:ext cx="1042323"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1000"/>
                                        <p:tgtEl>
                                          <p:spTgt spid="1030"/>
                                        </p:tgtEl>
                                      </p:cBhvr>
                                    </p:animEffect>
                                    <p:anim calcmode="lin" valueType="num">
                                      <p:cBhvr>
                                        <p:cTn id="31" dur="1000" fill="hold"/>
                                        <p:tgtEl>
                                          <p:spTgt spid="1030"/>
                                        </p:tgtEl>
                                        <p:attrNameLst>
                                          <p:attrName>ppt_x</p:attrName>
                                        </p:attrNameLst>
                                      </p:cBhvr>
                                      <p:tavLst>
                                        <p:tav tm="0">
                                          <p:val>
                                            <p:strVal val="#ppt_x"/>
                                          </p:val>
                                        </p:tav>
                                        <p:tav tm="100000">
                                          <p:val>
                                            <p:strVal val="#ppt_x"/>
                                          </p:val>
                                        </p:tav>
                                      </p:tavLst>
                                    </p:anim>
                                    <p:anim calcmode="lin" valueType="num">
                                      <p:cBhvr>
                                        <p:cTn id="32" dur="900" decel="100000" fill="hold"/>
                                        <p:tgtEl>
                                          <p:spTgt spid="103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1000"/>
                                        <p:tgtEl>
                                          <p:spTgt spid="1029"/>
                                        </p:tgtEl>
                                      </p:cBhvr>
                                    </p:animEffect>
                                    <p:anim calcmode="lin" valueType="num">
                                      <p:cBhvr>
                                        <p:cTn id="45" dur="1000" fill="hold"/>
                                        <p:tgtEl>
                                          <p:spTgt spid="1029"/>
                                        </p:tgtEl>
                                        <p:attrNameLst>
                                          <p:attrName>ppt_x</p:attrName>
                                        </p:attrNameLst>
                                      </p:cBhvr>
                                      <p:tavLst>
                                        <p:tav tm="0">
                                          <p:val>
                                            <p:strVal val="#ppt_x"/>
                                          </p:val>
                                        </p:tav>
                                        <p:tav tm="100000">
                                          <p:val>
                                            <p:strVal val="#ppt_x"/>
                                          </p:val>
                                        </p:tav>
                                      </p:tavLst>
                                    </p:anim>
                                    <p:anim calcmode="lin" valueType="num">
                                      <p:cBhvr>
                                        <p:cTn id="46" dur="900" decel="100000" fill="hold"/>
                                        <p:tgtEl>
                                          <p:spTgt spid="10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1000"/>
                                        <p:tgtEl>
                                          <p:spTgt spid="1028"/>
                                        </p:tgtEl>
                                      </p:cBhvr>
                                    </p:animEffect>
                                    <p:anim calcmode="lin" valueType="num">
                                      <p:cBhvr>
                                        <p:cTn id="59" dur="1000" fill="hold"/>
                                        <p:tgtEl>
                                          <p:spTgt spid="1028"/>
                                        </p:tgtEl>
                                        <p:attrNameLst>
                                          <p:attrName>ppt_x</p:attrName>
                                        </p:attrNameLst>
                                      </p:cBhvr>
                                      <p:tavLst>
                                        <p:tav tm="0">
                                          <p:val>
                                            <p:strVal val="#ppt_x"/>
                                          </p:val>
                                        </p:tav>
                                        <p:tav tm="100000">
                                          <p:val>
                                            <p:strVal val="#ppt_x"/>
                                          </p:val>
                                        </p:tav>
                                      </p:tavLst>
                                    </p:anim>
                                    <p:anim calcmode="lin" valueType="num">
                                      <p:cBhvr>
                                        <p:cTn id="60" dur="900" decel="100000" fill="hold"/>
                                        <p:tgtEl>
                                          <p:spTgt spid="102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5">
                                            <p:bg/>
                                          </p:spTgt>
                                        </p:tgtEl>
                                        <p:attrNameLst>
                                          <p:attrName>style.visibility</p:attrName>
                                        </p:attrNameLst>
                                      </p:cBhvr>
                                      <p:to>
                                        <p:strVal val="visible"/>
                                      </p:to>
                                    </p:set>
                                    <p:anim calcmode="lin" valueType="num">
                                      <p:cBhvr>
                                        <p:cTn id="66" dur="500" fill="hold"/>
                                        <p:tgtEl>
                                          <p:spTgt spid="5">
                                            <p:bg/>
                                          </p:spTgt>
                                        </p:tgtEl>
                                        <p:attrNameLst>
                                          <p:attrName>ppt_w</p:attrName>
                                        </p:attrNameLst>
                                      </p:cBhvr>
                                      <p:tavLst>
                                        <p:tav tm="0">
                                          <p:val>
                                            <p:fltVal val="0"/>
                                          </p:val>
                                        </p:tav>
                                        <p:tav tm="100000">
                                          <p:val>
                                            <p:strVal val="#ppt_w"/>
                                          </p:val>
                                        </p:tav>
                                      </p:tavLst>
                                    </p:anim>
                                    <p:anim calcmode="lin" valueType="num">
                                      <p:cBhvr>
                                        <p:cTn id="67" dur="500" fill="hold"/>
                                        <p:tgtEl>
                                          <p:spTgt spid="5">
                                            <p:bg/>
                                          </p:spTgt>
                                        </p:tgtEl>
                                        <p:attrNameLst>
                                          <p:attrName>ppt_h</p:attrName>
                                        </p:attrNameLst>
                                      </p:cBhvr>
                                      <p:tavLst>
                                        <p:tav tm="0">
                                          <p:val>
                                            <p:fltVal val="0"/>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 calcmode="lin" valueType="num">
                                      <p:cBhvr>
                                        <p:cTn id="70"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7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17" presetClass="entr" presetSubtype="8" fill="hold" grpId="0" nodeType="after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 calcmode="lin" valueType="num">
                                      <p:cBhvr>
                                        <p:cTn id="7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7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7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81" fill="hold">
                            <p:stCondLst>
                              <p:cond delay="1000"/>
                            </p:stCondLst>
                            <p:childTnLst>
                              <p:par>
                                <p:cTn id="82" presetID="23" presetClass="entr" presetSubtype="16" fill="hold" nodeType="after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grpId="0" nodeType="clickEffect">
                                  <p:stCondLst>
                                    <p:cond delay="0"/>
                                  </p:stCondLst>
                                  <p:childTnLst>
                                    <p:set>
                                      <p:cBhvr>
                                        <p:cTn id="89" dur="1" fill="hold">
                                          <p:stCondLst>
                                            <p:cond delay="0"/>
                                          </p:stCondLst>
                                        </p:cTn>
                                        <p:tgtEl>
                                          <p:spTgt spid="5">
                                            <p:txEl>
                                              <p:pRg st="2" end="2"/>
                                            </p:txEl>
                                          </p:spTgt>
                                        </p:tgtEl>
                                        <p:attrNameLst>
                                          <p:attrName>style.visibility</p:attrName>
                                        </p:attrNameLst>
                                      </p:cBhvr>
                                      <p:to>
                                        <p:strVal val="visible"/>
                                      </p:to>
                                    </p:set>
                                    <p:anim calcmode="lin" valueType="num">
                                      <p:cBhvr>
                                        <p:cTn id="90"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91"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9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93"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94" fill="hold">
                            <p:stCondLst>
                              <p:cond delay="500"/>
                            </p:stCondLst>
                            <p:childTnLst>
                              <p:par>
                                <p:cTn id="95" presetID="17" presetClass="entr" presetSubtype="8" fill="hold" grpId="0" nodeType="afterEffect">
                                  <p:stCondLst>
                                    <p:cond delay="0"/>
                                  </p:stCondLst>
                                  <p:childTnLst>
                                    <p:set>
                                      <p:cBhvr>
                                        <p:cTn id="96" dur="1" fill="hold">
                                          <p:stCondLst>
                                            <p:cond delay="0"/>
                                          </p:stCondLst>
                                        </p:cTn>
                                        <p:tgtEl>
                                          <p:spTgt spid="5">
                                            <p:txEl>
                                              <p:pRg st="3" end="3"/>
                                            </p:txEl>
                                          </p:spTgt>
                                        </p:tgtEl>
                                        <p:attrNameLst>
                                          <p:attrName>style.visibility</p:attrName>
                                        </p:attrNameLst>
                                      </p:cBhvr>
                                      <p:to>
                                        <p:strVal val="visible"/>
                                      </p:to>
                                    </p:set>
                                    <p:anim calcmode="lin" valueType="num">
                                      <p:cBhvr>
                                        <p:cTn id="97"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98"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9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0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101" fill="hold">
                            <p:stCondLst>
                              <p:cond delay="1000"/>
                            </p:stCondLst>
                            <p:childTnLst>
                              <p:par>
                                <p:cTn id="102" presetID="23" presetClass="entr" presetSubtype="16" fill="hold" nodeType="afterEffect">
                                  <p:stCondLst>
                                    <p:cond delay="0"/>
                                  </p:stCondLst>
                                  <p:childTnLst>
                                    <p:set>
                                      <p:cBhvr>
                                        <p:cTn id="103" dur="1" fill="hold">
                                          <p:stCondLst>
                                            <p:cond delay="0"/>
                                          </p:stCondLst>
                                        </p:cTn>
                                        <p:tgtEl>
                                          <p:spTgt spid="1027"/>
                                        </p:tgtEl>
                                        <p:attrNameLst>
                                          <p:attrName>style.visibility</p:attrName>
                                        </p:attrNameLst>
                                      </p:cBhvr>
                                      <p:to>
                                        <p:strVal val="visible"/>
                                      </p:to>
                                    </p:set>
                                    <p:anim calcmode="lin" valueType="num">
                                      <p:cBhvr>
                                        <p:cTn id="104" dur="500" fill="hold"/>
                                        <p:tgtEl>
                                          <p:spTgt spid="1027"/>
                                        </p:tgtEl>
                                        <p:attrNameLst>
                                          <p:attrName>ppt_w</p:attrName>
                                        </p:attrNameLst>
                                      </p:cBhvr>
                                      <p:tavLst>
                                        <p:tav tm="0">
                                          <p:val>
                                            <p:fltVal val="0"/>
                                          </p:val>
                                        </p:tav>
                                        <p:tav tm="100000">
                                          <p:val>
                                            <p:strVal val="#ppt_w"/>
                                          </p:val>
                                        </p:tav>
                                      </p:tavLst>
                                    </p:anim>
                                    <p:anim calcmode="lin" valueType="num">
                                      <p:cBhvr>
                                        <p:cTn id="105"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6">
                                            <p:txEl>
                                              <p:pRg st="0" end="0"/>
                                            </p:txEl>
                                          </p:spTgt>
                                        </p:tgtEl>
                                        <p:attrNameLst>
                                          <p:attrName>style.visibility</p:attrName>
                                        </p:attrNameLst>
                                      </p:cBhvr>
                                      <p:to>
                                        <p:strVal val="visible"/>
                                      </p:to>
                                    </p:set>
                                    <p:animEffect transition="in" filter="fade">
                                      <p:cBhvr>
                                        <p:cTn id="110" dur="1000"/>
                                        <p:tgtEl>
                                          <p:spTgt spid="6">
                                            <p:txEl>
                                              <p:pRg st="0" end="0"/>
                                            </p:txEl>
                                          </p:spTgt>
                                        </p:tgtEl>
                                      </p:cBhvr>
                                    </p:animEffect>
                                    <p:anim calcmode="lin" valueType="num">
                                      <p:cBhvr>
                                        <p:cTn id="1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6">
                                            <p:txEl>
                                              <p:pRg st="1" end="1"/>
                                            </p:txEl>
                                          </p:spTgt>
                                        </p:tgtEl>
                                        <p:attrNameLst>
                                          <p:attrName>style.visibility</p:attrName>
                                        </p:attrNameLst>
                                      </p:cBhvr>
                                      <p:to>
                                        <p:strVal val="visible"/>
                                      </p:to>
                                    </p:set>
                                    <p:animEffect transition="in" filter="fade">
                                      <p:cBhvr>
                                        <p:cTn id="117" dur="1000"/>
                                        <p:tgtEl>
                                          <p:spTgt spid="6">
                                            <p:txEl>
                                              <p:pRg st="1" end="1"/>
                                            </p:txEl>
                                          </p:spTgt>
                                        </p:tgtEl>
                                      </p:cBhvr>
                                    </p:animEffect>
                                    <p:anim calcmode="lin" valueType="num">
                                      <p:cBhvr>
                                        <p:cTn id="1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6">
                                            <p:txEl>
                                              <p:pRg st="2" end="2"/>
                                            </p:txEl>
                                          </p:spTgt>
                                        </p:tgtEl>
                                        <p:attrNameLst>
                                          <p:attrName>style.visibility</p:attrName>
                                        </p:attrNameLst>
                                      </p:cBhvr>
                                      <p:to>
                                        <p:strVal val="visible"/>
                                      </p:to>
                                    </p:set>
                                    <p:animEffect transition="in" filter="fade">
                                      <p:cBhvr>
                                        <p:cTn id="124" dur="1000"/>
                                        <p:tgtEl>
                                          <p:spTgt spid="6">
                                            <p:txEl>
                                              <p:pRg st="2" end="2"/>
                                            </p:txEl>
                                          </p:spTgt>
                                        </p:tgtEl>
                                      </p:cBhvr>
                                    </p:animEffect>
                                    <p:anim calcmode="lin" valueType="num">
                                      <p:cBhvr>
                                        <p:cTn id="1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20482" name="Picture 2" descr="http://3.bp.blogspot.com/-i9rNMP2wITM/T-cuBIRBRFI/AAAAAAAAAX4/br6voBxZ15s/s1600/jesus+set+you+free.jpg"/>
          <p:cNvPicPr>
            <a:picLocks noChangeAspect="1" noChangeArrowheads="1"/>
          </p:cNvPicPr>
          <p:nvPr/>
        </p:nvPicPr>
        <p:blipFill>
          <a:blip r:embed="rId3"/>
          <a:srcRect/>
          <a:stretch>
            <a:fillRect/>
          </a:stretch>
        </p:blipFill>
        <p:spPr bwMode="auto">
          <a:xfrm>
            <a:off x="71406" y="1357335"/>
            <a:ext cx="4000500" cy="5429251"/>
          </a:xfrm>
          <a:prstGeom prst="rect">
            <a:avLst/>
          </a:prstGeom>
          <a:ln>
            <a:noFill/>
          </a:ln>
          <a:effectLst>
            <a:softEdge rad="112500"/>
          </a:effectLst>
        </p:spPr>
      </p:pic>
      <p:sp>
        <p:nvSpPr>
          <p:cNvPr id="3" name="2 Rectángulo"/>
          <p:cNvSpPr/>
          <p:nvPr/>
        </p:nvSpPr>
        <p:spPr>
          <a:xfrm>
            <a:off x="71422" y="639529"/>
            <a:ext cx="9001156" cy="646331"/>
          </a:xfrm>
          <a:prstGeom prst="rect">
            <a:avLst/>
          </a:prstGeom>
        </p:spPr>
        <p:txBody>
          <a:bodyPr wrap="square">
            <a:spAutoFit/>
          </a:bodyPr>
          <a:lstStyle/>
          <a:p>
            <a:r>
              <a:rPr lang="es-ES"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a:t>
            </a:r>
            <a:r>
              <a:rPr lang="vi-VN"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Dar acum, odată ce aţi fost izbăviţi de păcat şi v-aţi făcut robi ai lui Dumnezeu, aveţi ca rod sfinţirea, iar ca sfârşit viaţa veşnică</a:t>
            </a:r>
            <a:r>
              <a:rPr lang="es-ES"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 </a:t>
            </a:r>
            <a:r>
              <a:rPr lang="es-ES" sz="1100"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a:t>
            </a:r>
            <a:r>
              <a:rPr lang="es-ES" sz="1100" b="1" dirty="0" err="1"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Romani</a:t>
            </a:r>
            <a:r>
              <a:rPr lang="es-ES" sz="1100"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 6:22</a:t>
            </a:r>
            <a:r>
              <a:rPr lang="es-ES" sz="1100"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rPr>
              <a:t>)</a:t>
            </a:r>
            <a:endParaRPr lang="es-ES" b="1" dirty="0" smtClean="0">
              <a:solidFill>
                <a:schemeClr val="accent6">
                  <a:lumMod val="20000"/>
                  <a:lumOff val="80000"/>
                </a:schemeClr>
              </a:solidFill>
              <a:effectLst>
                <a:outerShdw blurRad="50800" dist="38100" dir="2700000" algn="tl" rotWithShape="0">
                  <a:prstClr val="black">
                    <a:alpha val="40000"/>
                  </a:prstClr>
                </a:outerShdw>
              </a:effectLst>
              <a:latin typeface="Comic Sans MS" pitchFamily="66" charset="0"/>
            </a:endParaRPr>
          </a:p>
        </p:txBody>
      </p:sp>
      <p:sp>
        <p:nvSpPr>
          <p:cNvPr id="4" name="3 Rectángulo"/>
          <p:cNvSpPr/>
          <p:nvPr/>
        </p:nvSpPr>
        <p:spPr>
          <a:xfrm>
            <a:off x="4071934" y="1525866"/>
            <a:ext cx="5072066" cy="4832092"/>
          </a:xfrm>
          <a:prstGeom prst="rect">
            <a:avLst/>
          </a:prstGeom>
        </p:spPr>
        <p:txBody>
          <a:bodyPr wrap="square">
            <a:spAutoFit/>
          </a:bodyPr>
          <a:lstStyle/>
          <a:p>
            <a:r>
              <a:rPr lang="es-ES" sz="2200" dirty="0" smtClean="0">
                <a:ln>
                  <a:solidFill>
                    <a:schemeClr val="tx1"/>
                  </a:solidFill>
                </a:ln>
                <a:solidFill>
                  <a:schemeClr val="bg1"/>
                </a:solidFill>
                <a:effectLst>
                  <a:glow rad="101600">
                    <a:schemeClr val="tx1">
                      <a:alpha val="40000"/>
                    </a:schemeClr>
                  </a:glow>
                  <a:outerShdw blurRad="50800" dist="50800" dir="5400000" algn="ctr" rotWithShape="0">
                    <a:schemeClr val="tx1"/>
                  </a:outerShdw>
                </a:effectLst>
                <a:latin typeface="Cooper Black" pitchFamily="18" charset="0"/>
              </a:rPr>
              <a:t>“</a:t>
            </a:r>
            <a:r>
              <a:rPr lang="vi-VN" sz="2200" dirty="0" smtClean="0">
                <a:ln>
                  <a:solidFill>
                    <a:schemeClr val="tx1"/>
                  </a:solidFill>
                </a:ln>
                <a:solidFill>
                  <a:schemeClr val="bg1"/>
                </a:solidFill>
                <a:effectLst>
                  <a:glow rad="101600">
                    <a:schemeClr val="tx1">
                      <a:alpha val="40000"/>
                    </a:schemeClr>
                  </a:glow>
                  <a:outerShdw blurRad="50800" dist="50800" dir="5400000" algn="ctr" rotWithShape="0">
                    <a:schemeClr val="tx1"/>
                  </a:outerShdw>
                </a:effectLst>
                <a:latin typeface="Cooper Black" pitchFamily="18" charset="0"/>
              </a:rPr>
              <a:t>Umilirea și agonia Fiului iubit al lui Dumnezeu nu au fost îndurate pentru a-i cumpăra omului libertatea de a călca Legea Tatălui, și totuși de a sta, în același timp, cu Hristos pe scaunul Său de domnie. Chiar și cel mai vinovat păcătos poate să primească iertarea și să obțină puterea de a trăi o viață de ascultare prin meritele Domnului Hristos, prin pocăință și prin credință. Păcătosul nu este mântuit în păcatele lui, ci din păcatele lui</a:t>
            </a:r>
            <a:r>
              <a:rPr lang="es-ES" sz="2200" dirty="0" smtClean="0">
                <a:ln>
                  <a:solidFill>
                    <a:schemeClr val="tx1"/>
                  </a:solidFill>
                </a:ln>
                <a:solidFill>
                  <a:schemeClr val="bg1"/>
                </a:solidFill>
                <a:effectLst>
                  <a:glow rad="101600">
                    <a:schemeClr val="tx1">
                      <a:alpha val="40000"/>
                    </a:schemeClr>
                  </a:glow>
                  <a:outerShdw blurRad="50800" dist="50800" dir="5400000" algn="ctr" rotWithShape="0">
                    <a:schemeClr val="tx1"/>
                  </a:outerShdw>
                </a:effectLst>
                <a:latin typeface="Cooper Black" pitchFamily="18" charset="0"/>
              </a:rPr>
              <a:t>”</a:t>
            </a:r>
            <a:endParaRPr lang="es-ES" sz="2200" dirty="0">
              <a:ln>
                <a:solidFill>
                  <a:schemeClr val="tx1"/>
                </a:solidFill>
              </a:ln>
              <a:solidFill>
                <a:schemeClr val="bg1"/>
              </a:solidFill>
              <a:effectLst>
                <a:glow rad="101600">
                  <a:schemeClr val="tx1">
                    <a:alpha val="40000"/>
                  </a:schemeClr>
                </a:glow>
                <a:outerShdw blurRad="50800" dist="50800" dir="5400000" algn="ctr" rotWithShape="0">
                  <a:schemeClr val="tx1"/>
                </a:outerShdw>
              </a:effectLst>
              <a:latin typeface="Cooper Black" pitchFamily="18" charset="0"/>
            </a:endParaRPr>
          </a:p>
        </p:txBody>
      </p:sp>
      <p:sp>
        <p:nvSpPr>
          <p:cNvPr id="5" name="4 CuadroTexto"/>
          <p:cNvSpPr txBox="1"/>
          <p:nvPr/>
        </p:nvSpPr>
        <p:spPr>
          <a:xfrm>
            <a:off x="5938983" y="6500834"/>
            <a:ext cx="3133615" cy="307777"/>
          </a:xfrm>
          <a:prstGeom prst="rect">
            <a:avLst/>
          </a:prstGeom>
          <a:noFill/>
        </p:spPr>
        <p:txBody>
          <a:bodyPr wrap="none" rtlCol="0">
            <a:spAutoFit/>
          </a:bodyPr>
          <a:lstStyle/>
          <a:p>
            <a:pPr algn="r"/>
            <a:r>
              <a:rPr lang="es-ES" sz="1400" b="1" dirty="0" smtClean="0"/>
              <a:t>E.G.W. </a:t>
            </a:r>
            <a:r>
              <a:rPr lang="es-ES" sz="1400" b="1" dirty="0" smtClean="0"/>
              <a:t>(</a:t>
            </a:r>
            <a:r>
              <a:rPr lang="it-IT" sz="1400" b="1" dirty="0" smtClean="0"/>
              <a:t>Credinta și faptele, pg. </a:t>
            </a:r>
            <a:r>
              <a:rPr lang="it-IT" sz="1400" b="1" dirty="0" smtClean="0"/>
              <a:t>31</a:t>
            </a:r>
            <a:r>
              <a:rPr lang="es-ES" sz="1400" b="1" dirty="0" smtClean="0"/>
              <a:t>)</a:t>
            </a:r>
            <a:endParaRPr lang="es-ES" sz="1400" b="1" dirty="0"/>
          </a:p>
        </p:txBody>
      </p:sp>
      <p:sp>
        <p:nvSpPr>
          <p:cNvPr id="6" name="5 CuadroTexto"/>
          <p:cNvSpPr txBox="1"/>
          <p:nvPr/>
        </p:nvSpPr>
        <p:spPr>
          <a:xfrm>
            <a:off x="0" y="-24"/>
            <a:ext cx="9144000" cy="646331"/>
          </a:xfrm>
          <a:prstGeom prst="rect">
            <a:avLst/>
          </a:prstGeom>
          <a:noFill/>
        </p:spPr>
        <p:txBody>
          <a:bodyPr wrap="square" rtlCol="0">
            <a:spAutoFit/>
          </a:bodyPr>
          <a:lstStyle/>
          <a:p>
            <a:pPr algn="ctr"/>
            <a:r>
              <a:rPr lang="es-ES" sz="3600" b="1" dirty="0" smtClean="0">
                <a:ln w="12700">
                  <a:solidFill>
                    <a:schemeClr val="accent1">
                      <a:lumMod val="50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mj-lt"/>
              </a:rPr>
              <a:t>DE LA JUSTIFICARE LA </a:t>
            </a:r>
            <a:r>
              <a:rPr lang="es-ES" sz="3600" b="1" dirty="0" err="1" smtClean="0">
                <a:ln w="12700">
                  <a:solidFill>
                    <a:schemeClr val="accent1">
                      <a:lumMod val="50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mj-lt"/>
              </a:rPr>
              <a:t>LEGE</a:t>
            </a:r>
            <a:endParaRPr lang="es-ES" sz="3600" b="1" dirty="0">
              <a:ln w="12700">
                <a:solidFill>
                  <a:schemeClr val="accent1">
                    <a:lumMod val="50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39463"/>
            <a:ext cx="9144000" cy="707886"/>
          </a:xfrm>
          <a:prstGeom prst="rect">
            <a:avLst/>
          </a:prstGeom>
          <a:noFill/>
        </p:spPr>
        <p:txBody>
          <a:bodyPr wrap="square" rtlCol="0">
            <a:spAutoFit/>
            <a:scene3d>
              <a:camera prst="orthographicFront"/>
              <a:lightRig rig="freezing" dir="t"/>
            </a:scene3d>
            <a:sp3d extrusionH="57150" contourW="12700">
              <a:bevelT w="38100" h="38100"/>
              <a:contourClr>
                <a:schemeClr val="accent6">
                  <a:lumMod val="50000"/>
                </a:schemeClr>
              </a:contourClr>
            </a:sp3d>
          </a:bodyPr>
          <a:lstStyle/>
          <a:p>
            <a:pPr algn="ctr"/>
            <a:r>
              <a:rPr lang="es-ES"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LEGEA</a:t>
            </a:r>
            <a:r>
              <a:rPr lang="es-E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 SI </a:t>
            </a:r>
            <a:r>
              <a:rPr lang="es-ES"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CONFLICTUL</a:t>
            </a:r>
            <a:r>
              <a:rPr lang="es-E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 </a:t>
            </a:r>
            <a:r>
              <a:rPr lang="es-ES"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rPr>
              <a:t>CRESTINULUI</a:t>
            </a:r>
            <a:endPar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ndParaRPr>
          </a:p>
        </p:txBody>
      </p:sp>
      <p:sp>
        <p:nvSpPr>
          <p:cNvPr id="3" name="2 Rectángulo"/>
          <p:cNvSpPr/>
          <p:nvPr/>
        </p:nvSpPr>
        <p:spPr>
          <a:xfrm>
            <a:off x="107141" y="925281"/>
            <a:ext cx="8929718" cy="923330"/>
          </a:xfrm>
          <a:prstGeom prst="rect">
            <a:avLst/>
          </a:prstGeom>
        </p:spPr>
        <p:txBody>
          <a:bodyPr wrap="square">
            <a:spAutoFit/>
          </a:bodyPr>
          <a:lstStyle/>
          <a:p>
            <a:r>
              <a:rPr lang="es-ES" b="1" dirty="0" smtClean="0">
                <a:latin typeface="Comic Sans MS" pitchFamily="66" charset="0"/>
              </a:rPr>
              <a:t>“</a:t>
            </a:r>
            <a:r>
              <a:rPr lang="vi-VN" b="1" dirty="0" smtClean="0">
                <a:latin typeface="Comic Sans MS" pitchFamily="66" charset="0"/>
              </a:rPr>
              <a:t>Mulţumiri fie aduse lui Dumnezeu, prin Isus Hristos, Domnul nostru!… Astfel, dar, cu mintea, eu slujesc Legii lui Dumnezeu; dar cu firea pământească slujesc legii păcatului</a:t>
            </a:r>
            <a:r>
              <a:rPr lang="es-ES" b="1" dirty="0" smtClean="0">
                <a:latin typeface="Comic Sans MS" pitchFamily="66" charset="0"/>
              </a:rPr>
              <a:t>” </a:t>
            </a:r>
            <a:r>
              <a:rPr lang="es-ES" sz="1100" b="1" dirty="0" smtClean="0">
                <a:latin typeface="Comic Sans MS" pitchFamily="66" charset="0"/>
              </a:rPr>
              <a:t>(</a:t>
            </a:r>
            <a:r>
              <a:rPr lang="es-ES" sz="1100" b="1" dirty="0" err="1" smtClean="0">
                <a:latin typeface="Comic Sans MS" pitchFamily="66" charset="0"/>
              </a:rPr>
              <a:t>Romani</a:t>
            </a:r>
            <a:r>
              <a:rPr lang="es-ES" sz="1100" b="1" dirty="0" smtClean="0">
                <a:latin typeface="Comic Sans MS" pitchFamily="66" charset="0"/>
              </a:rPr>
              <a:t> 7:25</a:t>
            </a:r>
            <a:r>
              <a:rPr lang="es-ES" sz="1100" b="1" dirty="0" smtClean="0">
                <a:latin typeface="Comic Sans MS" pitchFamily="66" charset="0"/>
              </a:rPr>
              <a:t>)</a:t>
            </a:r>
            <a:endParaRPr lang="es-ES" b="1" dirty="0" smtClean="0">
              <a:latin typeface="Comic Sans MS" pitchFamily="66" charset="0"/>
            </a:endParaRPr>
          </a:p>
        </p:txBody>
      </p:sp>
      <p:sp>
        <p:nvSpPr>
          <p:cNvPr id="4" name="3 CuadroTexto"/>
          <p:cNvSpPr txBox="1"/>
          <p:nvPr/>
        </p:nvSpPr>
        <p:spPr>
          <a:xfrm>
            <a:off x="571472" y="2071678"/>
            <a:ext cx="464347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vi-VN" sz="2400" b="1" dirty="0" smtClean="0"/>
              <a:t>Două legi în conflict</a:t>
            </a:r>
            <a:r>
              <a:rPr lang="es-ES" sz="2400" b="1" dirty="0" smtClean="0"/>
              <a:t>?</a:t>
            </a:r>
            <a:endParaRPr lang="es-ES" sz="2400" b="1" dirty="0" smtClean="0"/>
          </a:p>
          <a:p>
            <a:pPr algn="ctr"/>
            <a:r>
              <a:rPr lang="es-ES" sz="2400" b="1" dirty="0" err="1" smtClean="0"/>
              <a:t>Care</a:t>
            </a:r>
            <a:r>
              <a:rPr lang="es-ES" sz="2400" b="1" dirty="0" smtClean="0"/>
              <a:t> este </a:t>
            </a:r>
            <a:r>
              <a:rPr lang="es-ES" sz="2400" b="1" dirty="0" err="1" smtClean="0"/>
              <a:t>legea</a:t>
            </a:r>
            <a:r>
              <a:rPr lang="es-ES" sz="2400" b="1" dirty="0" smtClean="0"/>
              <a:t> </a:t>
            </a:r>
            <a:r>
              <a:rPr lang="es-ES" sz="2400" b="1" dirty="0" err="1" smtClean="0"/>
              <a:t>lui</a:t>
            </a:r>
            <a:r>
              <a:rPr lang="es-ES" sz="2400" b="1" dirty="0" smtClean="0"/>
              <a:t> </a:t>
            </a:r>
            <a:r>
              <a:rPr lang="es-ES" sz="2400" b="1" dirty="0" err="1" smtClean="0"/>
              <a:t>Dumnezeu</a:t>
            </a:r>
            <a:r>
              <a:rPr lang="es-ES" sz="2400" b="1" dirty="0" smtClean="0"/>
              <a:t>?</a:t>
            </a:r>
            <a:endParaRPr lang="es-ES" sz="2400" b="1" dirty="0" smtClean="0"/>
          </a:p>
          <a:p>
            <a:pPr algn="ctr"/>
            <a:r>
              <a:rPr lang="vi-VN" sz="2400" b="1" dirty="0" smtClean="0"/>
              <a:t>Care este legea păcatului</a:t>
            </a:r>
            <a:r>
              <a:rPr lang="es-ES" sz="2400" b="1" dirty="0" smtClean="0"/>
              <a:t>?</a:t>
            </a:r>
            <a:endParaRPr lang="es-ES" sz="2400" b="1" dirty="0"/>
          </a:p>
        </p:txBody>
      </p:sp>
      <p:sp>
        <p:nvSpPr>
          <p:cNvPr id="7" name="6 CuadroTexto"/>
          <p:cNvSpPr txBox="1"/>
          <p:nvPr/>
        </p:nvSpPr>
        <p:spPr>
          <a:xfrm>
            <a:off x="71406" y="3286124"/>
            <a:ext cx="5572164" cy="3677930"/>
          </a:xfrm>
          <a:prstGeom prst="rect">
            <a:avLst/>
          </a:prstGeom>
          <a:noFill/>
        </p:spPr>
        <p:txBody>
          <a:bodyPr wrap="square" rtlCol="0">
            <a:spAutoFit/>
          </a:bodyPr>
          <a:lstStyle/>
          <a:p>
            <a:pPr>
              <a:spcBef>
                <a:spcPts val="600"/>
              </a:spcBef>
            </a:pPr>
            <a:r>
              <a:rPr lang="vi-VN" sz="2200" b="1" dirty="0" smtClean="0"/>
              <a:t>Încălcarea legii este o sursă de frustrare. Cu toate acestea, în contextul din Romani 7, persoana care chiar dacă se vede neputinciosă să împlinească legea, nu-și poate pierde speranța din această cauză</a:t>
            </a:r>
            <a:r>
              <a:rPr lang="es-ES" sz="2200" b="1" dirty="0" smtClean="0"/>
              <a:t>.</a:t>
            </a:r>
            <a:endParaRPr lang="es-ES" sz="2200" b="1" dirty="0" smtClean="0"/>
          </a:p>
          <a:p>
            <a:pPr>
              <a:spcBef>
                <a:spcPts val="600"/>
              </a:spcBef>
            </a:pPr>
            <a:r>
              <a:rPr lang="vi-VN" sz="2200" b="1" dirty="0" smtClean="0"/>
              <a:t>Pentru cei care trăiesc în Duhul, legea este o reamintire constantă că eliberarea de la condamnare vine prin Isus Hristos</a:t>
            </a:r>
            <a:r>
              <a:rPr lang="es-ES" sz="2200" b="1" dirty="0" smtClean="0"/>
              <a:t>.</a:t>
            </a:r>
            <a:endParaRPr lang="es-ES" sz="2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ppt_w"/>
                                          </p:val>
                                        </p:tav>
                                        <p:tav tm="100000">
                                          <p:val>
                                            <p:strVal val="#ppt_w"/>
                                          </p:val>
                                        </p:tav>
                                      </p:tavLst>
                                    </p:anim>
                                    <p:anim calcmode="lin" valueType="num">
                                      <p:cBhvr>
                                        <p:cTn id="29"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7000"/>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2844" y="1035683"/>
            <a:ext cx="8501122" cy="4893647"/>
          </a:xfrm>
          <a:prstGeom prst="rect">
            <a:avLst/>
          </a:prstGeom>
        </p:spPr>
        <p:txBody>
          <a:bodyPr wrap="square">
            <a:spAutoFit/>
          </a:bodyPr>
          <a:lstStyle/>
          <a:p>
            <a:r>
              <a:rPr lang="vi-VN" sz="2400" dirty="0" smtClean="0">
                <a:latin typeface="Cooper Black" pitchFamily="18" charset="0"/>
              </a:rPr>
              <a:t>“Păcatul ne-a separat de viața lui Dumnezeu. Sufletele noastre sunt paralizate. Suntem atât de incapabili de a trăi o viață sfântă precum a fost șchiopul să umble. Mulți își dau seama de neputința lor; își doresc cu nerăbdare aceea viață spirituală, care îi va pune în armonie cu Dumnezeu, și depun efort pentru a realiza acest lucru; dar în zadar. Disperati, strigă: “O, nenorocitul de mine! Cine mă va izbăvi de acest trup de moarte?” Romani 7:24. Ridicăți ochii suflete care lupta pradă tristeței. Mântuitorul se înclină spre sufletul câștigat prin sângele Său, spunând cu tandrete de nedescris și milă: “Vrei să fii Salvat?” El vă invită să va ridicati plini de sănătate și pace”</a:t>
            </a:r>
            <a:endParaRPr lang="es-ES" sz="2400" dirty="0">
              <a:latin typeface="Cooper Black" pitchFamily="18" charset="0"/>
            </a:endParaRPr>
          </a:p>
        </p:txBody>
      </p:sp>
      <p:sp>
        <p:nvSpPr>
          <p:cNvPr id="3" name="2 CuadroTexto"/>
          <p:cNvSpPr txBox="1"/>
          <p:nvPr/>
        </p:nvSpPr>
        <p:spPr>
          <a:xfrm>
            <a:off x="5154309" y="6072206"/>
            <a:ext cx="3093539" cy="307777"/>
          </a:xfrm>
          <a:prstGeom prst="rect">
            <a:avLst/>
          </a:prstGeom>
          <a:noFill/>
        </p:spPr>
        <p:txBody>
          <a:bodyPr wrap="none" rtlCol="0">
            <a:spAutoFit/>
          </a:bodyPr>
          <a:lstStyle/>
          <a:p>
            <a:pPr algn="r"/>
            <a:r>
              <a:rPr lang="es-ES" sz="1400" b="1" dirty="0" smtClean="0"/>
              <a:t>E.G.W. </a:t>
            </a:r>
            <a:r>
              <a:rPr lang="es-ES" sz="1400" b="1" dirty="0" smtClean="0"/>
              <a:t>(</a:t>
            </a:r>
            <a:r>
              <a:rPr lang="vi-VN" sz="1400" b="1" dirty="0" smtClean="0"/>
              <a:t>Inăltati pe Isus, 14 martie</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3000"/>
          </a:stretch>
        </a:blipFill>
        <a:effectLst/>
      </p:bgPr>
    </p:bg>
    <p:spTree>
      <p:nvGrpSpPr>
        <p:cNvPr id="1" name=""/>
        <p:cNvGrpSpPr/>
        <p:nvPr/>
      </p:nvGrpSpPr>
      <p:grpSpPr>
        <a:xfrm>
          <a:off x="0" y="0"/>
          <a:ext cx="0" cy="0"/>
          <a:chOff x="0" y="0"/>
          <a:chExt cx="0" cy="0"/>
        </a:xfrm>
      </p:grpSpPr>
      <p:pic>
        <p:nvPicPr>
          <p:cNvPr id="8" name="7 Imagen" descr="jesus y la ley.jpg"/>
          <p:cNvPicPr>
            <a:picLocks noChangeAspect="1"/>
          </p:cNvPicPr>
          <p:nvPr/>
        </p:nvPicPr>
        <p:blipFill>
          <a:blip r:embed="rId3" cstate="email"/>
          <a:stretch>
            <a:fillRect/>
          </a:stretch>
        </p:blipFill>
        <p:spPr>
          <a:xfrm>
            <a:off x="142844" y="1500174"/>
            <a:ext cx="4178491" cy="5214974"/>
          </a:xfrm>
          <a:prstGeom prst="roundRect">
            <a:avLst>
              <a:gd name="adj" fmla="val 870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CuadroTexto"/>
          <p:cNvSpPr txBox="1"/>
          <p:nvPr/>
        </p:nvSpPr>
        <p:spPr>
          <a:xfrm>
            <a:off x="1571604" y="142852"/>
            <a:ext cx="7572396" cy="646331"/>
          </a:xfrm>
          <a:prstGeom prst="rect">
            <a:avLst/>
          </a:prstGeom>
          <a:noFill/>
        </p:spPr>
        <p:txBody>
          <a:bodyPr wrap="square" rtlCol="0">
            <a:spAutoFit/>
          </a:bodyPr>
          <a:lstStyle/>
          <a:p>
            <a:pPr algn="ct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DE LA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LEGE</a:t>
            </a:r>
            <a:r>
              <a:rPr lang="es-E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LA </a:t>
            </a:r>
            <a:r>
              <a:rPr lang="es-E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HRISTOS</a:t>
            </a:r>
            <a:endPar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3" name="2 Rectángulo"/>
          <p:cNvSpPr/>
          <p:nvPr/>
        </p:nvSpPr>
        <p:spPr>
          <a:xfrm>
            <a:off x="1000100" y="785794"/>
            <a:ext cx="8072494" cy="646331"/>
          </a:xfrm>
          <a:prstGeom prst="rect">
            <a:avLst/>
          </a:prstGeom>
        </p:spPr>
        <p:txBody>
          <a:bodyPr wrap="square">
            <a:spAutoFit/>
          </a:bodyPr>
          <a:lstStyle/>
          <a:p>
            <a:r>
              <a:rPr lang="es-ES" b="1" dirty="0" smtClean="0">
                <a:latin typeface="Comic Sans MS" pitchFamily="66" charset="0"/>
              </a:rPr>
              <a:t>“</a:t>
            </a:r>
            <a:r>
              <a:rPr lang="vi-VN" b="1" dirty="0" smtClean="0">
                <a:latin typeface="Comic Sans MS" pitchFamily="66" charset="0"/>
              </a:rPr>
              <a:t>Căci Hristos este sfârşitul Legii, pentru ca oricine crede în El să poată căpăta neprihănirea</a:t>
            </a:r>
            <a:r>
              <a:rPr lang="es-ES" b="1" dirty="0" smtClean="0">
                <a:latin typeface="Comic Sans MS" pitchFamily="66" charset="0"/>
              </a:rPr>
              <a:t>” </a:t>
            </a:r>
            <a:r>
              <a:rPr lang="es-ES" sz="1100" b="1" dirty="0" smtClean="0">
                <a:latin typeface="Comic Sans MS" pitchFamily="66" charset="0"/>
              </a:rPr>
              <a:t>(</a:t>
            </a:r>
            <a:r>
              <a:rPr lang="es-ES" sz="1100" b="1" dirty="0" err="1" smtClean="0">
                <a:latin typeface="Comic Sans MS" pitchFamily="66" charset="0"/>
              </a:rPr>
              <a:t>Romani</a:t>
            </a:r>
            <a:r>
              <a:rPr lang="es-ES" sz="1100" b="1" dirty="0" smtClean="0">
                <a:latin typeface="Comic Sans MS" pitchFamily="66" charset="0"/>
              </a:rPr>
              <a:t> 10:4</a:t>
            </a:r>
            <a:r>
              <a:rPr lang="es-ES" sz="1100" b="1" dirty="0" smtClean="0">
                <a:latin typeface="Comic Sans MS" pitchFamily="66" charset="0"/>
              </a:rPr>
              <a:t>)</a:t>
            </a:r>
            <a:endParaRPr lang="es-ES" b="1" dirty="0" smtClean="0">
              <a:latin typeface="Comic Sans MS" pitchFamily="66" charset="0"/>
            </a:endParaRPr>
          </a:p>
        </p:txBody>
      </p:sp>
      <p:sp>
        <p:nvSpPr>
          <p:cNvPr id="5" name="4 Rectángulo"/>
          <p:cNvSpPr/>
          <p:nvPr/>
        </p:nvSpPr>
        <p:spPr>
          <a:xfrm>
            <a:off x="4500594" y="1496785"/>
            <a:ext cx="4572000" cy="646331"/>
          </a:xfrm>
          <a:prstGeom prst="rect">
            <a:avLst/>
          </a:prstGeom>
        </p:spPr>
        <p:txBody>
          <a:bodyPr>
            <a:spAutoFit/>
          </a:bodyPr>
          <a:lstStyle/>
          <a:p>
            <a:r>
              <a:rPr lang="es-ES" b="1" dirty="0" err="1" smtClean="0"/>
              <a:t>Cuvântul</a:t>
            </a:r>
            <a:r>
              <a:rPr lang="es-ES" b="1" dirty="0" smtClean="0"/>
              <a:t> </a:t>
            </a:r>
            <a:r>
              <a:rPr lang="es-ES" b="1" dirty="0" err="1" smtClean="0"/>
              <a:t>grecesc</a:t>
            </a:r>
            <a:r>
              <a:rPr lang="es-ES" b="1" dirty="0" smtClean="0"/>
              <a:t> </a:t>
            </a:r>
            <a:r>
              <a:rPr lang="es-ES" b="1" i="1" dirty="0" err="1" smtClean="0"/>
              <a:t>telos</a:t>
            </a:r>
            <a:r>
              <a:rPr lang="es-ES" b="1" dirty="0" smtClean="0"/>
              <a:t> “</a:t>
            </a:r>
            <a:r>
              <a:rPr lang="es-ES" b="1" dirty="0" err="1" smtClean="0"/>
              <a:t>sfârsitul</a:t>
            </a:r>
            <a:r>
              <a:rPr lang="es-ES" b="1" dirty="0" smtClean="0"/>
              <a:t>” </a:t>
            </a:r>
            <a:r>
              <a:rPr lang="es-ES" b="1" dirty="0" err="1" smtClean="0"/>
              <a:t>poate</a:t>
            </a:r>
            <a:r>
              <a:rPr lang="es-ES" b="1" dirty="0" smtClean="0"/>
              <a:t>  fi </a:t>
            </a:r>
            <a:r>
              <a:rPr lang="es-ES" b="1" dirty="0" err="1" smtClean="0"/>
              <a:t>interpretat</a:t>
            </a:r>
            <a:r>
              <a:rPr lang="es-ES" b="1" dirty="0" smtClean="0"/>
              <a:t> </a:t>
            </a:r>
            <a:r>
              <a:rPr lang="es-ES" b="1" dirty="0" err="1" smtClean="0"/>
              <a:t>în</a:t>
            </a:r>
            <a:r>
              <a:rPr lang="es-ES" b="1" dirty="0" smtClean="0"/>
              <a:t> </a:t>
            </a:r>
            <a:r>
              <a:rPr lang="es-ES" b="1" dirty="0" err="1" smtClean="0"/>
              <a:t>mai</a:t>
            </a:r>
            <a:r>
              <a:rPr lang="es-ES" b="1" dirty="0" smtClean="0"/>
              <a:t> multe </a:t>
            </a:r>
            <a:r>
              <a:rPr lang="es-ES" b="1" dirty="0" err="1" smtClean="0"/>
              <a:t>moduri</a:t>
            </a:r>
            <a:r>
              <a:rPr lang="es-ES" b="1" dirty="0" smtClean="0"/>
              <a:t>:</a:t>
            </a:r>
            <a:endParaRPr lang="es-ES" b="1" dirty="0"/>
          </a:p>
        </p:txBody>
      </p:sp>
      <p:sp>
        <p:nvSpPr>
          <p:cNvPr id="6" name="5 Rectángulo"/>
          <p:cNvSpPr/>
          <p:nvPr/>
        </p:nvSpPr>
        <p:spPr>
          <a:xfrm>
            <a:off x="4429092" y="2309850"/>
            <a:ext cx="4714908" cy="2262158"/>
          </a:xfrm>
          <a:prstGeom prst="rect">
            <a:avLst/>
          </a:prstGeom>
        </p:spPr>
        <p:txBody>
          <a:bodyPr wrap="square">
            <a:spAutoFit/>
          </a:bodyPr>
          <a:lstStyle/>
          <a:p>
            <a:pPr marL="342900" indent="-342900">
              <a:spcBef>
                <a:spcPts val="600"/>
              </a:spcBef>
              <a:buClr>
                <a:schemeClr val="accent3">
                  <a:lumMod val="75000"/>
                </a:schemeClr>
              </a:buClr>
              <a:buFont typeface="+mj-lt"/>
              <a:buAutoNum type="arabicPeriod"/>
            </a:pPr>
            <a:r>
              <a:rPr lang="es-ES" b="1" dirty="0" err="1" smtClean="0"/>
              <a:t>Hristos</a:t>
            </a:r>
            <a:r>
              <a:rPr lang="es-ES" b="1" dirty="0" smtClean="0"/>
              <a:t> este </a:t>
            </a:r>
            <a:r>
              <a:rPr lang="es-ES" b="1" dirty="0" err="1" smtClean="0"/>
              <a:t>încetarea</a:t>
            </a:r>
            <a:r>
              <a:rPr lang="es-ES" b="1" dirty="0" smtClean="0"/>
              <a:t> </a:t>
            </a:r>
            <a:r>
              <a:rPr lang="es-ES" b="1" dirty="0" err="1" smtClean="0"/>
              <a:t>legii</a:t>
            </a:r>
            <a:r>
              <a:rPr lang="es-ES" b="1" dirty="0" smtClean="0"/>
              <a:t>.</a:t>
            </a:r>
            <a:endParaRPr lang="es-ES" b="1" dirty="0" smtClean="0"/>
          </a:p>
          <a:p>
            <a:pPr marL="342900" indent="-342900">
              <a:spcBef>
                <a:spcPts val="600"/>
              </a:spcBef>
              <a:buClr>
                <a:schemeClr val="accent3">
                  <a:lumMod val="75000"/>
                </a:schemeClr>
              </a:buClr>
              <a:buFont typeface="+mj-lt"/>
              <a:buAutoNum type="arabicPeriod"/>
            </a:pPr>
            <a:r>
              <a:rPr lang="es-ES" b="1" dirty="0" err="1" smtClean="0"/>
              <a:t>Hristos</a:t>
            </a:r>
            <a:r>
              <a:rPr lang="es-ES" b="1" dirty="0" smtClean="0"/>
              <a:t> este </a:t>
            </a:r>
            <a:r>
              <a:rPr lang="es-ES" b="1" dirty="0" err="1" smtClean="0"/>
              <a:t>ținta</a:t>
            </a:r>
            <a:r>
              <a:rPr lang="es-ES" b="1" dirty="0" smtClean="0"/>
              <a:t> </a:t>
            </a:r>
            <a:r>
              <a:rPr lang="es-ES" b="1" dirty="0" err="1" smtClean="0"/>
              <a:t>sau</a:t>
            </a:r>
            <a:r>
              <a:rPr lang="es-ES" b="1" dirty="0" smtClean="0"/>
              <a:t> </a:t>
            </a:r>
            <a:r>
              <a:rPr lang="es-ES" b="1" dirty="0" err="1" smtClean="0"/>
              <a:t>scopul</a:t>
            </a:r>
            <a:r>
              <a:rPr lang="es-ES" b="1" dirty="0" smtClean="0"/>
              <a:t> </a:t>
            </a:r>
            <a:r>
              <a:rPr lang="es-ES" b="1" dirty="0" err="1" smtClean="0"/>
              <a:t>legii</a:t>
            </a:r>
            <a:r>
              <a:rPr lang="es-ES" b="1" dirty="0" smtClean="0"/>
              <a:t> (</a:t>
            </a:r>
            <a:r>
              <a:rPr lang="es-ES" b="1" dirty="0" err="1" smtClean="0"/>
              <a:t>Galateni</a:t>
            </a:r>
            <a:r>
              <a:rPr lang="es-ES" b="1" dirty="0" smtClean="0"/>
              <a:t> 3:24</a:t>
            </a:r>
            <a:r>
              <a:rPr lang="es-ES" b="1" dirty="0" smtClean="0"/>
              <a:t>)</a:t>
            </a:r>
          </a:p>
          <a:p>
            <a:pPr marL="342900" indent="-342900">
              <a:spcBef>
                <a:spcPts val="600"/>
              </a:spcBef>
              <a:buClr>
                <a:schemeClr val="accent3">
                  <a:lumMod val="75000"/>
                </a:schemeClr>
              </a:buClr>
              <a:buFont typeface="+mj-lt"/>
              <a:buAutoNum type="arabicPeriod"/>
            </a:pPr>
            <a:r>
              <a:rPr lang="es-ES" b="1" dirty="0" err="1" smtClean="0"/>
              <a:t>Hristos</a:t>
            </a:r>
            <a:r>
              <a:rPr lang="es-ES" b="1" dirty="0" smtClean="0"/>
              <a:t> este </a:t>
            </a:r>
            <a:r>
              <a:rPr lang="es-ES" b="1" dirty="0" err="1" smtClean="0"/>
              <a:t>împlinirea</a:t>
            </a:r>
            <a:r>
              <a:rPr lang="es-ES" b="1" dirty="0" smtClean="0"/>
              <a:t> </a:t>
            </a:r>
            <a:r>
              <a:rPr lang="es-ES" b="1" dirty="0" err="1" smtClean="0"/>
              <a:t>legii</a:t>
            </a:r>
            <a:r>
              <a:rPr lang="es-ES" b="1" dirty="0" smtClean="0"/>
              <a:t/>
            </a:r>
            <a:br>
              <a:rPr lang="es-ES" b="1" dirty="0" smtClean="0"/>
            </a:br>
            <a:r>
              <a:rPr lang="es-ES" b="1" dirty="0" smtClean="0"/>
              <a:t>(</a:t>
            </a:r>
            <a:r>
              <a:rPr lang="es-ES" b="1" dirty="0" err="1" smtClean="0"/>
              <a:t>Matei</a:t>
            </a:r>
            <a:r>
              <a:rPr lang="es-ES" b="1" dirty="0" smtClean="0"/>
              <a:t> </a:t>
            </a:r>
            <a:r>
              <a:rPr lang="es-ES" b="1" dirty="0" smtClean="0"/>
              <a:t>5:17</a:t>
            </a:r>
            <a:r>
              <a:rPr lang="es-ES" b="1" dirty="0" smtClean="0"/>
              <a:t>)</a:t>
            </a:r>
          </a:p>
          <a:p>
            <a:pPr marL="342900" indent="-342900">
              <a:spcBef>
                <a:spcPts val="600"/>
              </a:spcBef>
              <a:buClr>
                <a:schemeClr val="accent3">
                  <a:lumMod val="75000"/>
                </a:schemeClr>
              </a:buClr>
              <a:buFont typeface="+mj-lt"/>
              <a:buAutoNum type="arabicPeriod"/>
            </a:pPr>
            <a:r>
              <a:rPr lang="es-ES" b="1" dirty="0" err="1" smtClean="0"/>
              <a:t>Hristos</a:t>
            </a:r>
            <a:r>
              <a:rPr lang="es-ES" b="1" dirty="0" smtClean="0"/>
              <a:t> este </a:t>
            </a:r>
            <a:r>
              <a:rPr lang="es-ES" b="1" dirty="0" err="1" smtClean="0"/>
              <a:t>sfârșitul</a:t>
            </a:r>
            <a:r>
              <a:rPr lang="es-ES" b="1" dirty="0" smtClean="0"/>
              <a:t> </a:t>
            </a:r>
            <a:r>
              <a:rPr lang="es-ES" b="1" dirty="0" err="1" smtClean="0"/>
              <a:t>Legii</a:t>
            </a:r>
            <a:r>
              <a:rPr lang="es-ES" b="1" dirty="0" smtClean="0"/>
              <a:t> </a:t>
            </a:r>
            <a:r>
              <a:rPr lang="es-ES" b="1" dirty="0" err="1" smtClean="0"/>
              <a:t>ca</a:t>
            </a:r>
            <a:r>
              <a:rPr lang="es-ES" b="1" dirty="0" smtClean="0"/>
              <a:t> </a:t>
            </a:r>
            <a:r>
              <a:rPr lang="es-ES" b="1" dirty="0" err="1" smtClean="0"/>
              <a:t>mijloc</a:t>
            </a:r>
            <a:r>
              <a:rPr lang="es-ES" b="1" dirty="0" smtClean="0"/>
              <a:t> de </a:t>
            </a:r>
            <a:r>
              <a:rPr lang="es-ES" b="1" dirty="0" err="1" smtClean="0"/>
              <a:t>mântuire</a:t>
            </a:r>
            <a:r>
              <a:rPr lang="es-ES" b="1" dirty="0" smtClean="0"/>
              <a:t> (</a:t>
            </a:r>
            <a:r>
              <a:rPr lang="es-ES" b="1" dirty="0" err="1" smtClean="0"/>
              <a:t>Romani</a:t>
            </a:r>
            <a:r>
              <a:rPr lang="es-ES" b="1" dirty="0" smtClean="0"/>
              <a:t> 6:14</a:t>
            </a:r>
            <a:r>
              <a:rPr lang="es-ES" b="1" dirty="0" smtClean="0"/>
              <a:t>)</a:t>
            </a:r>
            <a:endParaRPr lang="es-ES" b="1" dirty="0"/>
          </a:p>
        </p:txBody>
      </p:sp>
      <p:sp>
        <p:nvSpPr>
          <p:cNvPr id="7" name="6 CuadroTexto"/>
          <p:cNvSpPr txBox="1"/>
          <p:nvPr/>
        </p:nvSpPr>
        <p:spPr>
          <a:xfrm>
            <a:off x="4500562" y="4741001"/>
            <a:ext cx="4572032" cy="1831271"/>
          </a:xfrm>
          <a:prstGeom prst="rect">
            <a:avLst/>
          </a:prstGeom>
          <a:noFill/>
        </p:spPr>
        <p:txBody>
          <a:bodyPr wrap="square" rtlCol="0">
            <a:spAutoFit/>
          </a:bodyPr>
          <a:lstStyle/>
          <a:p>
            <a:pPr>
              <a:spcBef>
                <a:spcPts val="600"/>
              </a:spcBef>
            </a:pPr>
            <a:r>
              <a:rPr lang="vi-VN" b="1" dirty="0" smtClean="0"/>
              <a:t>După cum am văzut în lecția anterioară, Hristos ne iartă păcatele  anulând legea. Din acest motiv, prima interpretare este incorectă</a:t>
            </a:r>
            <a:r>
              <a:rPr lang="es-ES" b="1" dirty="0" smtClean="0"/>
              <a:t>.</a:t>
            </a:r>
            <a:endParaRPr lang="es-ES" b="1" dirty="0" smtClean="0"/>
          </a:p>
          <a:p>
            <a:pPr>
              <a:spcBef>
                <a:spcPts val="600"/>
              </a:spcBef>
            </a:pPr>
            <a:r>
              <a:rPr lang="vi-VN" b="1" dirty="0" smtClean="0"/>
              <a:t>Celelalte ne ajută să înțelegem relația Legii cu privire la Hristos</a:t>
            </a:r>
            <a:r>
              <a:rPr lang="es-ES" b="1" dirty="0" smtClean="0"/>
              <a:t>.</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ppt_w/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par>
                                <p:cTn id="20" presetID="17"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p:cTn id="45" dur="5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46"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4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p:cTn id="53" dur="5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54"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5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p:cTn id="61" dur="5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62"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Effect transition="in" filter="fade">
                                      <p:cBhvr>
                                        <p:cTn id="69" dur="1000"/>
                                        <p:tgtEl>
                                          <p:spTgt spid="7">
                                            <p:txEl>
                                              <p:pRg st="0" end="0"/>
                                            </p:txEl>
                                          </p:spTgt>
                                        </p:tgtEl>
                                      </p:cBhvr>
                                    </p:animEffect>
                                    <p:anim calcmode="lin" valueType="num">
                                      <p:cBhvr>
                                        <p:cTn id="7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Effect transition="in" filter="fade">
                                      <p:cBhvr>
                                        <p:cTn id="77" dur="1000"/>
                                        <p:tgtEl>
                                          <p:spTgt spid="7">
                                            <p:txEl>
                                              <p:pRg st="1" end="1"/>
                                            </p:txEl>
                                          </p:spTgt>
                                        </p:tgtEl>
                                      </p:cBhvr>
                                    </p:animEffect>
                                    <p:anim calcmode="lin" valueType="num">
                                      <p:cBhvr>
                                        <p:cTn id="7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116632"/>
            <a:ext cx="4464496" cy="584775"/>
          </a:xfrm>
          <a:prstGeom prst="rect">
            <a:avLst/>
          </a:prstGeom>
          <a:noFill/>
        </p:spPr>
        <p:txBody>
          <a:bodyPr wrap="square" rtlCol="0">
            <a:spAutoFit/>
          </a:bodyPr>
          <a:lstStyle/>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DE LA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LEGE</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LA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HRISTOS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4" name="3 CuadroTexto"/>
          <p:cNvSpPr txBox="1"/>
          <p:nvPr/>
        </p:nvSpPr>
        <p:spPr>
          <a:xfrm>
            <a:off x="107504" y="2189791"/>
            <a:ext cx="4607372" cy="4555093"/>
          </a:xfrm>
          <a:prstGeom prst="rect">
            <a:avLst/>
          </a:prstGeom>
          <a:noFill/>
        </p:spPr>
        <p:txBody>
          <a:bodyPr wrap="square" rtlCol="0">
            <a:spAutoFit/>
          </a:bodyPr>
          <a:lstStyle/>
          <a:p>
            <a:pPr>
              <a:spcBef>
                <a:spcPts val="600"/>
              </a:spcBef>
              <a:spcAft>
                <a:spcPts val="600"/>
              </a:spcAft>
            </a:pPr>
            <a:r>
              <a:rPr lang="vi-VN" sz="2000" b="1" dirty="0" smtClean="0">
                <a:solidFill>
                  <a:schemeClr val="bg1"/>
                </a:solidFill>
                <a:effectLst>
                  <a:outerShdw blurRad="50800" dist="50800" dir="5400000" algn="ctr" rotWithShape="0">
                    <a:schemeClr val="tx1"/>
                  </a:outerShdw>
                </a:effectLst>
              </a:rPr>
              <a:t>Cuvântul tradus ca Ayo (paidagogos), definea un sclav care avea autoritate asupra copiiilor stăpânului. Nu a fost un profesor (didaskalos), ci o persoană care avea grijă de copil de la 6 ani până la maturitate</a:t>
            </a:r>
            <a:r>
              <a:rPr lang="es-E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spcAft>
                <a:spcPts val="600"/>
              </a:spcAft>
            </a:pPr>
            <a:r>
              <a:rPr lang="vi-VN" sz="2000" b="1" dirty="0" smtClean="0">
                <a:solidFill>
                  <a:schemeClr val="bg1"/>
                </a:solidFill>
                <a:effectLst>
                  <a:outerShdw blurRad="50800" dist="50800" dir="5400000" algn="ctr" rotWithShape="0">
                    <a:schemeClr val="tx1"/>
                  </a:outerShdw>
                </a:effectLst>
              </a:rPr>
              <a:t>Funcțiile sale au fost mai multe: pe de o parte, trebuia să protejeze, să îngrijească, să învețe virtuțile morale și să se preocupe de toate nevoile din categoriile lor; pe de altă parte, trebuia să-i corecteze și să îi pedepsească atunci când era necesar</a:t>
            </a:r>
            <a:r>
              <a:rPr lang="es-E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sp>
        <p:nvSpPr>
          <p:cNvPr id="5" name="4 Rectángulo"/>
          <p:cNvSpPr/>
          <p:nvPr/>
        </p:nvSpPr>
        <p:spPr>
          <a:xfrm>
            <a:off x="179512" y="857232"/>
            <a:ext cx="4320480" cy="1323439"/>
          </a:xfrm>
          <a:prstGeom prst="rect">
            <a:avLst/>
          </a:prstGeom>
        </p:spPr>
        <p:txBody>
          <a:bodyPr wrap="square">
            <a:spAutoFit/>
          </a:bodyPr>
          <a:lstStyle/>
          <a:p>
            <a:r>
              <a:rPr lang="es-ES" sz="2000" b="1" dirty="0" smtClean="0">
                <a:solidFill>
                  <a:srgbClr val="FFFFCC"/>
                </a:solidFill>
                <a:effectLst>
                  <a:outerShdw blurRad="50800" dist="50800" dir="5400000" algn="ctr" rotWithShape="0">
                    <a:schemeClr val="tx1"/>
                  </a:outerShdw>
                </a:effectLst>
                <a:latin typeface="Comic Sans MS" pitchFamily="66" charset="0"/>
              </a:rPr>
              <a:t>“</a:t>
            </a:r>
            <a:r>
              <a:rPr lang="vi-VN" sz="2000" b="1" dirty="0" smtClean="0">
                <a:solidFill>
                  <a:srgbClr val="FFFFCC"/>
                </a:solidFill>
                <a:effectLst>
                  <a:outerShdw blurRad="50800" dist="50800" dir="5400000" algn="ctr" rotWithShape="0">
                    <a:schemeClr val="tx1"/>
                  </a:outerShdw>
                </a:effectLst>
                <a:latin typeface="Comic Sans MS" pitchFamily="66" charset="0"/>
              </a:rPr>
              <a:t>Astfel, Legea ne-a fost un îndrumător spre Hristos, ca să fim socotiţi neprihăniţi prin credinţă</a:t>
            </a:r>
            <a:r>
              <a:rPr lang="es-ES" sz="2000" b="1" dirty="0" smtClean="0">
                <a:solidFill>
                  <a:srgbClr val="FFFFCC"/>
                </a:solidFill>
                <a:effectLst>
                  <a:outerShdw blurRad="50800" dist="50800" dir="5400000" algn="ctr" rotWithShape="0">
                    <a:schemeClr val="tx1"/>
                  </a:outerShdw>
                </a:effectLst>
                <a:latin typeface="Comic Sans MS" pitchFamily="66" charset="0"/>
              </a:rPr>
              <a:t>” </a:t>
            </a:r>
            <a:r>
              <a:rPr lang="es-ES" sz="1200" b="1" dirty="0" smtClean="0">
                <a:solidFill>
                  <a:srgbClr val="FFFFCC"/>
                </a:solidFill>
                <a:effectLst>
                  <a:outerShdw blurRad="50800" dist="50800" dir="5400000" algn="ctr" rotWithShape="0">
                    <a:schemeClr val="tx1"/>
                  </a:outerShdw>
                </a:effectLst>
                <a:latin typeface="Comic Sans MS" pitchFamily="66" charset="0"/>
              </a:rPr>
              <a:t>(</a:t>
            </a:r>
            <a:r>
              <a:rPr lang="es-ES" sz="1200" b="1" dirty="0" err="1" smtClean="0">
                <a:solidFill>
                  <a:srgbClr val="FFFFCC"/>
                </a:solidFill>
                <a:effectLst>
                  <a:outerShdw blurRad="50800" dist="50800" dir="5400000" algn="ctr" rotWithShape="0">
                    <a:schemeClr val="tx1"/>
                  </a:outerShdw>
                </a:effectLst>
                <a:latin typeface="Comic Sans MS" pitchFamily="66" charset="0"/>
              </a:rPr>
              <a:t>Galateni</a:t>
            </a:r>
            <a:r>
              <a:rPr lang="es-ES" sz="1200" b="1" dirty="0" smtClean="0">
                <a:solidFill>
                  <a:srgbClr val="FFFFCC"/>
                </a:solidFill>
                <a:effectLst>
                  <a:outerShdw blurRad="50800" dist="50800" dir="5400000" algn="ctr" rotWithShape="0">
                    <a:schemeClr val="tx1"/>
                  </a:outerShdw>
                </a:effectLst>
                <a:latin typeface="Comic Sans MS" pitchFamily="66" charset="0"/>
              </a:rPr>
              <a:t>, </a:t>
            </a:r>
            <a:r>
              <a:rPr lang="es-ES" sz="1200" b="1" dirty="0">
                <a:solidFill>
                  <a:srgbClr val="FFFFCC"/>
                </a:solidFill>
                <a:effectLst>
                  <a:outerShdw blurRad="50800" dist="50800" dir="5400000" algn="ctr" rotWithShape="0">
                    <a:schemeClr val="tx1"/>
                  </a:outerShdw>
                </a:effectLst>
                <a:latin typeface="Comic Sans MS" pitchFamily="66" charset="0"/>
              </a:rPr>
              <a:t>3</a:t>
            </a:r>
            <a:r>
              <a:rPr lang="es-ES" sz="1200" b="1" dirty="0" smtClean="0">
                <a:solidFill>
                  <a:srgbClr val="FFFFCC"/>
                </a:solidFill>
                <a:effectLst>
                  <a:outerShdw blurRad="50800" dist="50800" dir="5400000" algn="ctr" rotWithShape="0">
                    <a:schemeClr val="tx1"/>
                  </a:outerShdw>
                </a:effectLst>
                <a:latin typeface="Comic Sans MS" pitchFamily="66" charset="0"/>
              </a:rPr>
              <a:t>: 24)</a:t>
            </a:r>
            <a:endParaRPr lang="es-ES" sz="2000" b="1" dirty="0">
              <a:solidFill>
                <a:srgbClr val="FFFFCC"/>
              </a:solidFill>
              <a:effectLst>
                <a:outerShdw blurRad="50800" dist="50800" dir="5400000" algn="ctr" rotWithShape="0">
                  <a:schemeClr val="tx1"/>
                </a:outerShdw>
              </a:effectLst>
              <a:latin typeface="Comic Sans MS" pitchFamily="66" charset="0"/>
            </a:endParaRPr>
          </a:p>
        </p:txBody>
      </p:sp>
      <p:pic>
        <p:nvPicPr>
          <p:cNvPr id="11266" name="Picture 2" descr="http://www.jeron.je/anglia/learn/pri/history/greeks/image25.jpg"/>
          <p:cNvPicPr>
            <a:picLocks noChangeAspect="1" noChangeArrowheads="1"/>
          </p:cNvPicPr>
          <p:nvPr/>
        </p:nvPicPr>
        <p:blipFill>
          <a:blip r:embed="rId3" cstate="print"/>
          <a:srcRect/>
          <a:stretch>
            <a:fillRect/>
          </a:stretch>
        </p:blipFill>
        <p:spPr bwMode="auto">
          <a:xfrm>
            <a:off x="4860032" y="4637708"/>
            <a:ext cx="1080120" cy="1743075"/>
          </a:xfrm>
          <a:prstGeom prst="rect">
            <a:avLst/>
          </a:prstGeom>
          <a:solidFill>
            <a:srgbClr val="FFFFFF">
              <a:shade val="85000"/>
            </a:srgbClr>
          </a:solidFill>
          <a:ln w="28575" cap="rnd">
            <a:solidFill>
              <a:srgbClr val="FFFF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268" name="Picture 4" descr="http://1.bp.blogspot.com/_Gg1yHHbztzE/TO5fF69-mbI/AAAAAAAAAAc/pAcoBV50kRs/s1600/educ2.jpg"/>
          <p:cNvPicPr>
            <a:picLocks noChangeAspect="1" noChangeArrowheads="1"/>
          </p:cNvPicPr>
          <p:nvPr/>
        </p:nvPicPr>
        <p:blipFill>
          <a:blip r:embed="rId4" cstate="email"/>
          <a:srcRect/>
          <a:stretch>
            <a:fillRect/>
          </a:stretch>
        </p:blipFill>
        <p:spPr bwMode="auto">
          <a:xfrm>
            <a:off x="5870848" y="4509120"/>
            <a:ext cx="3048000" cy="2000250"/>
          </a:xfrm>
          <a:prstGeom prst="rect">
            <a:avLst/>
          </a:prstGeom>
          <a:solidFill>
            <a:srgbClr val="FFFFFF">
              <a:shade val="85000"/>
            </a:srgbClr>
          </a:solidFill>
          <a:ln w="28575" cap="rnd">
            <a:solidFill>
              <a:srgbClr val="FFFF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3" name="18 Grupo"/>
          <p:cNvGrpSpPr/>
          <p:nvPr/>
        </p:nvGrpSpPr>
        <p:grpSpPr>
          <a:xfrm>
            <a:off x="4860032" y="179348"/>
            <a:ext cx="4176464" cy="3724174"/>
            <a:chOff x="4860032" y="179348"/>
            <a:chExt cx="4176464" cy="3724174"/>
          </a:xfrm>
        </p:grpSpPr>
        <p:pic>
          <p:nvPicPr>
            <p:cNvPr id="11270" name="Picture 6" descr="http://myweb.unomaha.edu/~mreames/Greek_Civ/images/school.jpg"/>
            <p:cNvPicPr>
              <a:picLocks noChangeAspect="1" noChangeArrowheads="1"/>
            </p:cNvPicPr>
            <p:nvPr/>
          </p:nvPicPr>
          <p:blipFill>
            <a:blip r:embed="rId5" cstate="email"/>
            <a:srcRect/>
            <a:stretch>
              <a:fillRect/>
            </a:stretch>
          </p:blipFill>
          <p:spPr bwMode="auto">
            <a:xfrm>
              <a:off x="4860032" y="764704"/>
              <a:ext cx="4058816" cy="3138818"/>
            </a:xfrm>
            <a:prstGeom prst="rect">
              <a:avLst/>
            </a:prstGeom>
            <a:noFill/>
          </p:spPr>
        </p:pic>
        <p:sp>
          <p:nvSpPr>
            <p:cNvPr id="9" name="8 Elipse"/>
            <p:cNvSpPr/>
            <p:nvPr/>
          </p:nvSpPr>
          <p:spPr>
            <a:xfrm>
              <a:off x="6228184" y="980728"/>
              <a:ext cx="1008112"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7380312" y="1268760"/>
              <a:ext cx="792088" cy="93610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8532440" y="980728"/>
              <a:ext cx="504056" cy="10081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7012097" y="179348"/>
              <a:ext cx="1267014" cy="369332"/>
            </a:xfrm>
            <a:prstGeom prst="rect">
              <a:avLst/>
            </a:prstGeom>
            <a:solidFill>
              <a:srgbClr val="FFFFCC"/>
            </a:solidFill>
            <a:ln>
              <a:solidFill>
                <a:srgbClr val="FFFF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s-ES" b="1" dirty="0" err="1" smtClean="0"/>
                <a:t>paidagogós</a:t>
              </a:r>
              <a:endParaRPr lang="es-ES" b="1" dirty="0"/>
            </a:p>
          </p:txBody>
        </p:sp>
        <p:cxnSp>
          <p:nvCxnSpPr>
            <p:cNvPr id="14" name="13 Conector recto de flecha"/>
            <p:cNvCxnSpPr>
              <a:stCxn id="12" idx="2"/>
              <a:endCxn id="9" idx="0"/>
            </p:cNvCxnSpPr>
            <p:nvPr/>
          </p:nvCxnSpPr>
          <p:spPr>
            <a:xfrm flipH="1">
              <a:off x="6732240" y="548680"/>
              <a:ext cx="913364"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2" idx="2"/>
              <a:endCxn id="10" idx="0"/>
            </p:cNvCxnSpPr>
            <p:nvPr/>
          </p:nvCxnSpPr>
          <p:spPr>
            <a:xfrm>
              <a:off x="7645604" y="548680"/>
              <a:ext cx="130752" cy="72008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2" idx="2"/>
              <a:endCxn id="11" idx="0"/>
            </p:cNvCxnSpPr>
            <p:nvPr/>
          </p:nvCxnSpPr>
          <p:spPr>
            <a:xfrm>
              <a:off x="7645604" y="548680"/>
              <a:ext cx="1138864"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ppt_x</p:attrName>
                                        </p:attrNameLst>
                                      </p:cBhvr>
                                      <p:tavLst>
                                        <p:tav tm="0">
                                          <p:val>
                                            <p:strVal val="#ppt_x-#ppt_w/2"/>
                                          </p:val>
                                        </p:tav>
                                        <p:tav tm="100000">
                                          <p:val>
                                            <p:strVal val="#ppt_x"/>
                                          </p:val>
                                        </p:tav>
                                      </p:tavLst>
                                    </p:anim>
                                    <p:anim calcmode="lin" valueType="num">
                                      <p:cBhvr>
                                        <p:cTn id="15" dur="500" fill="hold"/>
                                        <p:tgtEl>
                                          <p:spTgt spid="11266"/>
                                        </p:tgtEl>
                                        <p:attrNameLst>
                                          <p:attrName>ppt_y</p:attrName>
                                        </p:attrNameLst>
                                      </p:cBhvr>
                                      <p:tavLst>
                                        <p:tav tm="0">
                                          <p:val>
                                            <p:strVal val="#ppt_y"/>
                                          </p:val>
                                        </p:tav>
                                        <p:tav tm="100000">
                                          <p:val>
                                            <p:strVal val="#ppt_y"/>
                                          </p:val>
                                        </p:tav>
                                      </p:tavLst>
                                    </p:anim>
                                    <p:anim calcmode="lin" valueType="num">
                                      <p:cBhvr>
                                        <p:cTn id="16" dur="500" fill="hold"/>
                                        <p:tgtEl>
                                          <p:spTgt spid="11266"/>
                                        </p:tgtEl>
                                        <p:attrNameLst>
                                          <p:attrName>ppt_w</p:attrName>
                                        </p:attrNameLst>
                                      </p:cBhvr>
                                      <p:tavLst>
                                        <p:tav tm="0">
                                          <p:val>
                                            <p:fltVal val="0"/>
                                          </p:val>
                                        </p:tav>
                                        <p:tav tm="100000">
                                          <p:val>
                                            <p:strVal val="#ppt_w"/>
                                          </p:val>
                                        </p:tav>
                                      </p:tavLst>
                                    </p:anim>
                                    <p:anim calcmode="lin" valueType="num">
                                      <p:cBhvr>
                                        <p:cTn id="17" dur="500" fill="hold"/>
                                        <p:tgtEl>
                                          <p:spTgt spid="11266"/>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anim calcmode="lin" valueType="num">
                                      <p:cBhvr>
                                        <p:cTn id="20" dur="500" fill="hold"/>
                                        <p:tgtEl>
                                          <p:spTgt spid="11268"/>
                                        </p:tgtEl>
                                        <p:attrNameLst>
                                          <p:attrName>ppt_x</p:attrName>
                                        </p:attrNameLst>
                                      </p:cBhvr>
                                      <p:tavLst>
                                        <p:tav tm="0">
                                          <p:val>
                                            <p:strVal val="#ppt_x-#ppt_w/2"/>
                                          </p:val>
                                        </p:tav>
                                        <p:tav tm="100000">
                                          <p:val>
                                            <p:strVal val="#ppt_x"/>
                                          </p:val>
                                        </p:tav>
                                      </p:tavLst>
                                    </p:anim>
                                    <p:anim calcmode="lin" valueType="num">
                                      <p:cBhvr>
                                        <p:cTn id="21" dur="500" fill="hold"/>
                                        <p:tgtEl>
                                          <p:spTgt spid="11268"/>
                                        </p:tgtEl>
                                        <p:attrNameLst>
                                          <p:attrName>ppt_y</p:attrName>
                                        </p:attrNameLst>
                                      </p:cBhvr>
                                      <p:tavLst>
                                        <p:tav tm="0">
                                          <p:val>
                                            <p:strVal val="#ppt_y"/>
                                          </p:val>
                                        </p:tav>
                                        <p:tav tm="100000">
                                          <p:val>
                                            <p:strVal val="#ppt_y"/>
                                          </p:val>
                                        </p:tav>
                                      </p:tavLst>
                                    </p:anim>
                                    <p:anim calcmode="lin" valueType="num">
                                      <p:cBhvr>
                                        <p:cTn id="22" dur="500" fill="hold"/>
                                        <p:tgtEl>
                                          <p:spTgt spid="11268"/>
                                        </p:tgtEl>
                                        <p:attrNameLst>
                                          <p:attrName>ppt_w</p:attrName>
                                        </p:attrNameLst>
                                      </p:cBhvr>
                                      <p:tavLst>
                                        <p:tav tm="0">
                                          <p:val>
                                            <p:fltVal val="0"/>
                                          </p:val>
                                        </p:tav>
                                        <p:tav tm="100000">
                                          <p:val>
                                            <p:strVal val="#ppt_w"/>
                                          </p:val>
                                        </p:tav>
                                      </p:tavLst>
                                    </p:anim>
                                    <p:anim calcmode="lin" valueType="num">
                                      <p:cBhvr>
                                        <p:cTn id="23" dur="5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p:cTn id="43"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44"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8000"/>
          </a:stretch>
        </a:blipFill>
        <a:effectLst/>
      </p:bgPr>
    </p:bg>
    <p:spTree>
      <p:nvGrpSpPr>
        <p:cNvPr id="1" name=""/>
        <p:cNvGrpSpPr/>
        <p:nvPr/>
      </p:nvGrpSpPr>
      <p:grpSpPr>
        <a:xfrm>
          <a:off x="0" y="0"/>
          <a:ext cx="0" cy="0"/>
          <a:chOff x="0" y="0"/>
          <a:chExt cx="0" cy="0"/>
        </a:xfrm>
      </p:grpSpPr>
      <p:sp>
        <p:nvSpPr>
          <p:cNvPr id="3" name="2 Rectángulo"/>
          <p:cNvSpPr/>
          <p:nvPr/>
        </p:nvSpPr>
        <p:spPr>
          <a:xfrm>
            <a:off x="4286248" y="44331"/>
            <a:ext cx="4784034" cy="2123658"/>
          </a:xfrm>
          <a:prstGeom prst="rect">
            <a:avLst/>
          </a:prstGeom>
          <a:solidFill>
            <a:schemeClr val="accent4">
              <a:lumMod val="60000"/>
              <a:lumOff val="40000"/>
              <a:alpha val="79000"/>
            </a:schemeClr>
          </a:solidFill>
        </p:spPr>
        <p:txBody>
          <a:bodyPr wrap="square">
            <a:spAutoFit/>
          </a:bodyPr>
          <a:lstStyle/>
          <a:p>
            <a:r>
              <a:rPr lang="es-ES" sz="2000" dirty="0" smtClean="0">
                <a:solidFill>
                  <a:schemeClr val="accent4">
                    <a:lumMod val="50000"/>
                  </a:schemeClr>
                </a:solidFill>
                <a:latin typeface="Cooper Black" pitchFamily="18" charset="0"/>
              </a:rPr>
              <a:t>“</a:t>
            </a:r>
            <a:r>
              <a:rPr lang="vi-VN" sz="2000" dirty="0" smtClean="0">
                <a:solidFill>
                  <a:schemeClr val="accent4">
                    <a:lumMod val="50000"/>
                  </a:schemeClr>
                </a:solidFill>
                <a:latin typeface="Cooper Black" pitchFamily="18" charset="0"/>
              </a:rPr>
              <a:t>Am fost întrebată cu privire la legea din Galateni. Care lege este învățătorul care ne conduce la Hristos? Am răspuns: Amândouă, cea ceremonială și codul moral al celor Zece Porunci</a:t>
            </a:r>
            <a:r>
              <a:rPr lang="es-ES" sz="2000" dirty="0" smtClean="0">
                <a:solidFill>
                  <a:schemeClr val="accent4">
                    <a:lumMod val="50000"/>
                  </a:schemeClr>
                </a:solidFill>
                <a:latin typeface="Cooper Black" pitchFamily="18" charset="0"/>
              </a:rPr>
              <a:t>”</a:t>
            </a:r>
            <a:endParaRPr lang="es-ES" sz="2000" dirty="0" smtClean="0">
              <a:solidFill>
                <a:schemeClr val="accent4">
                  <a:lumMod val="50000"/>
                </a:schemeClr>
              </a:solidFill>
              <a:latin typeface="Cooper Black" pitchFamily="18" charset="0"/>
            </a:endParaRPr>
          </a:p>
          <a:p>
            <a:pPr algn="r"/>
            <a:r>
              <a:rPr lang="es-ES" sz="1200" dirty="0" smtClean="0">
                <a:solidFill>
                  <a:schemeClr val="accent4">
                    <a:lumMod val="50000"/>
                  </a:schemeClr>
                </a:solidFill>
                <a:latin typeface="Cooper Black" pitchFamily="18" charset="0"/>
              </a:rPr>
              <a:t>E.G.W. </a:t>
            </a:r>
            <a:r>
              <a:rPr lang="es-ES" sz="1200" dirty="0" smtClean="0">
                <a:solidFill>
                  <a:schemeClr val="accent4">
                    <a:lumMod val="50000"/>
                  </a:schemeClr>
                </a:solidFill>
                <a:latin typeface="Cooper Black" pitchFamily="18" charset="0"/>
              </a:rPr>
              <a:t>(</a:t>
            </a:r>
            <a:r>
              <a:rPr lang="nl-NL" sz="1200" dirty="0" smtClean="0">
                <a:solidFill>
                  <a:schemeClr val="accent4">
                    <a:lumMod val="50000"/>
                  </a:schemeClr>
                </a:solidFill>
                <a:latin typeface="Cooper Black" pitchFamily="18" charset="0"/>
              </a:rPr>
              <a:t>Mesaje Selecte, vol. 1, cp. 31, pg. 274</a:t>
            </a:r>
            <a:r>
              <a:rPr lang="es-ES" sz="1200" dirty="0" smtClean="0">
                <a:solidFill>
                  <a:schemeClr val="accent4">
                    <a:lumMod val="50000"/>
                  </a:schemeClr>
                </a:solidFill>
                <a:latin typeface="Cooper Black" pitchFamily="18" charset="0"/>
              </a:rPr>
              <a:t>)</a:t>
            </a:r>
            <a:endParaRPr lang="es-ES" sz="1200" dirty="0">
              <a:solidFill>
                <a:schemeClr val="accent4">
                  <a:lumMod val="50000"/>
                </a:schemeClr>
              </a:solidFill>
              <a:latin typeface="Cooper Black" pitchFamily="18" charset="0"/>
            </a:endParaRPr>
          </a:p>
        </p:txBody>
      </p:sp>
      <p:sp>
        <p:nvSpPr>
          <p:cNvPr id="5" name="4 CuadroTexto"/>
          <p:cNvSpPr txBox="1"/>
          <p:nvPr/>
        </p:nvSpPr>
        <p:spPr>
          <a:xfrm>
            <a:off x="0" y="0"/>
            <a:ext cx="4214810" cy="584775"/>
          </a:xfrm>
          <a:prstGeom prst="rect">
            <a:avLst/>
          </a:prstGeom>
          <a:noFill/>
        </p:spPr>
        <p:txBody>
          <a:bodyPr wrap="square" rtlCol="0">
            <a:spAutoFit/>
          </a:bodyPr>
          <a:lstStyle/>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DE LA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LEGE</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LA </a:t>
            </a:r>
            <a:r>
              <a:rPr lang="es-E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HRISTOS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6" name="5 CuadroTexto"/>
          <p:cNvSpPr txBox="1"/>
          <p:nvPr/>
        </p:nvSpPr>
        <p:spPr>
          <a:xfrm>
            <a:off x="5072066" y="2231493"/>
            <a:ext cx="4037008" cy="4555093"/>
          </a:xfrm>
          <a:prstGeom prst="rect">
            <a:avLst/>
          </a:prstGeom>
          <a:solidFill>
            <a:schemeClr val="accent4">
              <a:lumMod val="60000"/>
              <a:lumOff val="40000"/>
              <a:alpha val="79000"/>
            </a:schemeClr>
          </a:solidFill>
        </p:spPr>
        <p:txBody>
          <a:bodyPr wrap="square" rtlCol="0">
            <a:spAutoFit/>
          </a:bodyPr>
          <a:lstStyle/>
          <a:p>
            <a:pPr>
              <a:spcBef>
                <a:spcPts val="600"/>
              </a:spcBef>
              <a:spcAft>
                <a:spcPts val="600"/>
              </a:spcAft>
            </a:pPr>
            <a:r>
              <a:rPr lang="vi-VN" sz="2000" b="1" dirty="0" smtClean="0"/>
              <a:t>La fel ca învățătorul din vechime, legea are o funcție dublă: să arate păcatul și să ofere instruire; și să ne mustre și condamne ca și păcătoși</a:t>
            </a:r>
            <a:r>
              <a:rPr lang="es-ES" sz="2000" b="1" dirty="0" smtClean="0"/>
              <a:t>.</a:t>
            </a:r>
            <a:endParaRPr lang="es-ES" sz="2000" b="1" dirty="0" smtClean="0"/>
          </a:p>
          <a:p>
            <a:pPr>
              <a:spcBef>
                <a:spcPts val="600"/>
              </a:spcBef>
              <a:spcAft>
                <a:spcPts val="600"/>
              </a:spcAft>
            </a:pPr>
            <a:r>
              <a:rPr lang="vi-VN" sz="2000" b="1" dirty="0" smtClean="0"/>
              <a:t>Astfel, codul moral ne arată păcatul, ne mustră și ne condamnă. Între timp, legea ceremonială ne oferă instrucțiunile necesare, care ne conduc la pocăință față de Dumnezeu și credință în Domnul nostru Isus Hristos pentru a obține iertare și pace</a:t>
            </a:r>
            <a:r>
              <a:rPr lang="es-ES" sz="2000" b="1" dirty="0" smtClean="0"/>
              <a:t>.</a:t>
            </a:r>
            <a:endParaRPr lang="es-ES" sz="2000" b="1" dirty="0" smtClean="0"/>
          </a:p>
        </p:txBody>
      </p:sp>
      <p:pic>
        <p:nvPicPr>
          <p:cNvPr id="7" name="6 Imagen" descr="LaLey.JPG"/>
          <p:cNvPicPr>
            <a:picLocks noChangeAspect="1"/>
          </p:cNvPicPr>
          <p:nvPr/>
        </p:nvPicPr>
        <p:blipFill>
          <a:blip r:embed="rId3" cstate="email"/>
          <a:stretch>
            <a:fillRect/>
          </a:stretch>
        </p:blipFill>
        <p:spPr>
          <a:xfrm>
            <a:off x="357158" y="3950785"/>
            <a:ext cx="2110114" cy="1692793"/>
          </a:xfrm>
          <a:prstGeom prst="rect">
            <a:avLst/>
          </a:prstGeom>
          <a:ln>
            <a:noFill/>
          </a:ln>
          <a:effectLst/>
          <a:scene3d>
            <a:camera prst="perspectiveContrastingLeftFacing" fov="6900000">
              <a:rot lat="898836" lon="19494146" rev="21572950"/>
            </a:camera>
            <a:lightRig rig="threePt" dir="t">
              <a:rot lat="0" lon="0" rev="2700000"/>
            </a:lightRig>
          </a:scene3d>
          <a:sp3d/>
        </p:spPr>
      </p:pic>
      <p:pic>
        <p:nvPicPr>
          <p:cNvPr id="8" name="7 Imagen" descr="p02.jpg"/>
          <p:cNvPicPr>
            <a:picLocks noChangeAspect="1"/>
          </p:cNvPicPr>
          <p:nvPr/>
        </p:nvPicPr>
        <p:blipFill>
          <a:blip r:embed="rId4" cstate="print"/>
          <a:stretch>
            <a:fillRect/>
          </a:stretch>
        </p:blipFill>
        <p:spPr>
          <a:xfrm flipH="1">
            <a:off x="35496" y="2132286"/>
            <a:ext cx="2293100" cy="136815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_Personalizado">
      <a:majorFont>
        <a:latin typeface="Calibri"/>
        <a:ea typeface=""/>
        <a:cs typeface=""/>
      </a:majorFont>
      <a:minorFont>
        <a:latin typeface="Trebuchet MS"/>
        <a:ea typeface=""/>
        <a:cs typeface=""/>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_Personalizado">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1315</Words>
  <Application>Microsoft Office PowerPoint</Application>
  <PresentationFormat>Presentación en pantalla (4:3)</PresentationFormat>
  <Paragraphs>74</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Arial</vt:lpstr>
      <vt:lpstr>Calibri</vt:lpstr>
      <vt:lpstr>Trebuchet MS</vt:lpstr>
      <vt:lpstr>Comic Sans MS</vt:lpstr>
      <vt:lpstr>Wingdings</vt:lpstr>
      <vt:lpstr>Cooper Black</vt: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SFC</cp:lastModifiedBy>
  <cp:revision>82</cp:revision>
  <dcterms:created xsi:type="dcterms:W3CDTF">2014-04-25T14:39:06Z</dcterms:created>
  <dcterms:modified xsi:type="dcterms:W3CDTF">2014-05-15T17:23:04Z</dcterms:modified>
</cp:coreProperties>
</file>