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5" r:id="rId9"/>
  </p:sldIdLst>
  <p:sldSz cx="9144000" cy="6858000" type="screen4x3"/>
  <p:notesSz cx="6858000" cy="9144000"/>
  <p:embeddedFontLst>
    <p:embeddedFont>
      <p:font typeface="Trebuchet MS" pitchFamily="34" charset="0"/>
      <p:regular r:id="rId10"/>
      <p:bold r:id="rId11"/>
      <p:italic r:id="rId12"/>
      <p:boldItalic r:id="rId13"/>
    </p:embeddedFont>
    <p:embeddedFont>
      <p:font typeface="Comic Sans MS" pitchFamily="66" charset="0"/>
      <p:regular r:id="rId14"/>
      <p:bold r:id="rId15"/>
    </p:embeddedFont>
    <p:embeddedFont>
      <p:font typeface="Cooper Black" pitchFamily="18" charset="0"/>
      <p:regular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1E7C"/>
    <a:srgbClr val="261036"/>
    <a:srgbClr val="7C570E"/>
    <a:srgbClr val="BD8515"/>
    <a:srgbClr val="F0C97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7" d="100"/>
          <a:sy n="107" d="100"/>
        </p:scale>
        <p:origin x="-84"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33E60BA-4FA3-45BD-8F79-733C7D2B4061}" type="datetimeFigureOut">
              <a:rPr lang="es-ES" smtClean="0"/>
              <a:pPr/>
              <a:t>01/04/2014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EA6AF4-0F0F-4497-A7B6-378DE76A5DB7}" type="slidenum">
              <a:rPr lang="es-ES" smtClean="0"/>
              <a:pPr/>
              <a:t>‹Nº›</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33E60BA-4FA3-45BD-8F79-733C7D2B4061}" type="datetimeFigureOut">
              <a:rPr lang="es-ES" smtClean="0"/>
              <a:pPr/>
              <a:t>01/04/2014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EA6AF4-0F0F-4497-A7B6-378DE76A5DB7}" type="slidenum">
              <a:rPr lang="es-ES" smtClean="0"/>
              <a:pPr/>
              <a:t>‹Nº›</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33E60BA-4FA3-45BD-8F79-733C7D2B4061}" type="datetimeFigureOut">
              <a:rPr lang="es-ES" smtClean="0"/>
              <a:pPr/>
              <a:t>01/04/2014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EA6AF4-0F0F-4497-A7B6-378DE76A5DB7}" type="slidenum">
              <a:rPr lang="es-ES" smtClean="0"/>
              <a:pPr/>
              <a:t>‹Nº›</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33E60BA-4FA3-45BD-8F79-733C7D2B4061}" type="datetimeFigureOut">
              <a:rPr lang="es-ES" smtClean="0"/>
              <a:pPr/>
              <a:t>01/04/2014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EA6AF4-0F0F-4497-A7B6-378DE76A5DB7}" type="slidenum">
              <a:rPr lang="es-ES" smtClean="0"/>
              <a:pPr/>
              <a:t>‹Nº›</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33E60BA-4FA3-45BD-8F79-733C7D2B4061}" type="datetimeFigureOut">
              <a:rPr lang="es-ES" smtClean="0"/>
              <a:pPr/>
              <a:t>01/04/2014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EA6AF4-0F0F-4497-A7B6-378DE76A5DB7}" type="slidenum">
              <a:rPr lang="es-ES" smtClean="0"/>
              <a:pPr/>
              <a:t>‹Nº›</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33E60BA-4FA3-45BD-8F79-733C7D2B4061}" type="datetimeFigureOut">
              <a:rPr lang="es-ES" smtClean="0"/>
              <a:pPr/>
              <a:t>01/04/2014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EA6AF4-0F0F-4497-A7B6-378DE76A5DB7}" type="slidenum">
              <a:rPr lang="es-ES" smtClean="0"/>
              <a:pPr/>
              <a:t>‹Nº›</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33E60BA-4FA3-45BD-8F79-733C7D2B4061}" type="datetimeFigureOut">
              <a:rPr lang="es-ES" smtClean="0"/>
              <a:pPr/>
              <a:t>01/04/2014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1EA6AF4-0F0F-4497-A7B6-378DE76A5DB7}" type="slidenum">
              <a:rPr lang="es-ES" smtClean="0"/>
              <a:pPr/>
              <a:t>‹Nº›</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33E60BA-4FA3-45BD-8F79-733C7D2B4061}" type="datetimeFigureOut">
              <a:rPr lang="es-ES" smtClean="0"/>
              <a:pPr/>
              <a:t>01/04/2014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1EA6AF4-0F0F-4497-A7B6-378DE76A5DB7}" type="slidenum">
              <a:rPr lang="es-ES" smtClean="0"/>
              <a:pPr/>
              <a:t>‹Nº›</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33E60BA-4FA3-45BD-8F79-733C7D2B4061}" type="datetimeFigureOut">
              <a:rPr lang="es-ES" smtClean="0"/>
              <a:pPr/>
              <a:t>01/04/2014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1EA6AF4-0F0F-4497-A7B6-378DE76A5DB7}" type="slidenum">
              <a:rPr lang="es-ES" smtClean="0"/>
              <a:pPr/>
              <a:t>‹Nº›</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33E60BA-4FA3-45BD-8F79-733C7D2B4061}" type="datetimeFigureOut">
              <a:rPr lang="es-ES" smtClean="0"/>
              <a:pPr/>
              <a:t>01/04/2014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EA6AF4-0F0F-4497-A7B6-378DE76A5DB7}" type="slidenum">
              <a:rPr lang="es-ES" smtClean="0"/>
              <a:pPr/>
              <a:t>‹Nº›</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33E60BA-4FA3-45BD-8F79-733C7D2B4061}" type="datetimeFigureOut">
              <a:rPr lang="es-ES" smtClean="0"/>
              <a:pPr/>
              <a:t>01/04/2014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EA6AF4-0F0F-4497-A7B6-378DE76A5DB7}" type="slidenum">
              <a:rPr lang="es-ES" smtClean="0"/>
              <a:pPr/>
              <a:t>‹Nº›</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E60BA-4FA3-45BD-8F79-733C7D2B4061}" type="datetimeFigureOut">
              <a:rPr lang="es-ES" smtClean="0"/>
              <a:pPr/>
              <a:t>01/04/2014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A6AF4-0F0F-4497-A7B6-378DE76A5DB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27384"/>
            <a:ext cx="6948264" cy="1569660"/>
          </a:xfrm>
          <a:prstGeom prst="rect">
            <a:avLst/>
          </a:prstGeom>
          <a:noFill/>
        </p:spPr>
        <p:txBody>
          <a:bodyPr wrap="square" rtlCol="0">
            <a:spAutoFit/>
            <a:scene3d>
              <a:camera prst="orthographicFront"/>
              <a:lightRig rig="soft" dir="t"/>
            </a:scene3d>
            <a:sp3d extrusionH="57150" contourW="12700">
              <a:bevelT w="50800" h="38100" prst="riblet"/>
            </a:sp3d>
          </a:bodyPr>
          <a:lstStyle/>
          <a:p>
            <a:pPr algn="ctr"/>
            <a:r>
              <a:rPr lang="it-IT"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LEGILE EXISTENTE IN VREMEA LUI HRISTOS</a:t>
            </a:r>
            <a:endParaRPr lang="es-E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CuadroTexto"/>
          <p:cNvSpPr txBox="1"/>
          <p:nvPr/>
        </p:nvSpPr>
        <p:spPr>
          <a:xfrm>
            <a:off x="0" y="6488668"/>
            <a:ext cx="3635896" cy="369332"/>
          </a:xfrm>
          <a:prstGeom prst="rect">
            <a:avLst/>
          </a:prstGeom>
          <a:solidFill>
            <a:schemeClr val="accent5">
              <a:lumMod val="40000"/>
              <a:lumOff val="60000"/>
            </a:schemeClr>
          </a:solidFill>
        </p:spPr>
        <p:txBody>
          <a:bodyPr wrap="square" rtlCol="0">
            <a:spAutoFit/>
          </a:bodyPr>
          <a:lstStyle/>
          <a:p>
            <a:r>
              <a:rPr lang="it-IT" b="1" dirty="0" smtClean="0"/>
              <a:t>Studiul 1 pentru 5 aprilie  2014</a:t>
            </a:r>
            <a:endParaRPr lang="es-ES" b="1"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5496" y="44624"/>
            <a:ext cx="4680520" cy="1569660"/>
          </a:xfrm>
          <a:prstGeom prst="rect">
            <a:avLst/>
          </a:prstGeom>
          <a:noFill/>
        </p:spPr>
        <p:txBody>
          <a:bodyPr wrap="square" rtlCol="0">
            <a:spAutoFit/>
          </a:bodyPr>
          <a:lstStyle/>
          <a:p>
            <a:r>
              <a:rPr lang="ro-RO" sz="2400" b="1" dirty="0" smtClean="0">
                <a:solidFill>
                  <a:schemeClr val="bg1"/>
                </a:solidFill>
              </a:rPr>
              <a:t>În timpul primului secol, când Isus și apostolii au trăit, societatea evreiască a fost guvernată de diferite legi :</a:t>
            </a:r>
            <a:endParaRPr lang="es-ES" sz="2400" b="1" dirty="0">
              <a:solidFill>
                <a:schemeClr val="bg1"/>
              </a:solidFill>
            </a:endParaRPr>
          </a:p>
        </p:txBody>
      </p:sp>
      <p:sp>
        <p:nvSpPr>
          <p:cNvPr id="3" name="2 CuadroTexto"/>
          <p:cNvSpPr txBox="1"/>
          <p:nvPr/>
        </p:nvSpPr>
        <p:spPr>
          <a:xfrm>
            <a:off x="35496" y="3837816"/>
            <a:ext cx="4608512" cy="2831544"/>
          </a:xfrm>
          <a:prstGeom prst="rect">
            <a:avLst/>
          </a:prstGeom>
          <a:noFill/>
        </p:spPr>
        <p:txBody>
          <a:bodyPr wrap="square" rtlCol="0">
            <a:spAutoFit/>
          </a:bodyPr>
          <a:lstStyle/>
          <a:p>
            <a:pPr marL="342900" indent="-342900">
              <a:buFont typeface="+mj-lt"/>
              <a:buAutoNum type="arabicPeriod"/>
            </a:pPr>
            <a:r>
              <a:rPr lang="ro-RO" sz="2400" b="1" dirty="0" smtClean="0">
                <a:solidFill>
                  <a:schemeClr val="bg1"/>
                </a:solidFill>
              </a:rPr>
              <a:t>Legi omenești</a:t>
            </a:r>
            <a:r>
              <a:rPr lang="es-ES" sz="2400" b="1" dirty="0" smtClean="0">
                <a:solidFill>
                  <a:schemeClr val="bg1"/>
                </a:solidFill>
              </a:rPr>
              <a:t>:</a:t>
            </a:r>
            <a:endParaRPr lang="es-ES" sz="2400" b="1" dirty="0" smtClean="0">
              <a:solidFill>
                <a:schemeClr val="bg1"/>
              </a:solidFill>
            </a:endParaRPr>
          </a:p>
          <a:p>
            <a:pPr marL="971550" lvl="1" indent="-514350">
              <a:buFont typeface="+mj-lt"/>
              <a:buAutoNum type="romanUcPeriod"/>
            </a:pPr>
            <a:r>
              <a:rPr lang="ro-RO" sz="2400" b="1" dirty="0" smtClean="0">
                <a:solidFill>
                  <a:schemeClr val="bg1"/>
                </a:solidFill>
              </a:rPr>
              <a:t>Legi romane</a:t>
            </a:r>
            <a:r>
              <a:rPr lang="es-ES" sz="2400" b="1" dirty="0" smtClean="0">
                <a:solidFill>
                  <a:schemeClr val="bg1"/>
                </a:solidFill>
              </a:rPr>
              <a:t>.</a:t>
            </a:r>
            <a:endParaRPr lang="es-ES" sz="2400" b="1" dirty="0" smtClean="0">
              <a:solidFill>
                <a:schemeClr val="bg1"/>
              </a:solidFill>
            </a:endParaRPr>
          </a:p>
          <a:p>
            <a:pPr marL="971550" lvl="1" indent="-514350">
              <a:buFont typeface="+mj-lt"/>
              <a:buAutoNum type="romanUcPeriod"/>
            </a:pPr>
            <a:r>
              <a:rPr lang="ro-RO" sz="2400" b="1" dirty="0" smtClean="0">
                <a:solidFill>
                  <a:schemeClr val="bg1"/>
                </a:solidFill>
              </a:rPr>
              <a:t>Legi rabinice</a:t>
            </a:r>
            <a:r>
              <a:rPr lang="es-ES" sz="2400" b="1" dirty="0" smtClean="0">
                <a:solidFill>
                  <a:schemeClr val="bg1"/>
                </a:solidFill>
              </a:rPr>
              <a:t>.</a:t>
            </a:r>
            <a:endParaRPr lang="es-ES" sz="2400" b="1" dirty="0" smtClean="0">
              <a:solidFill>
                <a:schemeClr val="bg1"/>
              </a:solidFill>
            </a:endParaRPr>
          </a:p>
          <a:p>
            <a:pPr marL="342900" indent="-342900">
              <a:spcBef>
                <a:spcPts val="1200"/>
              </a:spcBef>
              <a:buFont typeface="+mj-lt"/>
              <a:buAutoNum type="arabicPeriod"/>
            </a:pPr>
            <a:r>
              <a:rPr lang="ro-RO" sz="2400" b="1" dirty="0" smtClean="0">
                <a:solidFill>
                  <a:schemeClr val="bg1"/>
                </a:solidFill>
              </a:rPr>
              <a:t>Legi divine</a:t>
            </a:r>
            <a:r>
              <a:rPr lang="es-ES" sz="2400" b="1" dirty="0" smtClean="0">
                <a:solidFill>
                  <a:schemeClr val="bg1"/>
                </a:solidFill>
              </a:rPr>
              <a:t>:</a:t>
            </a:r>
            <a:endParaRPr lang="es-ES" sz="2400" b="1" dirty="0" smtClean="0">
              <a:solidFill>
                <a:schemeClr val="bg1"/>
              </a:solidFill>
            </a:endParaRPr>
          </a:p>
          <a:p>
            <a:pPr marL="971550" lvl="1" indent="-514350">
              <a:buFont typeface="+mj-lt"/>
              <a:buAutoNum type="romanUcPeriod"/>
            </a:pPr>
            <a:r>
              <a:rPr lang="ro-RO" sz="2400" b="1" dirty="0" smtClean="0">
                <a:solidFill>
                  <a:schemeClr val="bg1"/>
                </a:solidFill>
              </a:rPr>
              <a:t>Legi civile</a:t>
            </a:r>
            <a:r>
              <a:rPr lang="es-ES" sz="2400" b="1" dirty="0" smtClean="0">
                <a:solidFill>
                  <a:schemeClr val="bg1"/>
                </a:solidFill>
              </a:rPr>
              <a:t>.</a:t>
            </a:r>
            <a:endParaRPr lang="es-ES" sz="2400" b="1" dirty="0" smtClean="0">
              <a:solidFill>
                <a:schemeClr val="bg1"/>
              </a:solidFill>
            </a:endParaRPr>
          </a:p>
          <a:p>
            <a:pPr marL="971550" lvl="1" indent="-514350">
              <a:buFont typeface="+mj-lt"/>
              <a:buAutoNum type="romanUcPeriod"/>
            </a:pPr>
            <a:r>
              <a:rPr lang="ro-RO" sz="2400" b="1" dirty="0" smtClean="0">
                <a:solidFill>
                  <a:schemeClr val="bg1"/>
                </a:solidFill>
              </a:rPr>
              <a:t>Legi ceremoniale</a:t>
            </a:r>
            <a:r>
              <a:rPr lang="es-ES" sz="2400" b="1" dirty="0" smtClean="0">
                <a:solidFill>
                  <a:schemeClr val="bg1"/>
                </a:solidFill>
              </a:rPr>
              <a:t>.</a:t>
            </a:r>
            <a:endParaRPr lang="es-ES" sz="2400" b="1" dirty="0" smtClean="0">
              <a:solidFill>
                <a:schemeClr val="bg1"/>
              </a:solidFill>
            </a:endParaRPr>
          </a:p>
          <a:p>
            <a:pPr marL="971550" lvl="1" indent="-514350">
              <a:buFont typeface="+mj-lt"/>
              <a:buAutoNum type="romanUcPeriod"/>
            </a:pPr>
            <a:r>
              <a:rPr lang="ro-RO" sz="2400" b="1" dirty="0" smtClean="0">
                <a:solidFill>
                  <a:schemeClr val="bg1"/>
                </a:solidFill>
              </a:rPr>
              <a:t>Legea morala</a:t>
            </a:r>
            <a:r>
              <a:rPr lang="es-ES" sz="2400" b="1" dirty="0" smtClean="0">
                <a:solidFill>
                  <a:schemeClr val="bg1"/>
                </a:solidFill>
              </a:rPr>
              <a:t>.</a:t>
            </a:r>
            <a:endParaRPr lang="es-ES" sz="2400" b="1" dirty="0">
              <a:solidFill>
                <a:schemeClr val="bg1"/>
              </a:solidFill>
            </a:endParaRPr>
          </a:p>
        </p:txBody>
      </p:sp>
      <p:pic>
        <p:nvPicPr>
          <p:cNvPr id="4" name="3 Imagen" descr="3f4ca-phyl1.jpg"/>
          <p:cNvPicPr>
            <a:picLocks noChangeAspect="1"/>
          </p:cNvPicPr>
          <p:nvPr/>
        </p:nvPicPr>
        <p:blipFill>
          <a:blip r:embed="rId3" cstate="email"/>
          <a:stretch>
            <a:fillRect/>
          </a:stretch>
        </p:blipFill>
        <p:spPr>
          <a:xfrm>
            <a:off x="971600" y="1824251"/>
            <a:ext cx="3375099" cy="1964789"/>
          </a:xfrm>
          <a:prstGeom prst="ellipse">
            <a:avLst/>
          </a:prstGeom>
          <a:ln>
            <a:noFill/>
          </a:ln>
          <a:effectLst>
            <a:softEdge rad="112500"/>
          </a:effectLst>
        </p:spPr>
      </p:pic>
      <p:pic>
        <p:nvPicPr>
          <p:cNvPr id="11" name="10 Imagen" descr="velo_Winter_3_senado.jpg"/>
          <p:cNvPicPr>
            <a:picLocks noChangeAspect="1"/>
          </p:cNvPicPr>
          <p:nvPr/>
        </p:nvPicPr>
        <p:blipFill>
          <a:blip r:embed="rId4" cstate="email"/>
          <a:stretch>
            <a:fillRect/>
          </a:stretch>
        </p:blipFill>
        <p:spPr>
          <a:xfrm>
            <a:off x="4739129" y="116632"/>
            <a:ext cx="4225359" cy="3096344"/>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3" presetClass="entr" presetSubtype="52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ppt_x</p:attrName>
                                        </p:attrNameLst>
                                      </p:cBhvr>
                                      <p:tavLst>
                                        <p:tav tm="0">
                                          <p:val>
                                            <p:fltVal val="0.5"/>
                                          </p:val>
                                        </p:tav>
                                        <p:tav tm="100000">
                                          <p:val>
                                            <p:strVal val="#ppt_x"/>
                                          </p:val>
                                        </p:tav>
                                      </p:tavLst>
                                    </p:anim>
                                    <p:anim calcmode="lin" valueType="num">
                                      <p:cBhvr>
                                        <p:cTn id="35"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4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44" fill="hold">
                            <p:stCondLst>
                              <p:cond delay="500"/>
                            </p:stCondLst>
                            <p:childTnLst>
                              <p:par>
                                <p:cTn id="45" presetID="23" presetClass="entr" presetSubtype="52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 calcmode="lin" valueType="num">
                                      <p:cBhvr>
                                        <p:cTn id="49" dur="500" fill="hold"/>
                                        <p:tgtEl>
                                          <p:spTgt spid="4"/>
                                        </p:tgtEl>
                                        <p:attrNameLst>
                                          <p:attrName>ppt_x</p:attrName>
                                        </p:attrNameLst>
                                      </p:cBhvr>
                                      <p:tavLst>
                                        <p:tav tm="0">
                                          <p:val>
                                            <p:fltVal val="0.5"/>
                                          </p:val>
                                        </p:tav>
                                        <p:tav tm="100000">
                                          <p:val>
                                            <p:strVal val="#ppt_x"/>
                                          </p:val>
                                        </p:tav>
                                      </p:tavLst>
                                    </p:anim>
                                    <p:anim calcmode="lin" valueType="num">
                                      <p:cBhvr>
                                        <p:cTn id="5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5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6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6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 calcmode="lin" valueType="num">
                                      <p:cBhvr>
                                        <p:cTn id="71"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72"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7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8" fill="hold" grpId="0"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 calcmode="lin" valueType="num">
                                      <p:cBhvr>
                                        <p:cTn id="79" dur="500" fill="hold"/>
                                        <p:tgtEl>
                                          <p:spTgt spid="3">
                                            <p:txEl>
                                              <p:pRg st="6" end="6"/>
                                            </p:txEl>
                                          </p:spTgt>
                                        </p:tgtEl>
                                        <p:attrNameLst>
                                          <p:attrName>ppt_x</p:attrName>
                                        </p:attrNameLst>
                                      </p:cBhvr>
                                      <p:tavLst>
                                        <p:tav tm="0">
                                          <p:val>
                                            <p:strVal val="#ppt_x-#ppt_w/2"/>
                                          </p:val>
                                        </p:tav>
                                        <p:tav tm="100000">
                                          <p:val>
                                            <p:strVal val="#ppt_x"/>
                                          </p:val>
                                        </p:tav>
                                      </p:tavLst>
                                    </p:anim>
                                    <p:anim calcmode="lin" valueType="num">
                                      <p:cBhvr>
                                        <p:cTn id="80"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8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2"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sp>
        <p:nvSpPr>
          <p:cNvPr id="2" name="1 Rectángulo"/>
          <p:cNvSpPr/>
          <p:nvPr/>
        </p:nvSpPr>
        <p:spPr>
          <a:xfrm>
            <a:off x="0" y="56818"/>
            <a:ext cx="9144000" cy="707886"/>
          </a:xfrm>
          <a:prstGeom prst="rect">
            <a:avLst/>
          </a:prstGeom>
        </p:spPr>
        <p:txBody>
          <a:bodyPr wrap="square">
            <a:spAutoFit/>
            <a:scene3d>
              <a:camera prst="orthographicFront"/>
              <a:lightRig rig="flat" dir="tl"/>
            </a:scene3d>
            <a:sp3d contourW="38100" prstMaterial="translucentPowder">
              <a:bevelT w="50800" h="50800"/>
              <a:contourClr>
                <a:srgbClr val="7C570E"/>
              </a:contourClr>
            </a:sp3d>
          </a:bodyPr>
          <a:lstStyle/>
          <a:p>
            <a:pPr algn="ctr"/>
            <a:r>
              <a:rPr lang="es-ES" sz="4000" b="1" spc="300" dirty="0" smtClean="0">
                <a:ln/>
                <a:solidFill>
                  <a:schemeClr val="accent5">
                    <a:tint val="50000"/>
                    <a:satMod val="180000"/>
                  </a:schemeClr>
                </a:solidFill>
                <a:effectLst>
                  <a:glow rad="101600">
                    <a:schemeClr val="accent5">
                      <a:satMod val="175000"/>
                      <a:alpha val="40000"/>
                    </a:schemeClr>
                  </a:glow>
                </a:effectLst>
              </a:rPr>
              <a:t>DREPTUL ROMAN</a:t>
            </a:r>
            <a:endParaRPr lang="es-ES" sz="4000" b="1" spc="300" dirty="0">
              <a:ln/>
              <a:solidFill>
                <a:schemeClr val="accent5">
                  <a:tint val="50000"/>
                  <a:satMod val="180000"/>
                </a:schemeClr>
              </a:solidFill>
              <a:effectLst>
                <a:glow rad="101600">
                  <a:schemeClr val="accent5">
                    <a:satMod val="175000"/>
                    <a:alpha val="40000"/>
                  </a:schemeClr>
                </a:glow>
              </a:effectLst>
            </a:endParaRPr>
          </a:p>
        </p:txBody>
      </p:sp>
      <p:sp>
        <p:nvSpPr>
          <p:cNvPr id="3" name="2 Rectángulo"/>
          <p:cNvSpPr/>
          <p:nvPr/>
        </p:nvSpPr>
        <p:spPr>
          <a:xfrm>
            <a:off x="233518" y="849486"/>
            <a:ext cx="8676964" cy="923330"/>
          </a:xfrm>
          <a:prstGeom prst="rect">
            <a:avLst/>
          </a:prstGeom>
          <a:noFill/>
          <a:effectLst>
            <a:outerShdw blurRad="50800" dist="38100" dir="5400000" rotWithShape="0">
              <a:srgbClr val="000000"/>
            </a:outerShdw>
          </a:effectLst>
        </p:spPr>
        <p:style>
          <a:lnRef idx="3">
            <a:schemeClr val="lt1"/>
          </a:lnRef>
          <a:fillRef idx="1">
            <a:schemeClr val="accent5"/>
          </a:fillRef>
          <a:effectRef idx="1">
            <a:schemeClr val="accent5"/>
          </a:effectRef>
          <a:fontRef idx="minor">
            <a:schemeClr val="lt1"/>
          </a:fontRef>
        </p:style>
        <p:txBody>
          <a:bodyPr wrap="square">
            <a:spAutoFit/>
          </a:bodyPr>
          <a:lstStyle/>
          <a:p>
            <a:r>
              <a:rPr lang="es-ES" b="1" dirty="0" smtClean="0">
                <a:latin typeface="Comic Sans MS" pitchFamily="66" charset="0"/>
              </a:rPr>
              <a:t>“</a:t>
            </a:r>
            <a:r>
              <a:rPr lang="vi-VN" b="1" dirty="0" smtClean="0">
                <a:latin typeface="Comic Sans MS" pitchFamily="66" charset="0"/>
              </a:rPr>
              <a:t>Fiţi supuşi oricărei stăpâniri omeneşti, pentru Domnul: atât împăratului, ca înalt stăpânitor,cât şi dregătorilor, ca unii care sunt trimişi de el să pedepsească pe făcătorii de rele şi să laude pe cei ce fac bine</a:t>
            </a:r>
            <a:r>
              <a:rPr lang="es-ES" b="1" dirty="0" smtClean="0">
                <a:latin typeface="Comic Sans MS" pitchFamily="66" charset="0"/>
              </a:rPr>
              <a:t>” </a:t>
            </a:r>
            <a:r>
              <a:rPr lang="es-ES" sz="1100" b="1" dirty="0" smtClean="0">
                <a:latin typeface="Comic Sans MS" pitchFamily="66" charset="0"/>
              </a:rPr>
              <a:t>(1 </a:t>
            </a:r>
            <a:r>
              <a:rPr lang="es-ES" sz="1100" b="1" dirty="0" err="1" smtClean="0">
                <a:latin typeface="Comic Sans MS" pitchFamily="66" charset="0"/>
              </a:rPr>
              <a:t>Petru</a:t>
            </a:r>
            <a:r>
              <a:rPr lang="es-ES" sz="1100" b="1" dirty="0" smtClean="0">
                <a:latin typeface="Comic Sans MS" pitchFamily="66" charset="0"/>
              </a:rPr>
              <a:t> 2:13-14</a:t>
            </a:r>
            <a:r>
              <a:rPr lang="es-ES" sz="1100" b="1" dirty="0" smtClean="0">
                <a:latin typeface="Comic Sans MS" pitchFamily="66" charset="0"/>
              </a:rPr>
              <a:t>)</a:t>
            </a:r>
            <a:endParaRPr lang="es-ES" b="1" dirty="0">
              <a:latin typeface="Comic Sans MS" pitchFamily="66" charset="0"/>
            </a:endParaRPr>
          </a:p>
        </p:txBody>
      </p:sp>
      <p:sp>
        <p:nvSpPr>
          <p:cNvPr id="4" name="3 CuadroTexto"/>
          <p:cNvSpPr txBox="1"/>
          <p:nvPr/>
        </p:nvSpPr>
        <p:spPr>
          <a:xfrm>
            <a:off x="89756" y="4581128"/>
            <a:ext cx="8964488" cy="2185214"/>
          </a:xfrm>
          <a:prstGeom prst="rect">
            <a:avLst/>
          </a:prstGeom>
          <a:gradFill>
            <a:gsLst>
              <a:gs pos="0">
                <a:srgbClr val="F0C97C"/>
              </a:gs>
              <a:gs pos="62000">
                <a:schemeClr val="accent6">
                  <a:tint val="30000"/>
                  <a:satMod val="180000"/>
                </a:schemeClr>
              </a:gs>
              <a:gs pos="100000">
                <a:schemeClr val="accent6">
                  <a:tint val="22000"/>
                  <a:satMod val="180000"/>
                </a:schemeClr>
              </a:gs>
            </a:gsLst>
          </a:gradFill>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600"/>
              </a:spcBef>
            </a:pPr>
            <a:r>
              <a:rPr lang="ro-RO" b="1" dirty="0" smtClean="0"/>
              <a:t>Isus și ucenicii învățau oamenii că era corect să se supună legilor civile dictate de Roma, doar dacă acestea nu se contraziceau cu legea divină</a:t>
            </a:r>
            <a:r>
              <a:rPr lang="es-ES" b="1" dirty="0" smtClean="0"/>
              <a:t>.</a:t>
            </a:r>
            <a:endParaRPr lang="es-ES" b="1" dirty="0" smtClean="0"/>
          </a:p>
          <a:p>
            <a:pPr>
              <a:spcBef>
                <a:spcPts val="600"/>
              </a:spcBef>
            </a:pPr>
            <a:r>
              <a:rPr lang="ro-RO" b="1" dirty="0" smtClean="0"/>
              <a:t>Roma a avut un sistem de legi atât de puternic încât mare parte din legile societății civile actuale sunt bazate pe legea romană</a:t>
            </a:r>
            <a:r>
              <a:rPr lang="es-ES" b="1" dirty="0" smtClean="0"/>
              <a:t>.</a:t>
            </a:r>
            <a:endParaRPr lang="es-ES" b="1" dirty="0" smtClean="0"/>
          </a:p>
          <a:p>
            <a:pPr>
              <a:spcBef>
                <a:spcPts val="600"/>
              </a:spcBef>
            </a:pPr>
            <a:r>
              <a:rPr lang="ro-RO" b="1" dirty="0" smtClean="0"/>
              <a:t>Multe relatări din Noul Testament se înțeleg mai bine cunoscând legea romană. De exemplu, crucificarea (Mt.27:26), apelul lui Pavel la Cezar (Fapte. 25:11), sau modul în care Pavel se folosește de cetățenia sa (Fapte. </a:t>
            </a:r>
            <a:r>
              <a:rPr lang="es-ES" b="1" dirty="0" smtClean="0"/>
              <a:t>22:25</a:t>
            </a:r>
            <a:r>
              <a:rPr lang="es-ES" b="1" dirty="0" smtClean="0"/>
              <a:t>)</a:t>
            </a:r>
            <a:endParaRPr lang="es-E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1"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Effect transition="in" filter="fade">
                                      <p:cBhvr>
                                        <p:cTn id="24" dur="1000"/>
                                        <p:tgtEl>
                                          <p:spTgt spid="4">
                                            <p:bg/>
                                          </p:spTgt>
                                        </p:tgtEl>
                                      </p:cBhvr>
                                    </p:animEffect>
                                    <p:anim calcmode="lin" valueType="num">
                                      <p:cBhvr>
                                        <p:cTn id="25" dur="1000" fill="hold"/>
                                        <p:tgtEl>
                                          <p:spTgt spid="4">
                                            <p:bg/>
                                          </p:spTgt>
                                        </p:tgtEl>
                                        <p:attrNameLst>
                                          <p:attrName>ppt_x</p:attrName>
                                        </p:attrNameLst>
                                      </p:cBhvr>
                                      <p:tavLst>
                                        <p:tav tm="0">
                                          <p:val>
                                            <p:strVal val="#ppt_x"/>
                                          </p:val>
                                        </p:tav>
                                        <p:tav tm="100000">
                                          <p:val>
                                            <p:strVal val="#ppt_x"/>
                                          </p:val>
                                        </p:tav>
                                      </p:tavLst>
                                    </p:anim>
                                    <p:anim calcmode="lin" valueType="num">
                                      <p:cBhvr>
                                        <p:cTn id="26" dur="1000" fill="hold"/>
                                        <p:tgtEl>
                                          <p:spTgt spid="4">
                                            <p:bg/>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7" presetClass="entr" presetSubtype="8" fill="hold" grpId="1"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31"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grpId="1"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p:cTn id="38"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39"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4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1"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p:cTn id="46"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47"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4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1"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pic>
        <p:nvPicPr>
          <p:cNvPr id="6" name="5 Imagen" descr="0692 Miércoles 13-10-10 - 02.jpg"/>
          <p:cNvPicPr>
            <a:picLocks noChangeAspect="1"/>
          </p:cNvPicPr>
          <p:nvPr/>
        </p:nvPicPr>
        <p:blipFill>
          <a:blip r:embed="rId3" cstate="email"/>
          <a:srcRect/>
          <a:stretch>
            <a:fillRect/>
          </a:stretch>
        </p:blipFill>
        <p:spPr>
          <a:xfrm>
            <a:off x="4788024" y="692696"/>
            <a:ext cx="4248472" cy="287655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1 Rectángulo"/>
          <p:cNvSpPr/>
          <p:nvPr/>
        </p:nvSpPr>
        <p:spPr>
          <a:xfrm>
            <a:off x="0" y="0"/>
            <a:ext cx="9144000" cy="646331"/>
          </a:xfrm>
          <a:prstGeom prst="rect">
            <a:avLst/>
          </a:prstGeom>
        </p:spPr>
        <p:txBody>
          <a:bodyPr wrap="square">
            <a:spAutoFit/>
            <a:scene3d>
              <a:camera prst="orthographicFront"/>
              <a:lightRig rig="twoPt" dir="tl"/>
            </a:scene3d>
            <a:sp3d contourW="12700">
              <a:bevelT w="25400" h="25400"/>
              <a:contourClr>
                <a:schemeClr val="accent6">
                  <a:shade val="73000"/>
                </a:schemeClr>
              </a:contourClr>
            </a:sp3d>
          </a:bodyPr>
          <a:lstStyle/>
          <a:p>
            <a:pPr algn="ctr"/>
            <a:r>
              <a:rPr lang="es-ES" sz="3600" b="1" spc="3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LEGILE RABINICE</a:t>
            </a:r>
            <a:endParaRPr lang="es-ES" sz="3600" b="1" spc="3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Rectángulo"/>
          <p:cNvSpPr/>
          <p:nvPr/>
        </p:nvSpPr>
        <p:spPr>
          <a:xfrm>
            <a:off x="179512" y="620688"/>
            <a:ext cx="4536504" cy="923330"/>
          </a:xfrm>
          <a:prstGeom prst="rect">
            <a:avLst/>
          </a:prstGeom>
        </p:spPr>
        <p:txBody>
          <a:bodyPr wrap="square">
            <a:spAutoFit/>
          </a:bodyPr>
          <a:lstStyle/>
          <a:p>
            <a:r>
              <a:rPr lang="es-ES" b="1" dirty="0" smtClean="0">
                <a:solidFill>
                  <a:schemeClr val="accent4">
                    <a:lumMod val="50000"/>
                  </a:schemeClr>
                </a:solidFill>
                <a:latin typeface="Comic Sans MS" pitchFamily="66" charset="0"/>
              </a:rPr>
              <a:t>“</a:t>
            </a:r>
            <a:r>
              <a:rPr lang="vi-VN" b="1" dirty="0" smtClean="0">
                <a:solidFill>
                  <a:schemeClr val="accent4">
                    <a:lumMod val="50000"/>
                  </a:schemeClr>
                </a:solidFill>
                <a:latin typeface="Comic Sans MS" pitchFamily="66" charset="0"/>
              </a:rPr>
              <a:t>şi să nu se ţină de basme evreieşti şi de porunci date de oameni care se întorc de la adevăr</a:t>
            </a:r>
            <a:r>
              <a:rPr lang="es-ES" b="1" dirty="0" smtClean="0">
                <a:solidFill>
                  <a:schemeClr val="accent4">
                    <a:lumMod val="50000"/>
                  </a:schemeClr>
                </a:solidFill>
                <a:latin typeface="Comic Sans MS" pitchFamily="66" charset="0"/>
              </a:rPr>
              <a:t>” </a:t>
            </a:r>
            <a:r>
              <a:rPr lang="es-ES" sz="1100" b="1" dirty="0" smtClean="0">
                <a:solidFill>
                  <a:schemeClr val="accent4">
                    <a:lumMod val="50000"/>
                  </a:schemeClr>
                </a:solidFill>
                <a:latin typeface="Comic Sans MS" pitchFamily="66" charset="0"/>
              </a:rPr>
              <a:t>(</a:t>
            </a:r>
            <a:r>
              <a:rPr lang="es-ES" sz="1100" b="1" dirty="0" err="1" smtClean="0">
                <a:solidFill>
                  <a:schemeClr val="accent4">
                    <a:lumMod val="50000"/>
                  </a:schemeClr>
                </a:solidFill>
                <a:latin typeface="Comic Sans MS" pitchFamily="66" charset="0"/>
              </a:rPr>
              <a:t>Tit</a:t>
            </a:r>
            <a:r>
              <a:rPr lang="es-ES" sz="1100" b="1" dirty="0" smtClean="0">
                <a:solidFill>
                  <a:schemeClr val="accent4">
                    <a:lumMod val="50000"/>
                  </a:schemeClr>
                </a:solidFill>
                <a:latin typeface="Comic Sans MS" pitchFamily="66" charset="0"/>
              </a:rPr>
              <a:t> </a:t>
            </a:r>
            <a:r>
              <a:rPr lang="es-ES" sz="1100" b="1" dirty="0">
                <a:solidFill>
                  <a:schemeClr val="accent4">
                    <a:lumMod val="50000"/>
                  </a:schemeClr>
                </a:solidFill>
                <a:latin typeface="Comic Sans MS" pitchFamily="66" charset="0"/>
              </a:rPr>
              <a:t>1:14</a:t>
            </a:r>
            <a:r>
              <a:rPr lang="es-ES" sz="1100" b="1" dirty="0" smtClean="0">
                <a:solidFill>
                  <a:schemeClr val="accent4">
                    <a:lumMod val="50000"/>
                  </a:schemeClr>
                </a:solidFill>
                <a:latin typeface="Comic Sans MS" pitchFamily="66" charset="0"/>
              </a:rPr>
              <a:t>)</a:t>
            </a:r>
            <a:endParaRPr lang="es-ES" b="1" dirty="0">
              <a:solidFill>
                <a:schemeClr val="accent4">
                  <a:lumMod val="50000"/>
                </a:schemeClr>
              </a:solidFill>
              <a:latin typeface="Comic Sans MS" pitchFamily="66" charset="0"/>
            </a:endParaRPr>
          </a:p>
        </p:txBody>
      </p:sp>
      <p:sp>
        <p:nvSpPr>
          <p:cNvPr id="4" name="3 CuadroTexto"/>
          <p:cNvSpPr txBox="1"/>
          <p:nvPr/>
        </p:nvSpPr>
        <p:spPr>
          <a:xfrm>
            <a:off x="0" y="1556792"/>
            <a:ext cx="4788024" cy="1631216"/>
          </a:xfrm>
          <a:prstGeom prst="rect">
            <a:avLst/>
          </a:prstGeom>
          <a:noFill/>
        </p:spPr>
        <p:txBody>
          <a:bodyPr wrap="square" rtlCol="0">
            <a:spAutoFit/>
          </a:bodyPr>
          <a:lstStyle/>
          <a:p>
            <a:pPr>
              <a:spcBef>
                <a:spcPts val="600"/>
              </a:spcBef>
            </a:pPr>
            <a:r>
              <a:rPr lang="ro-RO" sz="2000" b="1" dirty="0" smtClean="0"/>
              <a:t>În timpul perioadei inter-testamentare, evrei s-au angajat să păstreze cu strictețe cele 613 legi principale pe care le-au găsit în Pentateuh</a:t>
            </a:r>
            <a:r>
              <a:rPr lang="es-ES" sz="2000" b="1" dirty="0" smtClean="0"/>
              <a:t>.</a:t>
            </a:r>
            <a:endParaRPr lang="es-ES" sz="2000" b="1" dirty="0" smtClean="0"/>
          </a:p>
        </p:txBody>
      </p:sp>
      <p:pic>
        <p:nvPicPr>
          <p:cNvPr id="7" name="6 Imagen" descr="p10502.jpg"/>
          <p:cNvPicPr>
            <a:picLocks noChangeAspect="1"/>
          </p:cNvPicPr>
          <p:nvPr/>
        </p:nvPicPr>
        <p:blipFill>
          <a:blip r:embed="rId4" cstate="email"/>
          <a:srcRect/>
          <a:stretch>
            <a:fillRect/>
          </a:stretch>
        </p:blipFill>
        <p:spPr>
          <a:xfrm>
            <a:off x="89091" y="3212976"/>
            <a:ext cx="1818613" cy="1656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Rectángulo"/>
          <p:cNvSpPr/>
          <p:nvPr/>
        </p:nvSpPr>
        <p:spPr>
          <a:xfrm>
            <a:off x="0" y="4919008"/>
            <a:ext cx="4355976" cy="1938992"/>
          </a:xfrm>
          <a:prstGeom prst="rect">
            <a:avLst/>
          </a:prstGeom>
        </p:spPr>
        <p:txBody>
          <a:bodyPr wrap="square">
            <a:spAutoFit/>
          </a:bodyPr>
          <a:lstStyle/>
          <a:p>
            <a:pPr lvl="0">
              <a:spcBef>
                <a:spcPts val="600"/>
              </a:spcBef>
            </a:pPr>
            <a:r>
              <a:rPr lang="ro-RO" sz="2000" b="1" dirty="0" smtClean="0"/>
              <a:t>Cand fariseii L-au acuzat pe Isus de încălcarea legii prin vindecarea facută în ziua de Sabat (Ioan 9), de fapt, L-au acuzat de încălcarea legilor rabinice cu privire la porunca Sabatului</a:t>
            </a:r>
            <a:r>
              <a:rPr lang="es-ES" sz="2000" b="1" dirty="0" smtClean="0">
                <a:solidFill>
                  <a:srgbClr val="000000"/>
                </a:solidFill>
              </a:rPr>
              <a:t>.</a:t>
            </a:r>
            <a:endParaRPr lang="es-ES" sz="2000" b="1" dirty="0">
              <a:solidFill>
                <a:srgbClr val="000000"/>
              </a:solidFill>
            </a:endParaRPr>
          </a:p>
        </p:txBody>
      </p:sp>
      <p:sp>
        <p:nvSpPr>
          <p:cNvPr id="9" name="8 Rectángulo"/>
          <p:cNvSpPr/>
          <p:nvPr/>
        </p:nvSpPr>
        <p:spPr>
          <a:xfrm>
            <a:off x="3923928" y="3573016"/>
            <a:ext cx="5184576" cy="1323439"/>
          </a:xfrm>
          <a:prstGeom prst="rect">
            <a:avLst/>
          </a:prstGeom>
        </p:spPr>
        <p:txBody>
          <a:bodyPr wrap="square">
            <a:spAutoFit/>
          </a:bodyPr>
          <a:lstStyle/>
          <a:p>
            <a:pPr lvl="0">
              <a:spcBef>
                <a:spcPts val="600"/>
              </a:spcBef>
            </a:pPr>
            <a:r>
              <a:rPr lang="ro-RO" sz="2000" b="1" dirty="0" smtClean="0"/>
              <a:t>La acestea, s-au adăugat mai multe reguli (legile rabinice) care au fost strânse în colecția ce poartă numele de </a:t>
            </a:r>
            <a:r>
              <a:rPr lang="ro-RO" sz="2000" b="1" i="1" dirty="0" smtClean="0"/>
              <a:t>Mișna </a:t>
            </a:r>
            <a:r>
              <a:rPr lang="ro-RO" sz="2000" b="1" dirty="0" smtClean="0"/>
              <a:t>si</a:t>
            </a:r>
            <a:r>
              <a:rPr lang="ro-RO" sz="2000" b="1" i="1" dirty="0" smtClean="0"/>
              <a:t> Midraș</a:t>
            </a:r>
            <a:r>
              <a:rPr lang="es-ES" sz="2000" b="1" dirty="0" smtClean="0">
                <a:solidFill>
                  <a:srgbClr val="000000"/>
                </a:solidFill>
              </a:rPr>
              <a:t>.</a:t>
            </a:r>
            <a:endParaRPr lang="es-ES" sz="2000" b="1" dirty="0">
              <a:solidFill>
                <a:srgbClr val="000000"/>
              </a:solidFill>
            </a:endParaRPr>
          </a:p>
        </p:txBody>
      </p:sp>
      <p:pic>
        <p:nvPicPr>
          <p:cNvPr id="1028" name="Picture 4" descr="http://ourlady.cloudaccess.net/media/k2/items/cache/435f56c3ee714a62eba91b0d67860eb3_L.jpg"/>
          <p:cNvPicPr>
            <a:picLocks noChangeAspect="1" noChangeArrowheads="1"/>
          </p:cNvPicPr>
          <p:nvPr/>
        </p:nvPicPr>
        <p:blipFill>
          <a:blip r:embed="rId5" cstate="email"/>
          <a:srcRect/>
          <a:stretch>
            <a:fillRect/>
          </a:stretch>
        </p:blipFill>
        <p:spPr bwMode="auto">
          <a:xfrm>
            <a:off x="4427984" y="4928850"/>
            <a:ext cx="4320480" cy="18125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11 Imagen" descr="midrash.png"/>
          <p:cNvPicPr>
            <a:picLocks noChangeAspect="1"/>
          </p:cNvPicPr>
          <p:nvPr/>
        </p:nvPicPr>
        <p:blipFill>
          <a:blip r:embed="rId6" cstate="email"/>
          <a:stretch>
            <a:fillRect/>
          </a:stretch>
        </p:blipFill>
        <p:spPr>
          <a:xfrm>
            <a:off x="1992094" y="3289673"/>
            <a:ext cx="1931834" cy="1579487"/>
          </a:xfrm>
          <a:prstGeom prst="rect">
            <a:avLst/>
          </a:prstGeom>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ppt_x</p:attrName>
                                        </p:attrNameLst>
                                      </p:cBhvr>
                                      <p:tavLst>
                                        <p:tav tm="0">
                                          <p:val>
                                            <p:strVal val="#ppt_x-#ppt_w/2"/>
                                          </p:val>
                                        </p:tav>
                                        <p:tav tm="100000">
                                          <p:val>
                                            <p:strVal val="#ppt_x"/>
                                          </p:val>
                                        </p:tav>
                                      </p:tavLst>
                                    </p:anim>
                                    <p:anim calcmode="lin" valueType="num">
                                      <p:cBhvr>
                                        <p:cTn id="31" dur="500" fill="hold"/>
                                        <p:tgtEl>
                                          <p:spTgt spid="4"/>
                                        </p:tgtEl>
                                        <p:attrNameLst>
                                          <p:attrName>ppt_y</p:attrName>
                                        </p:attrNameLst>
                                      </p:cBhvr>
                                      <p:tavLst>
                                        <p:tav tm="0">
                                          <p:val>
                                            <p:strVal val="#ppt_y"/>
                                          </p:val>
                                        </p:tav>
                                        <p:tav tm="100000">
                                          <p:val>
                                            <p:strVal val="#ppt_y"/>
                                          </p:val>
                                        </p:tav>
                                      </p:tavLst>
                                    </p:anim>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2"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ppt_x</p:attrName>
                                        </p:attrNameLst>
                                      </p:cBhvr>
                                      <p:tavLst>
                                        <p:tav tm="0">
                                          <p:val>
                                            <p:strVal val="#ppt_x+#ppt_w/2"/>
                                          </p:val>
                                        </p:tav>
                                        <p:tav tm="100000">
                                          <p:val>
                                            <p:strVal val="#ppt_x"/>
                                          </p:val>
                                        </p:tav>
                                      </p:tavLst>
                                    </p:anim>
                                    <p:anim calcmode="lin" valueType="num">
                                      <p:cBhvr>
                                        <p:cTn id="39" dur="500" fill="hold"/>
                                        <p:tgtEl>
                                          <p:spTgt spid="7"/>
                                        </p:tgtEl>
                                        <p:attrNameLst>
                                          <p:attrName>ppt_y</p:attrName>
                                        </p:attrNameLst>
                                      </p:cBhvr>
                                      <p:tavLst>
                                        <p:tav tm="0">
                                          <p:val>
                                            <p:strVal val="#ppt_y"/>
                                          </p:val>
                                        </p:tav>
                                        <p:tav tm="100000">
                                          <p:val>
                                            <p:strVal val="#ppt_y"/>
                                          </p:val>
                                        </p:tav>
                                      </p:tavLst>
                                    </p:anim>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childTnLst>
                                </p:cTn>
                              </p:par>
                              <p:par>
                                <p:cTn id="42" presetID="17" presetClass="entr" presetSubtype="2"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ppt_x</p:attrName>
                                        </p:attrNameLst>
                                      </p:cBhvr>
                                      <p:tavLst>
                                        <p:tav tm="0">
                                          <p:val>
                                            <p:strVal val="#ppt_x+#ppt_w/2"/>
                                          </p:val>
                                        </p:tav>
                                        <p:tav tm="100000">
                                          <p:val>
                                            <p:strVal val="#ppt_x"/>
                                          </p:val>
                                        </p:tav>
                                      </p:tavLst>
                                    </p:anim>
                                    <p:anim calcmode="lin" valueType="num">
                                      <p:cBhvr>
                                        <p:cTn id="45" dur="500" fill="hold"/>
                                        <p:tgtEl>
                                          <p:spTgt spid="12"/>
                                        </p:tgtEl>
                                        <p:attrNameLst>
                                          <p:attrName>ppt_y</p:attrName>
                                        </p:attrNameLst>
                                      </p:cBhvr>
                                      <p:tavLst>
                                        <p:tav tm="0">
                                          <p:val>
                                            <p:strVal val="#ppt_y"/>
                                          </p:val>
                                        </p:tav>
                                        <p:tav tm="100000">
                                          <p:val>
                                            <p:strVal val="#ppt_y"/>
                                          </p:val>
                                        </p:tav>
                                      </p:tavLst>
                                    </p:anim>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strVal val="#ppt_h"/>
                                          </p:val>
                                        </p:tav>
                                        <p:tav tm="100000">
                                          <p:val>
                                            <p:strVal val="#ppt_h"/>
                                          </p:val>
                                        </p:tav>
                                      </p:tavLst>
                                    </p:anim>
                                  </p:childTnLst>
                                </p:cTn>
                              </p:par>
                              <p:par>
                                <p:cTn id="48" presetID="17" presetClass="entr" presetSubtype="8"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ppt_x</p:attrName>
                                        </p:attrNameLst>
                                      </p:cBhvr>
                                      <p:tavLst>
                                        <p:tav tm="0">
                                          <p:val>
                                            <p:strVal val="#ppt_x-#ppt_w/2"/>
                                          </p:val>
                                        </p:tav>
                                        <p:tav tm="100000">
                                          <p:val>
                                            <p:strVal val="#ppt_x"/>
                                          </p:val>
                                        </p:tav>
                                      </p:tavLst>
                                    </p:anim>
                                    <p:anim calcmode="lin" valueType="num">
                                      <p:cBhvr>
                                        <p:cTn id="51" dur="500" fill="hold"/>
                                        <p:tgtEl>
                                          <p:spTgt spid="9"/>
                                        </p:tgtEl>
                                        <p:attrNameLst>
                                          <p:attrName>ppt_y</p:attrName>
                                        </p:attrNameLst>
                                      </p:cBhvr>
                                      <p:tavLst>
                                        <p:tav tm="0">
                                          <p:val>
                                            <p:strVal val="#ppt_y"/>
                                          </p:val>
                                        </p:tav>
                                        <p:tav tm="100000">
                                          <p:val>
                                            <p:strVal val="#ppt_y"/>
                                          </p:val>
                                        </p:tav>
                                      </p:tavLst>
                                    </p:anim>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7" presetClass="entr" presetSubtype="2"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ppt_x</p:attrName>
                                        </p:attrNameLst>
                                      </p:cBhvr>
                                      <p:tavLst>
                                        <p:tav tm="0">
                                          <p:val>
                                            <p:strVal val="#ppt_x+#ppt_w/2"/>
                                          </p:val>
                                        </p:tav>
                                        <p:tav tm="100000">
                                          <p:val>
                                            <p:strVal val="#ppt_x"/>
                                          </p:val>
                                        </p:tav>
                                      </p:tavLst>
                                    </p:anim>
                                    <p:anim calcmode="lin" valueType="num">
                                      <p:cBhvr>
                                        <p:cTn id="59" dur="500" fill="hold"/>
                                        <p:tgtEl>
                                          <p:spTgt spid="8"/>
                                        </p:tgtEl>
                                        <p:attrNameLst>
                                          <p:attrName>ppt_y</p:attrName>
                                        </p:attrNameLst>
                                      </p:cBhvr>
                                      <p:tavLst>
                                        <p:tav tm="0">
                                          <p:val>
                                            <p:strVal val="#ppt_y"/>
                                          </p:val>
                                        </p:tav>
                                        <p:tav tm="100000">
                                          <p:val>
                                            <p:strVal val="#ppt_y"/>
                                          </p:val>
                                        </p:tav>
                                      </p:tavLst>
                                    </p:anim>
                                    <p:anim calcmode="lin" valueType="num">
                                      <p:cBhvr>
                                        <p:cTn id="60" dur="500" fill="hold"/>
                                        <p:tgtEl>
                                          <p:spTgt spid="8"/>
                                        </p:tgtEl>
                                        <p:attrNameLst>
                                          <p:attrName>ppt_w</p:attrName>
                                        </p:attrNameLst>
                                      </p:cBhvr>
                                      <p:tavLst>
                                        <p:tav tm="0">
                                          <p:val>
                                            <p:fltVal val="0"/>
                                          </p:val>
                                        </p:tav>
                                        <p:tav tm="100000">
                                          <p:val>
                                            <p:strVal val="#ppt_w"/>
                                          </p:val>
                                        </p:tav>
                                      </p:tavLst>
                                    </p:anim>
                                    <p:anim calcmode="lin" valueType="num">
                                      <p:cBhvr>
                                        <p:cTn id="61" dur="500" fill="hold"/>
                                        <p:tgtEl>
                                          <p:spTgt spid="8"/>
                                        </p:tgtEl>
                                        <p:attrNameLst>
                                          <p:attrName>ppt_h</p:attrName>
                                        </p:attrNameLst>
                                      </p:cBhvr>
                                      <p:tavLst>
                                        <p:tav tm="0">
                                          <p:val>
                                            <p:strVal val="#ppt_h"/>
                                          </p:val>
                                        </p:tav>
                                        <p:tav tm="100000">
                                          <p:val>
                                            <p:strVal val="#ppt_h"/>
                                          </p:val>
                                        </p:tav>
                                      </p:tavLst>
                                    </p:anim>
                                  </p:childTnLst>
                                </p:cTn>
                              </p:par>
                              <p:par>
                                <p:cTn id="62" presetID="17" presetClass="entr" presetSubtype="8" fill="hold" nodeType="withEffect">
                                  <p:stCondLst>
                                    <p:cond delay="0"/>
                                  </p:stCondLst>
                                  <p:childTnLst>
                                    <p:set>
                                      <p:cBhvr>
                                        <p:cTn id="63" dur="1" fill="hold">
                                          <p:stCondLst>
                                            <p:cond delay="0"/>
                                          </p:stCondLst>
                                        </p:cTn>
                                        <p:tgtEl>
                                          <p:spTgt spid="1028"/>
                                        </p:tgtEl>
                                        <p:attrNameLst>
                                          <p:attrName>style.visibility</p:attrName>
                                        </p:attrNameLst>
                                      </p:cBhvr>
                                      <p:to>
                                        <p:strVal val="visible"/>
                                      </p:to>
                                    </p:set>
                                    <p:anim calcmode="lin" valueType="num">
                                      <p:cBhvr>
                                        <p:cTn id="64" dur="500" fill="hold"/>
                                        <p:tgtEl>
                                          <p:spTgt spid="1028"/>
                                        </p:tgtEl>
                                        <p:attrNameLst>
                                          <p:attrName>ppt_x</p:attrName>
                                        </p:attrNameLst>
                                      </p:cBhvr>
                                      <p:tavLst>
                                        <p:tav tm="0">
                                          <p:val>
                                            <p:strVal val="#ppt_x-#ppt_w/2"/>
                                          </p:val>
                                        </p:tav>
                                        <p:tav tm="100000">
                                          <p:val>
                                            <p:strVal val="#ppt_x"/>
                                          </p:val>
                                        </p:tav>
                                      </p:tavLst>
                                    </p:anim>
                                    <p:anim calcmode="lin" valueType="num">
                                      <p:cBhvr>
                                        <p:cTn id="65" dur="500" fill="hold"/>
                                        <p:tgtEl>
                                          <p:spTgt spid="1028"/>
                                        </p:tgtEl>
                                        <p:attrNameLst>
                                          <p:attrName>ppt_y</p:attrName>
                                        </p:attrNameLst>
                                      </p:cBhvr>
                                      <p:tavLst>
                                        <p:tav tm="0">
                                          <p:val>
                                            <p:strVal val="#ppt_y"/>
                                          </p:val>
                                        </p:tav>
                                        <p:tav tm="100000">
                                          <p:val>
                                            <p:strVal val="#ppt_y"/>
                                          </p:val>
                                        </p:tav>
                                      </p:tavLst>
                                    </p:anim>
                                    <p:anim calcmode="lin" valueType="num">
                                      <p:cBhvr>
                                        <p:cTn id="66" dur="500" fill="hold"/>
                                        <p:tgtEl>
                                          <p:spTgt spid="1028"/>
                                        </p:tgtEl>
                                        <p:attrNameLst>
                                          <p:attrName>ppt_w</p:attrName>
                                        </p:attrNameLst>
                                      </p:cBhvr>
                                      <p:tavLst>
                                        <p:tav tm="0">
                                          <p:val>
                                            <p:fltVal val="0"/>
                                          </p:val>
                                        </p:tav>
                                        <p:tav tm="100000">
                                          <p:val>
                                            <p:strVal val="#ppt_w"/>
                                          </p:val>
                                        </p:tav>
                                      </p:tavLst>
                                    </p:anim>
                                    <p:anim calcmode="lin" valueType="num">
                                      <p:cBhvr>
                                        <p:cTn id="67" dur="500" fill="hold"/>
                                        <p:tgtEl>
                                          <p:spTgt spid="10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3000" t="-12000"/>
          </a:stretch>
        </a:blipFill>
        <a:effectLst/>
      </p:bgPr>
    </p:bg>
    <p:spTree>
      <p:nvGrpSpPr>
        <p:cNvPr id="1" name=""/>
        <p:cNvGrpSpPr/>
        <p:nvPr/>
      </p:nvGrpSpPr>
      <p:grpSpPr>
        <a:xfrm>
          <a:off x="0" y="0"/>
          <a:ext cx="0" cy="0"/>
          <a:chOff x="0" y="0"/>
          <a:chExt cx="0" cy="0"/>
        </a:xfrm>
      </p:grpSpPr>
      <p:sp>
        <p:nvSpPr>
          <p:cNvPr id="2" name="1 Rectángulo"/>
          <p:cNvSpPr/>
          <p:nvPr/>
        </p:nvSpPr>
        <p:spPr>
          <a:xfrm>
            <a:off x="1" y="0"/>
            <a:ext cx="9144000" cy="769441"/>
          </a:xfrm>
          <a:prstGeom prst="rect">
            <a:avLst/>
          </a:prstGeom>
        </p:spPr>
        <p:txBody>
          <a:bodyPr wrap="square">
            <a:spAutoFit/>
          </a:bodyPr>
          <a:lstStyle/>
          <a:p>
            <a:pPr algn="ctr"/>
            <a:r>
              <a:rPr lang="es-ES" sz="4400" b="1" spc="3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LEGILE CIVILE</a:t>
            </a:r>
            <a:endParaRPr lang="es-ES" sz="4400" b="1" spc="30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2 Rectángulo"/>
          <p:cNvSpPr/>
          <p:nvPr/>
        </p:nvSpPr>
        <p:spPr>
          <a:xfrm>
            <a:off x="611560" y="764704"/>
            <a:ext cx="7272808" cy="646331"/>
          </a:xfrm>
          <a:prstGeom prst="rect">
            <a:avLst/>
          </a:prstGeom>
        </p:spPr>
        <p:txBody>
          <a:bodyPr wrap="square">
            <a:spAutoFit/>
          </a:bodyPr>
          <a:lstStyle/>
          <a:p>
            <a:r>
              <a:rPr lang="es-ES" b="1" dirty="0" smtClean="0">
                <a:solidFill>
                  <a:schemeClr val="accent6">
                    <a:lumMod val="20000"/>
                    <a:lumOff val="80000"/>
                  </a:schemeClr>
                </a:solidFill>
                <a:latin typeface="Comic Sans MS" pitchFamily="66" charset="0"/>
              </a:rPr>
              <a:t>“</a:t>
            </a:r>
            <a:r>
              <a:rPr lang="vi-VN" b="1" dirty="0" smtClean="0">
                <a:solidFill>
                  <a:schemeClr val="accent6">
                    <a:lumMod val="20000"/>
                    <a:lumOff val="80000"/>
                  </a:schemeClr>
                </a:solidFill>
                <a:latin typeface="Comic Sans MS" pitchFamily="66" charset="0"/>
              </a:rPr>
              <a:t>Aduceţi-vă aminte de Legea lui Moise, robul Meu, căruia i-am dat în Horeb rânduieli şi porunci pentru tot Israelul!</a:t>
            </a:r>
            <a:r>
              <a:rPr lang="es-ES" b="1" dirty="0" smtClean="0">
                <a:solidFill>
                  <a:schemeClr val="accent6">
                    <a:lumMod val="20000"/>
                    <a:lumOff val="80000"/>
                  </a:schemeClr>
                </a:solidFill>
                <a:latin typeface="Comic Sans MS" pitchFamily="66" charset="0"/>
              </a:rPr>
              <a:t>” </a:t>
            </a:r>
            <a:r>
              <a:rPr lang="es-ES" sz="1100" b="1" dirty="0" smtClean="0">
                <a:solidFill>
                  <a:schemeClr val="accent6">
                    <a:lumMod val="20000"/>
                    <a:lumOff val="80000"/>
                  </a:schemeClr>
                </a:solidFill>
                <a:latin typeface="Comic Sans MS" pitchFamily="66" charset="0"/>
              </a:rPr>
              <a:t>(</a:t>
            </a:r>
            <a:r>
              <a:rPr lang="es-ES" sz="1100" b="1" dirty="0" err="1" smtClean="0">
                <a:solidFill>
                  <a:schemeClr val="accent6">
                    <a:lumMod val="20000"/>
                    <a:lumOff val="80000"/>
                  </a:schemeClr>
                </a:solidFill>
                <a:latin typeface="Comic Sans MS" pitchFamily="66" charset="0"/>
              </a:rPr>
              <a:t>Maleahi</a:t>
            </a:r>
            <a:r>
              <a:rPr lang="es-ES" sz="1100" b="1" dirty="0" smtClean="0">
                <a:solidFill>
                  <a:schemeClr val="accent6">
                    <a:lumMod val="20000"/>
                    <a:lumOff val="80000"/>
                  </a:schemeClr>
                </a:solidFill>
                <a:latin typeface="Comic Sans MS" pitchFamily="66" charset="0"/>
              </a:rPr>
              <a:t> 4:4</a:t>
            </a:r>
            <a:r>
              <a:rPr lang="es-ES" sz="1100" b="1" dirty="0" smtClean="0">
                <a:solidFill>
                  <a:schemeClr val="accent6">
                    <a:lumMod val="20000"/>
                    <a:lumOff val="80000"/>
                  </a:schemeClr>
                </a:solidFill>
                <a:latin typeface="Comic Sans MS" pitchFamily="66" charset="0"/>
              </a:rPr>
              <a:t>)</a:t>
            </a:r>
            <a:endParaRPr lang="es-ES" b="1" dirty="0">
              <a:solidFill>
                <a:schemeClr val="accent6">
                  <a:lumMod val="20000"/>
                  <a:lumOff val="80000"/>
                </a:schemeClr>
              </a:solidFill>
              <a:latin typeface="Comic Sans MS" pitchFamily="66" charset="0"/>
            </a:endParaRPr>
          </a:p>
        </p:txBody>
      </p:sp>
      <p:sp>
        <p:nvSpPr>
          <p:cNvPr id="4" name="3 CuadroTexto"/>
          <p:cNvSpPr txBox="1"/>
          <p:nvPr/>
        </p:nvSpPr>
        <p:spPr>
          <a:xfrm>
            <a:off x="395536" y="2276872"/>
            <a:ext cx="5616624" cy="4247317"/>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Primele 5 cărți ale Bibliei, Pentateuhul, sunt cunoscute sub numele de legea lui Moise sau Torah. În cadrul acestei legi, se cuprind legile civile care guvernau statul Israel</a:t>
            </a:r>
            <a:r>
              <a:rPr lang="es-ES" sz="2000" b="1" dirty="0" smtClean="0">
                <a:solidFill>
                  <a:schemeClr val="bg1"/>
                </a:solidFill>
                <a:effectLst>
                  <a:outerShdw blurRad="50800" dist="50800" dir="5400000" algn="ctr" rotWithShape="0">
                    <a:schemeClr val="tx1"/>
                  </a:outerShdw>
                </a:effectLst>
              </a:rPr>
              <a:t>.</a:t>
            </a:r>
            <a:endParaRPr lang="es-ES" sz="2000" b="1" dirty="0" smtClean="0">
              <a:solidFill>
                <a:schemeClr val="bg1"/>
              </a:solidFill>
              <a:effectLst>
                <a:outerShdw blurRad="50800" dist="50800" dir="5400000" algn="ctr" rotWithShape="0">
                  <a:schemeClr val="tx1"/>
                </a:outerShdw>
              </a:effectLst>
            </a:endParaRPr>
          </a:p>
          <a:p>
            <a:pPr>
              <a:spcBef>
                <a:spcPts val="600"/>
              </a:spcBef>
            </a:pPr>
            <a:r>
              <a:rPr lang="ro-RO" sz="2000" b="1" dirty="0" smtClean="0">
                <a:solidFill>
                  <a:schemeClr val="bg1"/>
                </a:solidFill>
                <a:effectLst>
                  <a:outerShdw blurRad="50800" dist="50800" dir="5400000" algn="ctr" rotWithShape="0">
                    <a:schemeClr val="tx1"/>
                  </a:outerShdw>
                </a:effectLst>
              </a:rPr>
              <a:t>Aceste legi includeau plata impozitelor Templului, divorțul, circumcizia, protecția granițelor terenurilor, protejarea celor săraci, martorii, etc</a:t>
            </a:r>
            <a:r>
              <a:rPr lang="es-ES" sz="2000" b="1" dirty="0" smtClean="0">
                <a:solidFill>
                  <a:schemeClr val="bg1"/>
                </a:solidFill>
                <a:effectLst>
                  <a:outerShdw blurRad="50800" dist="50800" dir="5400000" algn="ctr" rotWithShape="0">
                    <a:schemeClr val="tx1"/>
                  </a:outerShdw>
                </a:effectLst>
              </a:rPr>
              <a:t>…</a:t>
            </a:r>
            <a:endParaRPr lang="es-ES" sz="2000" b="1" dirty="0" smtClean="0">
              <a:solidFill>
                <a:schemeClr val="bg1"/>
              </a:solidFill>
              <a:effectLst>
                <a:outerShdw blurRad="50800" dist="50800" dir="5400000" algn="ctr" rotWithShape="0">
                  <a:schemeClr val="tx1"/>
                </a:outerShdw>
              </a:effectLst>
            </a:endParaRPr>
          </a:p>
          <a:p>
            <a:pPr>
              <a:spcBef>
                <a:spcPts val="600"/>
              </a:spcBef>
            </a:pPr>
            <a:r>
              <a:rPr lang="ro-RO" sz="2000" b="1" dirty="0" smtClean="0">
                <a:solidFill>
                  <a:schemeClr val="bg1"/>
                </a:solidFill>
                <a:effectLst>
                  <a:outerShdw blurRad="50800" dist="50800" dir="5400000" algn="ctr" rotWithShape="0">
                    <a:schemeClr val="tx1"/>
                  </a:outerShdw>
                </a:effectLst>
              </a:rPr>
              <a:t>Roma a permis evreilor sa continue sub guvernarea propriilor legi, supuse legii romane. Astfel, în majoritatea cazurilor Sinedriul avea puterea să dicteze sentințele urmând legile civile dictate de Moise</a:t>
            </a:r>
            <a:r>
              <a:rPr lang="es-ES" sz="2000" b="1" dirty="0" smtClean="0">
                <a:solidFill>
                  <a:schemeClr val="bg1"/>
                </a:solidFill>
                <a:effectLst>
                  <a:outerShdw blurRad="50800" dist="50800" dir="5400000" algn="ctr" rotWithShape="0">
                    <a:schemeClr val="tx1"/>
                  </a:outerShdw>
                </a:effectLst>
              </a:rPr>
              <a:t>.</a:t>
            </a:r>
            <a:endParaRPr lang="es-ES" sz="2000" b="1" dirty="0" smtClean="0">
              <a:solidFill>
                <a:schemeClr val="bg1"/>
              </a:solidFill>
              <a:effectLst>
                <a:outerShdw blurRad="50800" dist="50800" dir="5400000" algn="ctr" rotWithShape="0">
                  <a:schemeClr val="tx1"/>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000" b="-1000"/>
          </a:stretch>
        </a:blipFill>
        <a:effectLst/>
      </p:bgPr>
    </p:bg>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dpi="0" rotWithShape="1">
            <a:blip r:embed="rId3" cstate="email">
              <a:alphaModFix amt="41000"/>
            </a:blip>
            <a:srcRect/>
            <a:stretch>
              <a:fillRect r="-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Rectángulo"/>
          <p:cNvSpPr/>
          <p:nvPr/>
        </p:nvSpPr>
        <p:spPr>
          <a:xfrm>
            <a:off x="0" y="0"/>
            <a:ext cx="9144000" cy="707886"/>
          </a:xfrm>
          <a:prstGeom prst="rect">
            <a:avLst/>
          </a:prstGeom>
        </p:spPr>
        <p:txBody>
          <a:bodyPr wrap="square">
            <a:spAutoFit/>
            <a:scene3d>
              <a:camera prst="orthographicFront">
                <a:rot lat="0" lon="0" rev="0"/>
              </a:camera>
              <a:lightRig rig="twoPt" dir="t"/>
            </a:scene3d>
            <a:sp3d contourW="19050" prstMaterial="metal">
              <a:bevelT w="127000" h="31750" prst="relaxedInset"/>
              <a:contourClr>
                <a:schemeClr val="accent1">
                  <a:shade val="75000"/>
                </a:schemeClr>
              </a:contourClr>
            </a:sp3d>
          </a:bodyPr>
          <a:lstStyle/>
          <a:p>
            <a:pPr algn="ctr"/>
            <a:r>
              <a:rPr lang="es-ES" sz="4000" b="1" cap="all" spc="3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LEGILE CEREMONIALE</a:t>
            </a:r>
            <a:endParaRPr lang="es-ES" sz="4000" b="1" cap="all" spc="3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4" name="3 Rectángulo"/>
          <p:cNvSpPr/>
          <p:nvPr/>
        </p:nvSpPr>
        <p:spPr>
          <a:xfrm>
            <a:off x="0" y="799544"/>
            <a:ext cx="9144000" cy="1477328"/>
          </a:xfrm>
          <a:prstGeom prst="rect">
            <a:avLst/>
          </a:prstGeom>
        </p:spPr>
        <p:txBody>
          <a:bodyPr wrap="square">
            <a:spAutoFit/>
          </a:bodyPr>
          <a:lstStyle/>
          <a:p>
            <a:r>
              <a:rPr lang="es-ES" b="1" dirty="0" smtClean="0">
                <a:solidFill>
                  <a:srgbClr val="261036"/>
                </a:solidFill>
                <a:latin typeface="Comic Sans MS" pitchFamily="66" charset="0"/>
              </a:rPr>
              <a:t>“</a:t>
            </a:r>
            <a:r>
              <a:rPr lang="vi-VN" b="1" dirty="0" smtClean="0">
                <a:solidFill>
                  <a:srgbClr val="261036"/>
                </a:solidFill>
                <a:latin typeface="Comic Sans MS" pitchFamily="66" charset="0"/>
              </a:rPr>
              <a:t>Aceasta era o asemănare pentru vremurile de acum, când se aduc daruri şi jertfe care nu pot duce pe cel ce se închină în felul acesta la desăvârşirea cerută de cugetul lui. Ele sunt doar nişte porunci pământeşti date, ca toate cele privitoare la mâncări, băuturi şi felurite spălături, până la o vreme de îndreptare</a:t>
            </a:r>
            <a:r>
              <a:rPr lang="es-ES" b="1" dirty="0" smtClean="0">
                <a:solidFill>
                  <a:srgbClr val="261036"/>
                </a:solidFill>
                <a:latin typeface="Comic Sans MS" pitchFamily="66" charset="0"/>
              </a:rPr>
              <a:t>” </a:t>
            </a:r>
            <a:r>
              <a:rPr lang="es-ES" sz="1100" b="1" dirty="0" smtClean="0">
                <a:solidFill>
                  <a:srgbClr val="261036"/>
                </a:solidFill>
                <a:latin typeface="Comic Sans MS" pitchFamily="66" charset="0"/>
              </a:rPr>
              <a:t>(</a:t>
            </a:r>
            <a:r>
              <a:rPr lang="es-ES" sz="1100" b="1" dirty="0" err="1" smtClean="0">
                <a:solidFill>
                  <a:srgbClr val="261036"/>
                </a:solidFill>
                <a:latin typeface="Comic Sans MS" pitchFamily="66" charset="0"/>
              </a:rPr>
              <a:t>Evrei</a:t>
            </a:r>
            <a:r>
              <a:rPr lang="es-ES" sz="1100" b="1" dirty="0" smtClean="0">
                <a:solidFill>
                  <a:srgbClr val="261036"/>
                </a:solidFill>
                <a:latin typeface="Comic Sans MS" pitchFamily="66" charset="0"/>
              </a:rPr>
              <a:t> 9:9-10</a:t>
            </a:r>
            <a:r>
              <a:rPr lang="es-ES" sz="1100" b="1" dirty="0" smtClean="0">
                <a:solidFill>
                  <a:srgbClr val="261036"/>
                </a:solidFill>
                <a:latin typeface="Comic Sans MS" pitchFamily="66" charset="0"/>
              </a:rPr>
              <a:t>)</a:t>
            </a:r>
            <a:endParaRPr lang="es-ES" b="1" dirty="0">
              <a:solidFill>
                <a:srgbClr val="261036"/>
              </a:solidFill>
              <a:latin typeface="Comic Sans MS" pitchFamily="66" charset="0"/>
            </a:endParaRPr>
          </a:p>
        </p:txBody>
      </p:sp>
      <p:sp>
        <p:nvSpPr>
          <p:cNvPr id="5" name="4 CuadroTexto"/>
          <p:cNvSpPr txBox="1"/>
          <p:nvPr/>
        </p:nvSpPr>
        <p:spPr>
          <a:xfrm>
            <a:off x="3419872" y="2852936"/>
            <a:ext cx="5688632" cy="3708708"/>
          </a:xfrm>
          <a:prstGeom prst="rect">
            <a:avLst/>
          </a:prstGeom>
          <a:noFill/>
        </p:spPr>
        <p:txBody>
          <a:bodyPr wrap="square" rtlCol="0">
            <a:spAutoFit/>
          </a:bodyPr>
          <a:lstStyle/>
          <a:p>
            <a:pPr>
              <a:spcBef>
                <a:spcPts val="600"/>
              </a:spcBef>
            </a:pPr>
            <a:r>
              <a:rPr lang="ro-RO" sz="2000" b="1" dirty="0" smtClean="0"/>
              <a:t>Legile ceremoniale sunt cele referitoare la Sanctuar și serviciile religioase ale lui Israel</a:t>
            </a:r>
            <a:r>
              <a:rPr lang="es-ES" sz="2000" b="1" dirty="0" smtClean="0"/>
              <a:t>.</a:t>
            </a:r>
            <a:endParaRPr lang="es-ES" sz="2000" b="1" dirty="0" smtClean="0"/>
          </a:p>
          <a:p>
            <a:pPr>
              <a:spcBef>
                <a:spcPts val="600"/>
              </a:spcBef>
            </a:pPr>
            <a:r>
              <a:rPr lang="ro-RO" sz="2000" b="1" dirty="0" smtClean="0"/>
              <a:t>Aceste legi au fost date de către Dumnezeu cu scopul de a-i învăța planul de Mântuire. Ritualurile și ceremoniile lor arătau spre lucrarea lui Hristos</a:t>
            </a:r>
            <a:r>
              <a:rPr lang="es-ES" sz="2000" b="1" dirty="0" smtClean="0"/>
              <a:t>.</a:t>
            </a:r>
            <a:endParaRPr lang="es-ES" sz="2000" b="1" dirty="0" smtClean="0"/>
          </a:p>
          <a:p>
            <a:pPr>
              <a:spcBef>
                <a:spcPts val="600"/>
              </a:spcBef>
            </a:pPr>
            <a:r>
              <a:rPr lang="ro-RO" sz="2000" b="1" dirty="0" smtClean="0"/>
              <a:t>Odată împlinite în Hristos, aceste legi nu mai erau obligatorii pentru credincioși</a:t>
            </a:r>
            <a:r>
              <a:rPr lang="es-ES" sz="2000" b="1" dirty="0" smtClean="0"/>
              <a:t>.</a:t>
            </a:r>
            <a:endParaRPr lang="es-ES" sz="2000" b="1" dirty="0" smtClean="0"/>
          </a:p>
          <a:p>
            <a:pPr>
              <a:spcBef>
                <a:spcPts val="600"/>
              </a:spcBef>
            </a:pPr>
            <a:r>
              <a:rPr lang="ro-RO" sz="2000" b="1" dirty="0" smtClean="0"/>
              <a:t>Cu toate acestea, studiul acestora ne ajută să înțelegem mai bine lucrarea lui Isus în favoarea noastră</a:t>
            </a:r>
            <a:r>
              <a:rPr lang="es-ES" sz="2000" b="1" dirty="0" smtClean="0"/>
              <a:t>.</a:t>
            </a:r>
            <a:endParaRPr lang="es-ES" sz="2000" b="1" dirty="0" smtClean="0"/>
          </a:p>
        </p:txBody>
      </p:sp>
      <p:pic>
        <p:nvPicPr>
          <p:cNvPr id="6145" name="Picture 1" descr="I:\Dibujos\Santuario\015.jpg"/>
          <p:cNvPicPr>
            <a:picLocks noChangeAspect="1" noChangeArrowheads="1"/>
          </p:cNvPicPr>
          <p:nvPr/>
        </p:nvPicPr>
        <p:blipFill>
          <a:blip r:embed="rId4" cstate="email"/>
          <a:srcRect/>
          <a:stretch>
            <a:fillRect/>
          </a:stretch>
        </p:blipFill>
        <p:spPr bwMode="auto">
          <a:xfrm>
            <a:off x="-2521" y="2348880"/>
            <a:ext cx="3278377" cy="4536504"/>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1000"/>
                                        <p:tgtEl>
                                          <p:spTgt spid="5">
                                            <p:txEl>
                                              <p:pRg st="3" end="3"/>
                                            </p:txEl>
                                          </p:spTgt>
                                        </p:tgtEl>
                                      </p:cBhvr>
                                    </p:animEffect>
                                    <p:anim calcmode="lin" valueType="num">
                                      <p:cBhvr>
                                        <p:cTn id="5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4000" b="-9000"/>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69441"/>
          </a:xfrm>
          <a:prstGeom prst="rect">
            <a:avLst/>
          </a:prstGeom>
        </p:spPr>
        <p:txBody>
          <a:bodyPr wrap="square">
            <a:spAutoFit/>
          </a:bodyPr>
          <a:lstStyle/>
          <a:p>
            <a:pPr algn="ctr"/>
            <a:r>
              <a:rPr lang="es-ES" sz="4400" b="1" spc="100" dirty="0" smtClean="0">
                <a:ln w="18000">
                  <a:solidFill>
                    <a:srgbClr val="3D1E7C"/>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LEGEA MORALA</a:t>
            </a:r>
            <a:endParaRPr lang="es-ES" sz="4400" b="1" spc="100" dirty="0">
              <a:ln w="18000">
                <a:solidFill>
                  <a:srgbClr val="3D1E7C"/>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2 Rectángulo"/>
          <p:cNvSpPr/>
          <p:nvPr/>
        </p:nvSpPr>
        <p:spPr>
          <a:xfrm>
            <a:off x="323528" y="692696"/>
            <a:ext cx="8496944" cy="1200329"/>
          </a:xfrm>
          <a:prstGeom prst="rect">
            <a:avLst/>
          </a:prstGeom>
        </p:spPr>
        <p:txBody>
          <a:bodyPr wrap="square">
            <a:spAutoFit/>
          </a:bodyPr>
          <a:lstStyle/>
          <a:p>
            <a:r>
              <a:rPr lang="es-ES" b="1" dirty="0" smtClean="0">
                <a:solidFill>
                  <a:schemeClr val="accent1">
                    <a:lumMod val="75000"/>
                  </a:schemeClr>
                </a:solidFill>
                <a:latin typeface="Comic Sans MS" pitchFamily="66" charset="0"/>
              </a:rPr>
              <a:t>“</a:t>
            </a:r>
            <a:r>
              <a:rPr lang="vi-VN" b="1" dirty="0" smtClean="0">
                <a:solidFill>
                  <a:schemeClr val="accent1">
                    <a:lumMod val="75000"/>
                  </a:schemeClr>
                </a:solidFill>
                <a:latin typeface="Comic Sans MS" pitchFamily="66" charset="0"/>
              </a:rPr>
              <a:t>Căci, cine păzeşte toată Legea, şi greşeşte într-o singură poruncă, se face vinovat de toate.Căci, Cel ce a zis: „Să nu preacurveşti”, a zis şi: „Să nu ucizi”. Acum, dacă nu preacurveşti, dar ucizi, te faci călcător al Legii</a:t>
            </a:r>
            <a:r>
              <a:rPr lang="es-ES" b="1" dirty="0" smtClean="0">
                <a:solidFill>
                  <a:schemeClr val="accent1">
                    <a:lumMod val="75000"/>
                  </a:schemeClr>
                </a:solidFill>
                <a:latin typeface="Comic Sans MS" pitchFamily="66" charset="0"/>
              </a:rPr>
              <a:t>” </a:t>
            </a:r>
            <a:r>
              <a:rPr lang="es-ES" sz="1100" b="1" dirty="0" smtClean="0">
                <a:solidFill>
                  <a:schemeClr val="accent1">
                    <a:lumMod val="75000"/>
                  </a:schemeClr>
                </a:solidFill>
                <a:latin typeface="Comic Sans MS" pitchFamily="66" charset="0"/>
              </a:rPr>
              <a:t>(</a:t>
            </a:r>
            <a:r>
              <a:rPr lang="es-ES" sz="1100" b="1" dirty="0" err="1" smtClean="0">
                <a:solidFill>
                  <a:schemeClr val="accent1">
                    <a:lumMod val="75000"/>
                  </a:schemeClr>
                </a:solidFill>
                <a:latin typeface="Comic Sans MS" pitchFamily="66" charset="0"/>
              </a:rPr>
              <a:t>Iacov</a:t>
            </a:r>
            <a:r>
              <a:rPr lang="es-ES" sz="1100" b="1" dirty="0" smtClean="0">
                <a:solidFill>
                  <a:schemeClr val="accent1">
                    <a:lumMod val="75000"/>
                  </a:schemeClr>
                </a:solidFill>
                <a:latin typeface="Comic Sans MS" pitchFamily="66" charset="0"/>
              </a:rPr>
              <a:t> 2:10-11</a:t>
            </a:r>
            <a:r>
              <a:rPr lang="es-ES" sz="1100" b="1" dirty="0" smtClean="0">
                <a:solidFill>
                  <a:schemeClr val="accent1">
                    <a:lumMod val="75000"/>
                  </a:schemeClr>
                </a:solidFill>
                <a:latin typeface="Comic Sans MS" pitchFamily="66" charset="0"/>
              </a:rPr>
              <a:t>)</a:t>
            </a:r>
            <a:endParaRPr lang="es-ES" b="1" dirty="0">
              <a:solidFill>
                <a:schemeClr val="accent1">
                  <a:lumMod val="75000"/>
                </a:schemeClr>
              </a:solidFill>
              <a:latin typeface="Comic Sans MS" pitchFamily="66" charset="0"/>
            </a:endParaRPr>
          </a:p>
        </p:txBody>
      </p:sp>
      <p:sp>
        <p:nvSpPr>
          <p:cNvPr id="4" name="3 CuadroTexto"/>
          <p:cNvSpPr txBox="1"/>
          <p:nvPr/>
        </p:nvSpPr>
        <p:spPr>
          <a:xfrm>
            <a:off x="107504" y="2689170"/>
            <a:ext cx="5472608" cy="4124206"/>
          </a:xfrm>
          <a:prstGeom prst="rect">
            <a:avLst/>
          </a:prstGeom>
          <a:noFill/>
        </p:spPr>
        <p:txBody>
          <a:bodyPr wrap="square" rtlCol="0">
            <a:spAutoFit/>
          </a:bodyPr>
          <a:lstStyle/>
          <a:p>
            <a:pPr>
              <a:spcBef>
                <a:spcPts val="600"/>
              </a:spcBef>
            </a:pPr>
            <a:r>
              <a:rPr lang="ro-RO" sz="2100" b="1" dirty="0" smtClean="0"/>
              <a:t>Legea morală veșnică, cele Zece Porunci, sunt baza oricărei alte legi. Prin urmare, orice lege trebuie să fie respectată atunci când este în armonie cu aceste zece precepte divine</a:t>
            </a:r>
            <a:r>
              <a:rPr lang="es-ES" sz="2100" b="1" dirty="0" smtClean="0"/>
              <a:t>.</a:t>
            </a:r>
            <a:endParaRPr lang="es-ES" sz="2100" b="1" dirty="0" smtClean="0"/>
          </a:p>
          <a:p>
            <a:pPr>
              <a:spcBef>
                <a:spcPts val="600"/>
              </a:spcBef>
            </a:pPr>
            <a:r>
              <a:rPr lang="ro-RO" sz="2100" b="1" dirty="0" smtClean="0"/>
              <a:t>Isus a învățat păzirea poruncilor (Matei 19:16-19), și apostolii au făcut același lucru (Romani </a:t>
            </a:r>
            <a:r>
              <a:rPr lang="es-ES" sz="2100" b="1" dirty="0" smtClean="0"/>
              <a:t>13:8-10</a:t>
            </a:r>
            <a:r>
              <a:rPr lang="es-ES" sz="2100" b="1" dirty="0" smtClean="0"/>
              <a:t>)</a:t>
            </a:r>
          </a:p>
          <a:p>
            <a:pPr>
              <a:spcBef>
                <a:spcPts val="600"/>
              </a:spcBef>
            </a:pPr>
            <a:r>
              <a:rPr lang="ro-RO" sz="2100" b="1" dirty="0" smtClean="0"/>
              <a:t>Toți oamenii, chiar dacă nu sunt supuși legii romane, rabinice, civile sau ceremoniale, vor fi întotdeauna supuși legii morale</a:t>
            </a:r>
            <a:r>
              <a:rPr lang="es-ES" sz="2100" b="1" dirty="0" smtClean="0"/>
              <a:t>.</a:t>
            </a:r>
            <a:endParaRPr lang="es-ES" sz="21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25"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33"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 calcmode="lin" valueType="num">
                                      <p:cBhvr>
                                        <p:cTn id="40"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41"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4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11560" y="912777"/>
            <a:ext cx="7920880" cy="5324535"/>
          </a:xfrm>
          <a:prstGeom prst="rect">
            <a:avLst/>
          </a:prstGeom>
        </p:spPr>
        <p:txBody>
          <a:bodyPr wrap="square">
            <a:spAutoFit/>
          </a:bodyPr>
          <a:lstStyle/>
          <a:p>
            <a:r>
              <a:rPr lang="vi-VN" sz="2000" dirty="0" smtClean="0">
                <a:latin typeface="Cooper Black" pitchFamily="18" charset="0"/>
              </a:rPr>
              <a:t>“Dar nici chiar atunci El n-a încredințat preceptele Sale memoriei unui popor care era gata să uite cerințele Sale, ci le-a scris pe table de piatră. El dorea să ia de la izraeliți orice posibilitate de a amesteca tradițiile păgâne cu preceptele Sale sfinte și de a confunda cerințele Sale cu obiceiuri sau forme omenești. Dar nu S-a limitat numai să le dea preceptele Decalogului. Poporul dovedise că se lasă așa de ușor amăgit, încât Dumnezeu nu voia să lase nepăzită nici o ușă pe care putea veni ispita. Lui Moise i s-a poruncit să scrie, atunci când îi spunea Dumnezeu, rânduieli și legi prin care se dădeau lămuriri și amănunte în legătură cu ceea ce se cerea. Îndrumările acestea, cu privire la îndatoririle izraeliților față de Dumnezeu și unul față de celălalt, cum și față de străin, erau doar principiile Celor Zece Porunci, dezvoltate și redate în așa fel, încât nimeni să nu poată greși. Ele aveau scopul de a apăra sfințenia Celor Zece Porunci, săpate pe tablele de piatră”</a:t>
            </a:r>
            <a:endParaRPr lang="es-ES" sz="2000" dirty="0">
              <a:latin typeface="Cooper Black" pitchFamily="18" charset="0"/>
            </a:endParaRPr>
          </a:p>
        </p:txBody>
      </p:sp>
      <p:sp>
        <p:nvSpPr>
          <p:cNvPr id="3" name="2 CuadroTexto"/>
          <p:cNvSpPr txBox="1"/>
          <p:nvPr/>
        </p:nvSpPr>
        <p:spPr>
          <a:xfrm>
            <a:off x="0" y="6453336"/>
            <a:ext cx="9144000" cy="307777"/>
          </a:xfrm>
          <a:prstGeom prst="rect">
            <a:avLst/>
          </a:prstGeom>
          <a:noFill/>
        </p:spPr>
        <p:txBody>
          <a:bodyPr wrap="square" rtlCol="0">
            <a:spAutoFit/>
          </a:bodyPr>
          <a:lstStyle/>
          <a:p>
            <a:pPr algn="ctr"/>
            <a:r>
              <a:rPr lang="es-ES" sz="1400" b="1" dirty="0" smtClean="0"/>
              <a:t>E.G.W. </a:t>
            </a:r>
            <a:r>
              <a:rPr lang="es-ES" sz="1400" b="1" dirty="0" smtClean="0"/>
              <a:t>(</a:t>
            </a:r>
            <a:r>
              <a:rPr lang="it-IT" sz="1400" b="1" dirty="0" smtClean="0"/>
              <a:t>Patriarhi si profeti, cp. 32, pg. 364</a:t>
            </a:r>
            <a:r>
              <a:rPr lang="es-ES" sz="1400" b="1" dirty="0" smtClean="0"/>
              <a:t>)</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1">
      <a:dk1>
        <a:srgbClr val="000000"/>
      </a:dk1>
      <a:lt1>
        <a:srgbClr val="F8F8F8"/>
      </a:lt1>
      <a:dk2>
        <a:srgbClr val="003E75"/>
      </a:dk2>
      <a:lt2>
        <a:srgbClr val="D6ECFF"/>
      </a:lt2>
      <a:accent1>
        <a:srgbClr val="7030A0"/>
      </a:accent1>
      <a:accent2>
        <a:srgbClr val="FF0000"/>
      </a:accent2>
      <a:accent3>
        <a:srgbClr val="009900"/>
      </a:accent3>
      <a:accent4>
        <a:srgbClr val="3B76CD"/>
      </a:accent4>
      <a:accent5>
        <a:srgbClr val="FF840A"/>
      </a:accent5>
      <a:accent6>
        <a:srgbClr val="FFC000"/>
      </a:accent6>
      <a:hlink>
        <a:srgbClr val="EB8803"/>
      </a:hlink>
      <a:folHlink>
        <a:srgbClr val="5F7791"/>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912</Words>
  <Application>Microsoft Office PowerPoint</Application>
  <PresentationFormat>Presentación en pantalla (4:3)</PresentationFormat>
  <Paragraphs>38</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Trebuchet MS</vt:lpstr>
      <vt:lpstr>Comic Sans MS</vt:lpstr>
      <vt:lpstr>Cooper Black</vt:lpstr>
      <vt:lpstr>Tema de Office</vt:lpstr>
      <vt:lpstr>Diapositiva 1</vt:lpstr>
      <vt:lpstr>Diapositiva 2</vt:lpstr>
      <vt:lpstr>Diapositiva 3</vt:lpstr>
      <vt:lpstr>Diapositiva 4</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SFC4</dc:creator>
  <cp:lastModifiedBy>SFC4</cp:lastModifiedBy>
  <cp:revision>77</cp:revision>
  <dcterms:created xsi:type="dcterms:W3CDTF">2014-03-30T06:58:27Z</dcterms:created>
  <dcterms:modified xsi:type="dcterms:W3CDTF">2014-04-01T18:12:25Z</dcterms:modified>
</cp:coreProperties>
</file>